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421"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24.05.2018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106E36-FD25-4E2D-B0AA-010F637433A0}" type="datetimeFigureOut">
              <a:rPr lang="ru-RU" smtClean="0"/>
              <a:pPr/>
              <a:t>24.05.2018</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25C68B6-61C2-468F-89AB-4B9F7531AA68}"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57290" y="142852"/>
            <a:ext cx="7406640" cy="4643470"/>
          </a:xfrm>
        </p:spPr>
        <p:txBody>
          <a:bodyPr>
            <a:noAutofit/>
          </a:bodyPr>
          <a:lstStyle/>
          <a:p>
            <a:pPr lvl="0" algn="ctr">
              <a:lnSpc>
                <a:spcPct val="115000"/>
              </a:lnSpc>
              <a:spcBef>
                <a:spcPts val="0"/>
              </a:spcBef>
            </a:pPr>
            <a:r>
              <a:rPr lang="ru-RU" sz="2000" dirty="0" smtClean="0">
                <a:latin typeface="Times New Roman"/>
                <a:ea typeface="Times New Roman"/>
                <a:cs typeface="Times New Roman"/>
                <a:sym typeface="Times New Roman"/>
              </a:rPr>
              <a:t>Министерство образования и науки РФ</a:t>
            </a:r>
            <a:br>
              <a:rPr lang="ru-RU" sz="2000" dirty="0" smtClean="0">
                <a:latin typeface="Times New Roman"/>
                <a:ea typeface="Times New Roman"/>
                <a:cs typeface="Times New Roman"/>
                <a:sym typeface="Times New Roman"/>
              </a:rPr>
            </a:br>
            <a:r>
              <a:rPr lang="ru-RU" sz="2000" dirty="0" smtClean="0">
                <a:latin typeface="Times New Roman"/>
                <a:ea typeface="Times New Roman"/>
                <a:cs typeface="Times New Roman"/>
                <a:sym typeface="Times New Roman"/>
              </a:rPr>
              <a:t>Федеральное государственное бюджетное образовательное учреждение</a:t>
            </a:r>
            <a:br>
              <a:rPr lang="ru-RU" sz="2000" dirty="0" smtClean="0">
                <a:latin typeface="Times New Roman"/>
                <a:ea typeface="Times New Roman"/>
                <a:cs typeface="Times New Roman"/>
                <a:sym typeface="Times New Roman"/>
              </a:rPr>
            </a:br>
            <a:r>
              <a:rPr lang="ru-RU" sz="2000" dirty="0" smtClean="0">
                <a:latin typeface="Times New Roman"/>
                <a:ea typeface="Times New Roman"/>
                <a:cs typeface="Times New Roman"/>
                <a:sym typeface="Times New Roman"/>
              </a:rPr>
              <a:t>высшего образования</a:t>
            </a:r>
            <a:br>
              <a:rPr lang="ru-RU" sz="2000" dirty="0" smtClean="0">
                <a:latin typeface="Times New Roman"/>
                <a:ea typeface="Times New Roman"/>
                <a:cs typeface="Times New Roman"/>
                <a:sym typeface="Times New Roman"/>
              </a:rPr>
            </a:br>
            <a:r>
              <a:rPr lang="ru-RU" sz="2000" dirty="0" smtClean="0">
                <a:latin typeface="Times New Roman"/>
                <a:ea typeface="Times New Roman"/>
                <a:cs typeface="Times New Roman"/>
                <a:sym typeface="Times New Roman"/>
              </a:rPr>
              <a:t>«</a:t>
            </a:r>
            <a:r>
              <a:rPr lang="ru-RU" sz="2000" dirty="0" err="1" smtClean="0">
                <a:latin typeface="Times New Roman"/>
                <a:ea typeface="Times New Roman"/>
                <a:cs typeface="Times New Roman"/>
                <a:sym typeface="Times New Roman"/>
              </a:rPr>
              <a:t>Глазовский</a:t>
            </a:r>
            <a:r>
              <a:rPr lang="ru-RU" sz="2000" dirty="0" smtClean="0">
                <a:latin typeface="Times New Roman"/>
                <a:ea typeface="Times New Roman"/>
                <a:cs typeface="Times New Roman"/>
                <a:sym typeface="Times New Roman"/>
              </a:rPr>
              <a:t> государственный педагогический институт имени В.Г. Короленко»</a:t>
            </a:r>
            <a:br>
              <a:rPr lang="ru-RU" sz="2000" dirty="0" smtClean="0">
                <a:latin typeface="Times New Roman"/>
                <a:ea typeface="Times New Roman"/>
                <a:cs typeface="Times New Roman"/>
                <a:sym typeface="Times New Roman"/>
              </a:rPr>
            </a:br>
            <a:r>
              <a:rPr lang="ru-RU" sz="2000" b="1" dirty="0" smtClean="0">
                <a:latin typeface="Times New Roman"/>
                <a:ea typeface="Times New Roman"/>
                <a:cs typeface="Times New Roman"/>
                <a:sym typeface="Times New Roman"/>
              </a:rPr>
              <a:t>ОТЧЕТ</a:t>
            </a:r>
            <a:br>
              <a:rPr lang="ru-RU" sz="2000" b="1" dirty="0" smtClean="0">
                <a:latin typeface="Times New Roman"/>
                <a:ea typeface="Times New Roman"/>
                <a:cs typeface="Times New Roman"/>
                <a:sym typeface="Times New Roman"/>
              </a:rPr>
            </a:br>
            <a:r>
              <a:rPr lang="ru-RU" sz="2000" b="1" dirty="0" smtClean="0">
                <a:latin typeface="Times New Roman"/>
                <a:ea typeface="Times New Roman"/>
                <a:cs typeface="Times New Roman"/>
                <a:sym typeface="Times New Roman"/>
              </a:rPr>
              <a:t>по учебной практике</a:t>
            </a:r>
            <a:br>
              <a:rPr lang="ru-RU" sz="2000" b="1" dirty="0" smtClean="0">
                <a:latin typeface="Times New Roman"/>
                <a:ea typeface="Times New Roman"/>
                <a:cs typeface="Times New Roman"/>
                <a:sym typeface="Times New Roman"/>
              </a:rPr>
            </a:br>
            <a:r>
              <a:rPr lang="ru-RU" sz="2000" b="1" dirty="0" smtClean="0">
                <a:latin typeface="Times New Roman"/>
                <a:ea typeface="Times New Roman"/>
                <a:cs typeface="Times New Roman"/>
                <a:sym typeface="Times New Roman"/>
              </a:rPr>
              <a:t>ПМ 01 Разработка программных модулей программного обеспечения для компьютерных систем</a:t>
            </a:r>
            <a:br>
              <a:rPr lang="ru-RU" sz="2000" b="1" dirty="0" smtClean="0">
                <a:latin typeface="Times New Roman"/>
                <a:ea typeface="Times New Roman"/>
                <a:cs typeface="Times New Roman"/>
                <a:sym typeface="Times New Roman"/>
              </a:rPr>
            </a:br>
            <a:r>
              <a:rPr lang="ru-RU" sz="2000" b="1" dirty="0" smtClean="0">
                <a:latin typeface="Times New Roman"/>
                <a:ea typeface="Times New Roman"/>
                <a:cs typeface="Times New Roman"/>
                <a:sym typeface="Times New Roman"/>
              </a:rPr>
              <a:t>Специальность 09.02.03 Программирование в компьютерных системах</a:t>
            </a:r>
            <a:br>
              <a:rPr lang="ru-RU" sz="2000" b="1" dirty="0" smtClean="0">
                <a:latin typeface="Times New Roman"/>
                <a:ea typeface="Times New Roman"/>
                <a:cs typeface="Times New Roman"/>
                <a:sym typeface="Times New Roman"/>
              </a:rPr>
            </a:br>
            <a:endParaRPr lang="ru-RU" sz="2000" dirty="0"/>
          </a:p>
        </p:txBody>
      </p:sp>
      <p:sp>
        <p:nvSpPr>
          <p:cNvPr id="3" name="Подзаголовок 2"/>
          <p:cNvSpPr>
            <a:spLocks noGrp="1"/>
          </p:cNvSpPr>
          <p:nvPr>
            <p:ph type="subTitle" idx="1"/>
          </p:nvPr>
        </p:nvSpPr>
        <p:spPr>
          <a:xfrm>
            <a:off x="1737360" y="5000636"/>
            <a:ext cx="7406640" cy="1752600"/>
          </a:xfrm>
        </p:spPr>
        <p:txBody>
          <a:bodyPr>
            <a:normAutofit/>
          </a:bodyPr>
          <a:lstStyle/>
          <a:p>
            <a:pPr marL="0" lvl="0" algn="r">
              <a:lnSpc>
                <a:spcPct val="150000"/>
              </a:lnSpc>
              <a:spcBef>
                <a:spcPts val="0"/>
              </a:spcBef>
              <a:buClr>
                <a:schemeClr val="dk1"/>
              </a:buClr>
              <a:buSzPts val="1100"/>
            </a:pPr>
            <a:r>
              <a:rPr lang="ru-RU" sz="1600" dirty="0" smtClean="0">
                <a:solidFill>
                  <a:schemeClr val="dk1"/>
                </a:solidFill>
                <a:latin typeface="Times New Roman"/>
                <a:ea typeface="Times New Roman"/>
                <a:cs typeface="Times New Roman"/>
                <a:sym typeface="Times New Roman"/>
              </a:rPr>
              <a:t>Выполнил(а):</a:t>
            </a:r>
          </a:p>
          <a:p>
            <a:pPr marL="0" lvl="0" algn="r">
              <a:lnSpc>
                <a:spcPct val="150000"/>
              </a:lnSpc>
              <a:spcBef>
                <a:spcPts val="0"/>
              </a:spcBef>
              <a:buClr>
                <a:schemeClr val="dk1"/>
              </a:buClr>
              <a:buSzPts val="1100"/>
            </a:pPr>
            <a:r>
              <a:rPr lang="ru-RU" sz="1600" dirty="0" smtClean="0">
                <a:solidFill>
                  <a:schemeClr val="dk1"/>
                </a:solidFill>
                <a:latin typeface="Times New Roman"/>
                <a:ea typeface="Times New Roman"/>
                <a:cs typeface="Times New Roman"/>
                <a:sym typeface="Times New Roman"/>
              </a:rPr>
              <a:t>студент(</a:t>
            </a:r>
            <a:r>
              <a:rPr lang="ru-RU" sz="1600" dirty="0" err="1" smtClean="0">
                <a:solidFill>
                  <a:schemeClr val="dk1"/>
                </a:solidFill>
                <a:latin typeface="Times New Roman"/>
                <a:ea typeface="Times New Roman"/>
                <a:cs typeface="Times New Roman"/>
                <a:sym typeface="Times New Roman"/>
              </a:rPr>
              <a:t>ка</a:t>
            </a:r>
            <a:r>
              <a:rPr lang="ru-RU" sz="1600" dirty="0" smtClean="0">
                <a:solidFill>
                  <a:schemeClr val="dk1"/>
                </a:solidFill>
                <a:latin typeface="Times New Roman"/>
                <a:ea typeface="Times New Roman"/>
                <a:cs typeface="Times New Roman"/>
                <a:sym typeface="Times New Roman"/>
              </a:rPr>
              <a:t>) ОП СПО </a:t>
            </a:r>
            <a:r>
              <a:rPr lang="ru-RU" sz="1600" dirty="0" smtClean="0">
                <a:solidFill>
                  <a:schemeClr val="dk1"/>
                </a:solidFill>
                <a:latin typeface="Times New Roman"/>
                <a:ea typeface="Times New Roman"/>
                <a:cs typeface="Times New Roman"/>
                <a:sym typeface="Times New Roman"/>
              </a:rPr>
              <a:t>группа 21 </a:t>
            </a:r>
            <a:endParaRPr lang="ru-RU" sz="1600" dirty="0" smtClean="0">
              <a:solidFill>
                <a:schemeClr val="dk1"/>
              </a:solidFill>
              <a:latin typeface="Times New Roman"/>
              <a:ea typeface="Times New Roman"/>
              <a:cs typeface="Times New Roman"/>
              <a:sym typeface="Times New Roman"/>
            </a:endParaRPr>
          </a:p>
          <a:p>
            <a:pPr marL="0" lvl="0" algn="r">
              <a:lnSpc>
                <a:spcPct val="150000"/>
              </a:lnSpc>
              <a:spcBef>
                <a:spcPts val="0"/>
              </a:spcBef>
              <a:buClr>
                <a:schemeClr val="dk1"/>
              </a:buClr>
              <a:buSzPts val="1100"/>
            </a:pPr>
            <a:r>
              <a:rPr lang="ru-RU" sz="1600" dirty="0" smtClean="0">
                <a:solidFill>
                  <a:schemeClr val="dk1"/>
                </a:solidFill>
                <a:latin typeface="Times New Roman"/>
                <a:ea typeface="Times New Roman"/>
                <a:cs typeface="Times New Roman"/>
                <a:sym typeface="Times New Roman"/>
              </a:rPr>
              <a:t>Краснова Виктория</a:t>
            </a:r>
            <a:endParaRPr lang="ru-RU" sz="1600" dirty="0" smtClean="0"/>
          </a:p>
          <a:p>
            <a:endParaRPr lang="ru-RU"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28728" y="0"/>
            <a:ext cx="6357966" cy="916982"/>
          </a:xfrm>
          <a:prstGeom prst="rect">
            <a:avLst/>
          </a:prstGeom>
        </p:spPr>
        <p:txBody>
          <a:bodyPr wrap="square">
            <a:spAutoFit/>
          </a:bodyPr>
          <a:lstStyle/>
          <a:p>
            <a:pPr lvl="0" algn="r">
              <a:lnSpc>
                <a:spcPct val="150000"/>
              </a:lnSpc>
              <a:buClr>
                <a:schemeClr val="dk1"/>
              </a:buClr>
              <a:buSzPts val="1100"/>
            </a:pPr>
            <a:r>
              <a:rPr lang="ru-RU" sz="4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a:ea typeface="Times New Roman"/>
                <a:cs typeface="Times New Roman"/>
                <a:sym typeface="Times New Roman"/>
              </a:rPr>
              <a:t>Справочник лекаря</a:t>
            </a:r>
            <a:endParaRPr lang="ru-RU"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p:cNvPicPr>
            <a:picLocks noChangeAspect="1" noChangeArrowheads="1"/>
          </p:cNvPicPr>
          <p:nvPr/>
        </p:nvPicPr>
        <p:blipFill>
          <a:blip r:embed="rId2"/>
          <a:srcRect/>
          <a:stretch>
            <a:fillRect/>
          </a:stretch>
        </p:blipFill>
        <p:spPr bwMode="auto">
          <a:xfrm>
            <a:off x="0" y="928670"/>
            <a:ext cx="9753600" cy="453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Прямоугольник 5"/>
          <p:cNvSpPr/>
          <p:nvPr/>
        </p:nvSpPr>
        <p:spPr>
          <a:xfrm>
            <a:off x="4071934" y="5072074"/>
            <a:ext cx="3145156" cy="369332"/>
          </a:xfrm>
          <a:prstGeom prst="rect">
            <a:avLst/>
          </a:prstGeom>
        </p:spPr>
        <p:txBody>
          <a:bodyPr wrap="none">
            <a:spAutoFit/>
          </a:bodyPr>
          <a:lstStyle/>
          <a:p>
            <a:r>
              <a:rPr lang="ru-RU"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a:cs typeface="Times New Roman"/>
                <a:sym typeface="Times New Roman"/>
              </a:rPr>
              <a:t>Таблица по болезням</a:t>
            </a:r>
            <a:endParaRPr lang="ru-RU" dirty="0"/>
          </a:p>
        </p:txBody>
      </p:sp>
      <p:pic>
        <p:nvPicPr>
          <p:cNvPr id="1027" name="Picture 3"/>
          <p:cNvPicPr>
            <a:picLocks noChangeAspect="1" noChangeArrowheads="1"/>
          </p:cNvPicPr>
          <p:nvPr/>
        </p:nvPicPr>
        <p:blipFill>
          <a:blip r:embed="rId3"/>
          <a:srcRect/>
          <a:stretch>
            <a:fillRect/>
          </a:stretch>
        </p:blipFill>
        <p:spPr bwMode="auto">
          <a:xfrm>
            <a:off x="571472" y="142852"/>
            <a:ext cx="7048500" cy="473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Прямоугольник 7"/>
          <p:cNvSpPr/>
          <p:nvPr/>
        </p:nvSpPr>
        <p:spPr>
          <a:xfrm>
            <a:off x="2928926" y="4429132"/>
            <a:ext cx="2672526" cy="369332"/>
          </a:xfrm>
          <a:prstGeom prst="rect">
            <a:avLst/>
          </a:prstGeom>
        </p:spPr>
        <p:txBody>
          <a:bodyPr wrap="none">
            <a:spAutoFit/>
          </a:bodyPr>
          <a:lstStyle/>
          <a:p>
            <a:r>
              <a:rPr lang="ru-RU"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a:cs typeface="Times New Roman"/>
                <a:sym typeface="Times New Roman"/>
              </a:rPr>
              <a:t>Таблица лекарств</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071538" y="1571612"/>
            <a:ext cx="7786742" cy="2031228"/>
          </a:xfrm>
          <a:prstGeom prst="rect">
            <a:avLst/>
          </a:prstGeom>
          <a:noFill/>
          <a:ln w="9525">
            <a:noFill/>
            <a:miter lim="800000"/>
            <a:headEnd/>
            <a:tailEnd/>
          </a:ln>
          <a:effectLst/>
        </p:spPr>
        <p:txBody>
          <a:bodyPr vert="horz" wrap="square" lIns="91440" tIns="304704" rIns="91440" bIns="0" numCol="1" anchor="ctr" anchorCtr="0" compatLnSpc="1">
            <a:prstTxWarp prst="textNoShape">
              <a:avLst/>
            </a:prstTxWarp>
            <a:spAutoFit/>
          </a:bodyPr>
          <a:lstStyle/>
          <a:p>
            <a:pPr marR="0" lvl="0" indent="536575" algn="just" defTabSz="914400" rtl="0" eaLnBrk="0" fontAlgn="base" latinLnBrk="0" hangingPunct="0">
              <a:lnSpc>
                <a:spcPct val="100000"/>
              </a:lnSpc>
              <a:spcBef>
                <a:spcPct val="0"/>
              </a:spcBef>
              <a:spcAft>
                <a:spcPct val="0"/>
              </a:spcAft>
              <a:buClrTx/>
              <a:buSzTx/>
              <a:buFontTx/>
              <a:buNone/>
              <a:tabLst/>
            </a:pPr>
            <a:r>
              <a:rPr kumimoji="0" lang="ru-RU" sz="28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Программа «Справочник лекаря» создана для применения её в домашнем использовании или на парах в медицинском учреждении.</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Прямоугольник 2"/>
          <p:cNvSpPr/>
          <p:nvPr/>
        </p:nvSpPr>
        <p:spPr>
          <a:xfrm>
            <a:off x="2786050" y="642918"/>
            <a:ext cx="4110228" cy="584775"/>
          </a:xfrm>
          <a:prstGeom prst="rect">
            <a:avLst/>
          </a:prstGeom>
        </p:spPr>
        <p:txBody>
          <a:bodyPr wrap="none">
            <a:spAutoFit/>
          </a:bodyPr>
          <a:lstStyle/>
          <a:p>
            <a:pPr lvl="0" indent="457200" algn="ctr" fontAlgn="base">
              <a:spcBef>
                <a:spcPct val="0"/>
              </a:spcBef>
              <a:spcAft>
                <a:spcPct val="0"/>
              </a:spcAft>
            </a:pPr>
            <a:r>
              <a:rPr lang="ru-RU"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Ц</a:t>
            </a:r>
            <a:r>
              <a:rPr lang="ru-RU" sz="3200" b="1" cap="all" dirty="0" smtClean="0" bmk="">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ель программы</a:t>
            </a:r>
            <a:endParaRPr lang="ru-RU"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9286908" cy="1231009"/>
          </a:xfrm>
          <a:prstGeom prst="rect">
            <a:avLst/>
          </a:prstGeom>
          <a:noFill/>
          <a:ln w="9525">
            <a:noFill/>
            <a:miter lim="800000"/>
            <a:headEnd/>
            <a:tailEnd/>
          </a:ln>
          <a:effectLst/>
        </p:spPr>
        <p:txBody>
          <a:bodyPr vert="horz" wrap="square" lIns="91440" tIns="304704"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8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А</a:t>
            </a:r>
            <a:r>
              <a:rPr kumimoji="0" lang="ru-RU" sz="2800" b="1" i="0" u="none" strike="noStrike" cap="all" normalizeH="0" baseline="0" dirty="0" smtClean="0" bmk="">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лгоритм работы</a:t>
            </a:r>
            <a:endParaRPr kumimoji="0" lang="ru-RU" sz="24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32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endParaRPr>
          </a:p>
        </p:txBody>
      </p:sp>
      <p:sp>
        <p:nvSpPr>
          <p:cNvPr id="1638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6386" name="Рисунок 2"/>
          <p:cNvPicPr>
            <a:picLocks noChangeAspect="1" noChangeArrowheads="1"/>
          </p:cNvPicPr>
          <p:nvPr/>
        </p:nvPicPr>
        <p:blipFill>
          <a:blip r:embed="rId2"/>
          <a:srcRect/>
          <a:stretch>
            <a:fillRect/>
          </a:stretch>
        </p:blipFill>
        <p:spPr bwMode="auto">
          <a:xfrm>
            <a:off x="1071538" y="714356"/>
            <a:ext cx="3213576" cy="5384796"/>
          </a:xfrm>
          <a:prstGeom prst="rect">
            <a:avLst/>
          </a:prstGeom>
          <a:noFill/>
        </p:spPr>
      </p:pic>
      <p:sp>
        <p:nvSpPr>
          <p:cNvPr id="16388" name="Rectangle 4"/>
          <p:cNvSpPr>
            <a:spLocks noChangeArrowheads="1"/>
          </p:cNvSpPr>
          <p:nvPr/>
        </p:nvSpPr>
        <p:spPr bwMode="auto">
          <a:xfrm>
            <a:off x="1071538" y="5929330"/>
            <a:ext cx="364333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Блок-схема первого программного модуля</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39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6389" name="Рисунок 4"/>
          <p:cNvPicPr>
            <a:picLocks noChangeAspect="1" noChangeArrowheads="1"/>
          </p:cNvPicPr>
          <p:nvPr/>
        </p:nvPicPr>
        <p:blipFill>
          <a:blip r:embed="rId3"/>
          <a:srcRect/>
          <a:stretch>
            <a:fillRect/>
          </a:stretch>
        </p:blipFill>
        <p:spPr bwMode="auto">
          <a:xfrm>
            <a:off x="5286380" y="857232"/>
            <a:ext cx="3451225" cy="4838700"/>
          </a:xfrm>
          <a:prstGeom prst="rect">
            <a:avLst/>
          </a:prstGeom>
          <a:noFill/>
        </p:spPr>
      </p:pic>
      <p:sp>
        <p:nvSpPr>
          <p:cNvPr id="16391" name="Rectangle 7"/>
          <p:cNvSpPr>
            <a:spLocks noChangeArrowheads="1"/>
          </p:cNvSpPr>
          <p:nvPr/>
        </p:nvSpPr>
        <p:spPr bwMode="auto">
          <a:xfrm>
            <a:off x="4786314" y="5929330"/>
            <a:ext cx="435768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Блок-схема второго программного модуля</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00100" y="1571612"/>
            <a:ext cx="8143900" cy="2031325"/>
          </a:xfrm>
          <a:prstGeom prst="rect">
            <a:avLst/>
          </a:prstGeom>
        </p:spPr>
        <p:txBody>
          <a:bodyPr wrap="square">
            <a:spAutoFit/>
          </a:bodyPr>
          <a:lstStyle/>
          <a:p>
            <a:pPr algn="just">
              <a:lnSpc>
                <a:spcPct val="150000"/>
              </a:lnSpc>
            </a:pPr>
            <a:r>
              <a:rPr lang="ru-RU" sz="2800" dirty="0" smtClean="0">
                <a:latin typeface="Times New Roman" pitchFamily="18" charset="0"/>
                <a:cs typeface="Times New Roman" pitchFamily="18" charset="0"/>
              </a:rPr>
              <a:t>Для создания программного продукта «Справочник лекаря» использовалась среда программирования </a:t>
            </a:r>
            <a:r>
              <a:rPr lang="ru-RU" sz="2800" dirty="0" err="1" smtClean="0">
                <a:latin typeface="Times New Roman" pitchFamily="18" charset="0"/>
                <a:cs typeface="Times New Roman" pitchFamily="18" charset="0"/>
              </a:rPr>
              <a:t>Lazarus</a:t>
            </a:r>
            <a:r>
              <a:rPr lang="ru-RU" sz="2800" dirty="0" smtClean="0">
                <a:latin typeface="Times New Roman" pitchFamily="18" charset="0"/>
                <a:cs typeface="Times New Roman" pitchFamily="18" charset="0"/>
              </a:rPr>
              <a:t> 1.8. </a:t>
            </a:r>
            <a:endParaRPr lang="ru-RU" sz="2800" dirty="0">
              <a:latin typeface="Times New Roman" pitchFamily="18" charset="0"/>
              <a:cs typeface="Times New Roman" pitchFamily="18" charset="0"/>
            </a:endParaRPr>
          </a:p>
        </p:txBody>
      </p:sp>
      <p:sp>
        <p:nvSpPr>
          <p:cNvPr id="3" name="Прямоугольник 2"/>
          <p:cNvSpPr/>
          <p:nvPr/>
        </p:nvSpPr>
        <p:spPr>
          <a:xfrm>
            <a:off x="0" y="428604"/>
            <a:ext cx="9144000" cy="1141210"/>
          </a:xfrm>
          <a:prstGeom prst="rect">
            <a:avLst/>
          </a:prstGeom>
        </p:spPr>
        <p:txBody>
          <a:bodyPr wrap="square">
            <a:spAutoFit/>
          </a:bodyPr>
          <a:lstStyle/>
          <a:p>
            <a:pPr lvl="0" algn="ctr">
              <a:lnSpc>
                <a:spcPct val="141750"/>
              </a:lnSpc>
              <a:spcBef>
                <a:spcPts val="2000"/>
              </a:spcBef>
            </a:pPr>
            <a:r>
              <a:rPr lang="ru-RU"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a:ea typeface="Times New Roman"/>
                <a:cs typeface="Times New Roman"/>
                <a:sym typeface="Times New Roman"/>
              </a:rPr>
              <a:t>Выбор и обоснование выбора средства разработки</a:t>
            </a:r>
            <a:endParaRPr lang="ru-RU"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Times New Roman"/>
              <a:ea typeface="Times New Roman"/>
              <a:cs typeface="Times New Roman"/>
              <a:sym typeface="Times New Roman"/>
            </a:endParaRPr>
          </a:p>
        </p:txBody>
      </p:sp>
      <p:pic>
        <p:nvPicPr>
          <p:cNvPr id="17410" name="Picture 2"/>
          <p:cNvPicPr>
            <a:picLocks noChangeAspect="1" noChangeArrowheads="1"/>
          </p:cNvPicPr>
          <p:nvPr/>
        </p:nvPicPr>
        <p:blipFill>
          <a:blip r:embed="rId2"/>
          <a:srcRect/>
          <a:stretch>
            <a:fillRect/>
          </a:stretch>
        </p:blipFill>
        <p:spPr bwMode="auto">
          <a:xfrm>
            <a:off x="0" y="1838327"/>
            <a:ext cx="9224944" cy="5019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down)">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9144000" cy="1354120"/>
          </a:xfrm>
          <a:prstGeom prst="rect">
            <a:avLst/>
          </a:prstGeom>
          <a:noFill/>
          <a:ln w="9525">
            <a:noFill/>
            <a:miter lim="800000"/>
            <a:headEnd/>
            <a:tailEnd/>
          </a:ln>
          <a:effectLst/>
        </p:spPr>
        <p:txBody>
          <a:bodyPr vert="horz" wrap="square" lIns="91440" tIns="304704"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Т</a:t>
            </a:r>
            <a:r>
              <a:rPr kumimoji="0" lang="ru-RU" sz="3200" b="1" i="0" u="none" strike="noStrike" cap="all" normalizeH="0" baseline="0" dirty="0" smtClean="0" bmk="">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rPr>
              <a:t>естирование программы</a:t>
            </a:r>
            <a:endParaRPr kumimoji="0" lang="ru-RU" sz="28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Calibri"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3600" b="1"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Arial" pitchFamily="34" charset="0"/>
              <a:cs typeface="Arial" pitchFamily="34" charset="0"/>
            </a:endParaRPr>
          </a:p>
        </p:txBody>
      </p:sp>
      <p:pic>
        <p:nvPicPr>
          <p:cNvPr id="3" name="Рисунок 2"/>
          <p:cNvPicPr/>
          <p:nvPr/>
        </p:nvPicPr>
        <p:blipFill>
          <a:blip r:embed="rId2"/>
          <a:stretch>
            <a:fillRect/>
          </a:stretch>
        </p:blipFill>
        <p:spPr>
          <a:xfrm>
            <a:off x="0" y="785794"/>
            <a:ext cx="5733415" cy="3139440"/>
          </a:xfrm>
          <a:prstGeom prst="rect">
            <a:avLst/>
          </a:prstGeom>
        </p:spPr>
      </p:pic>
      <p:pic>
        <p:nvPicPr>
          <p:cNvPr id="4" name="Рисунок 3"/>
          <p:cNvPicPr/>
          <p:nvPr/>
        </p:nvPicPr>
        <p:blipFill>
          <a:blip r:embed="rId3"/>
          <a:stretch>
            <a:fillRect/>
          </a:stretch>
        </p:blipFill>
        <p:spPr>
          <a:xfrm>
            <a:off x="0" y="3718560"/>
            <a:ext cx="5733415" cy="3139440"/>
          </a:xfrm>
          <a:prstGeom prst="rect">
            <a:avLst/>
          </a:prstGeom>
        </p:spPr>
      </p:pic>
      <p:sp>
        <p:nvSpPr>
          <p:cNvPr id="18434" name="Rectangle 2"/>
          <p:cNvSpPr>
            <a:spLocks noChangeArrowheads="1"/>
          </p:cNvSpPr>
          <p:nvPr/>
        </p:nvSpPr>
        <p:spPr bwMode="auto">
          <a:xfrm>
            <a:off x="5643570" y="928670"/>
            <a:ext cx="3714776" cy="5786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1. Вывод таблиц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ill</a:t>
            </a: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lecarstva</a:t>
            </a: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tabLst/>
            </a:pP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Выбор болезней и лекарств.</a:t>
            </a: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3. Вывод симптомов и процедур.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4. Вывод информации о лекарственном препарате.</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5. Возвращение к исходной таблице.</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6. Проверка корректности вывода таблиц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ill</a:t>
            </a: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и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lecarstva</a:t>
            </a: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7. Проверка корректности выбора болезни и лекарства.</a:t>
            </a:r>
            <a:endParaRPr kumimoji="0" lang="ru-RU"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500306"/>
            <a:ext cx="8929717" cy="738664"/>
          </a:xfrm>
          <a:prstGeom prst="rect">
            <a:avLst/>
          </a:prstGeom>
        </p:spPr>
        <p:txBody>
          <a:bodyPr wrap="square">
            <a:spAutoFit/>
          </a:bodyPr>
          <a:lstStyle/>
          <a:p>
            <a:pPr algn="ctr"/>
            <a:r>
              <a:rPr lang="ru-RU" sz="4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СПАСИБО ЗА ВНИМАНИЕ!</a:t>
            </a:r>
            <a:endParaRPr lang="ru-RU" sz="4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TotalTime>
  <Words>141</Words>
  <PresentationFormat>Экран (4:3)</PresentationFormat>
  <Paragraphs>28</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Солнцестояние</vt:lpstr>
      <vt:lpstr>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vt:lpstr>
      <vt:lpstr>Слайд 2</vt:lpstr>
      <vt:lpstr>Слайд 3</vt:lpstr>
      <vt:lpstr>Слайд 4</vt:lpstr>
      <vt:lpstr>Слайд 5</vt:lpstr>
      <vt:lpstr>Слайд 6</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РФ Федеральное государственное бюджетное образовательное учреждение высшего образования «Глазовский государственный педагогический институт имени В.Г. Короленко» ОТЧЕТ по учебной практике ПМ 01 Разработка программных модулей программного обеспечения для компьютерных систем Специальность 09.02.03 Программирование в компьютерных системах </dc:title>
  <dc:creator>Jeremy Lee</dc:creator>
  <cp:lastModifiedBy>Jeremy Lee</cp:lastModifiedBy>
  <cp:revision>5</cp:revision>
  <dcterms:created xsi:type="dcterms:W3CDTF">2018-05-24T06:36:48Z</dcterms:created>
  <dcterms:modified xsi:type="dcterms:W3CDTF">2018-05-24T07:17:37Z</dcterms:modified>
</cp:coreProperties>
</file>