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146847056" r:id="rId10"/>
    <p:sldId id="266" r:id="rId11"/>
    <p:sldId id="2146847057" r:id="rId12"/>
    <p:sldId id="2146847058" r:id="rId13"/>
    <p:sldId id="267" r:id="rId14"/>
    <p:sldId id="2146847059"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BE9"/>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032" y="48"/>
      </p:cViewPr>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image" Target="../media/image2.jpg" /><Relationship Id="rId1" Type="http://schemas.openxmlformats.org/officeDocument/2006/relationships/slideLayout" Target="../slideLayouts/slideLayout2.xml" /><Relationship Id="rId5" Type="http://schemas.openxmlformats.org/officeDocument/2006/relationships/image" Target="../media/image5.jpg" /><Relationship Id="rId4" Type="http://schemas.openxmlformats.org/officeDocument/2006/relationships/image" Target="../media/image4.jpg" /></Relationships>
</file>

<file path=ppt/slides/_rels/slide11.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image" Target="../media/image6.jpg" /><Relationship Id="rId1" Type="http://schemas.openxmlformats.org/officeDocument/2006/relationships/slideLayout" Target="../slideLayouts/slideLayout2.xml" /><Relationship Id="rId5" Type="http://schemas.openxmlformats.org/officeDocument/2006/relationships/image" Target="../media/image9.jpg" /><Relationship Id="rId4" Type="http://schemas.openxmlformats.org/officeDocument/2006/relationships/image" Target="../media/image8.jpg" /></Relationships>
</file>

<file path=ppt/slides/_rels/slide12.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image" Target="../media/image10.jp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FANDANGO SCORE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680341" y="4398796"/>
            <a:ext cx="8831318" cy="707886"/>
          </a:xfrm>
          <a:prstGeom prst="rect">
            <a:avLst/>
          </a:prstGeom>
          <a:noFill/>
        </p:spPr>
        <p:txBody>
          <a:bodyPr wrap="square" lIns="91440" tIns="45720" rIns="91440" bIns="45720" rtlCol="0" anchor="t">
            <a:spAutoFit/>
          </a:bodyPr>
          <a:lstStyle/>
          <a:p>
            <a:r>
              <a:rPr lang="fr-FR" sz="2000" b="1" dirty="0">
                <a:solidFill>
                  <a:schemeClr val="accent1">
                    <a:lumMod val="75000"/>
                  </a:schemeClr>
                </a:solidFill>
                <a:latin typeface="Arial"/>
                <a:cs typeface="Arial"/>
              </a:rPr>
              <a:t>JEYA KEERTHANA R </a:t>
            </a:r>
          </a:p>
          <a:p>
            <a:r>
              <a:rPr lang="fr-FR" sz="2000" b="1" dirty="0">
                <a:solidFill>
                  <a:schemeClr val="accent1">
                    <a:lumMod val="75000"/>
                  </a:schemeClr>
                </a:solidFill>
                <a:latin typeface="Arial"/>
                <a:cs typeface="Arial"/>
              </a:rPr>
              <a:t>2021311017</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1DAA93D3-A98A-3350-CEDE-98B914ED9376}"/>
              </a:ext>
            </a:extLst>
          </p:cNvPr>
          <p:cNvPicPr>
            <a:picLocks noGrp="1" noChangeAspect="1"/>
          </p:cNvPicPr>
          <p:nvPr>
            <p:ph idx="1"/>
          </p:nvPr>
        </p:nvPicPr>
        <p:blipFill>
          <a:blip r:embed="rId2"/>
          <a:stretch>
            <a:fillRect/>
          </a:stretch>
        </p:blipFill>
        <p:spPr>
          <a:xfrm>
            <a:off x="316417" y="1456613"/>
            <a:ext cx="4952440" cy="2030583"/>
          </a:xfrm>
        </p:spPr>
      </p:pic>
      <p:pic>
        <p:nvPicPr>
          <p:cNvPr id="10" name="Picture 9">
            <a:extLst>
              <a:ext uri="{FF2B5EF4-FFF2-40B4-BE49-F238E27FC236}">
                <a16:creationId xmlns:a16="http://schemas.microsoft.com/office/drawing/2014/main" id="{998644F1-3F87-6FFA-5D10-E8360ECF819B}"/>
              </a:ext>
            </a:extLst>
          </p:cNvPr>
          <p:cNvPicPr>
            <a:picLocks noChangeAspect="1"/>
          </p:cNvPicPr>
          <p:nvPr/>
        </p:nvPicPr>
        <p:blipFill>
          <a:blip r:embed="rId3"/>
          <a:stretch>
            <a:fillRect/>
          </a:stretch>
        </p:blipFill>
        <p:spPr>
          <a:xfrm>
            <a:off x="6096000" y="1166834"/>
            <a:ext cx="5374901" cy="2190857"/>
          </a:xfrm>
          <a:prstGeom prst="rect">
            <a:avLst/>
          </a:prstGeom>
        </p:spPr>
      </p:pic>
      <p:pic>
        <p:nvPicPr>
          <p:cNvPr id="17" name="Picture 16">
            <a:extLst>
              <a:ext uri="{FF2B5EF4-FFF2-40B4-BE49-F238E27FC236}">
                <a16:creationId xmlns:a16="http://schemas.microsoft.com/office/drawing/2014/main" id="{4B79D995-16F2-B0D4-DFC9-4EE54FFA7ACB}"/>
              </a:ext>
            </a:extLst>
          </p:cNvPr>
          <p:cNvPicPr>
            <a:picLocks noChangeAspect="1"/>
          </p:cNvPicPr>
          <p:nvPr/>
        </p:nvPicPr>
        <p:blipFill>
          <a:blip r:embed="rId4"/>
          <a:stretch>
            <a:fillRect/>
          </a:stretch>
        </p:blipFill>
        <p:spPr>
          <a:xfrm>
            <a:off x="157442" y="4153211"/>
            <a:ext cx="5507915" cy="2667896"/>
          </a:xfrm>
          <a:prstGeom prst="rect">
            <a:avLst/>
          </a:prstGeom>
        </p:spPr>
      </p:pic>
      <p:sp>
        <p:nvSpPr>
          <p:cNvPr id="18" name="TextBox 17">
            <a:extLst>
              <a:ext uri="{FF2B5EF4-FFF2-40B4-BE49-F238E27FC236}">
                <a16:creationId xmlns:a16="http://schemas.microsoft.com/office/drawing/2014/main" id="{88BDBC60-51E2-0DD2-25BD-9747D88BD6EF}"/>
              </a:ext>
            </a:extLst>
          </p:cNvPr>
          <p:cNvSpPr txBox="1"/>
          <p:nvPr/>
        </p:nvSpPr>
        <p:spPr>
          <a:xfrm>
            <a:off x="447470" y="1166834"/>
            <a:ext cx="4690334" cy="276999"/>
          </a:xfrm>
          <a:prstGeom prst="rect">
            <a:avLst/>
          </a:prstGeom>
          <a:noFill/>
        </p:spPr>
        <p:txBody>
          <a:bodyPr wrap="square" rtlCol="0">
            <a:spAutoFit/>
          </a:bodyPr>
          <a:lstStyle/>
          <a:p>
            <a:r>
              <a:rPr lang="en-IN" sz="1200" b="1" dirty="0"/>
              <a:t>No. of votes a particular rating has got in Fandango Website</a:t>
            </a:r>
          </a:p>
        </p:txBody>
      </p:sp>
      <p:sp>
        <p:nvSpPr>
          <p:cNvPr id="2" name="TextBox 10">
            <a:extLst>
              <a:ext uri="{FF2B5EF4-FFF2-40B4-BE49-F238E27FC236}">
                <a16:creationId xmlns:a16="http://schemas.microsoft.com/office/drawing/2014/main" id="{AF9BD143-D4C0-0392-89CE-8D32401F6558}"/>
              </a:ext>
            </a:extLst>
          </p:cNvPr>
          <p:cNvSpPr txBox="1"/>
          <p:nvPr/>
        </p:nvSpPr>
        <p:spPr>
          <a:xfrm>
            <a:off x="6096000" y="850070"/>
            <a:ext cx="503261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KDE Plot showing true rating v/s star displayed in Fandango Website</a:t>
            </a:r>
          </a:p>
        </p:txBody>
      </p:sp>
      <p:sp>
        <p:nvSpPr>
          <p:cNvPr id="3" name="TextBox 10">
            <a:extLst>
              <a:ext uri="{FF2B5EF4-FFF2-40B4-BE49-F238E27FC236}">
                <a16:creationId xmlns:a16="http://schemas.microsoft.com/office/drawing/2014/main" id="{AF9BD143-D4C0-0392-89CE-8D32401F6558}"/>
              </a:ext>
            </a:extLst>
          </p:cNvPr>
          <p:cNvSpPr txBox="1"/>
          <p:nvPr/>
        </p:nvSpPr>
        <p:spPr>
          <a:xfrm>
            <a:off x="6226138" y="3570874"/>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showing relation between Rotten Tomatoes critics reviews and user reviews</a:t>
            </a:r>
          </a:p>
        </p:txBody>
      </p:sp>
      <p:pic>
        <p:nvPicPr>
          <p:cNvPr id="11" name="Picture 10">
            <a:extLst>
              <a:ext uri="{FF2B5EF4-FFF2-40B4-BE49-F238E27FC236}">
                <a16:creationId xmlns:a16="http://schemas.microsoft.com/office/drawing/2014/main" id="{204D472D-144F-B865-BC19-05CBB796DECC}"/>
              </a:ext>
            </a:extLst>
          </p:cNvPr>
          <p:cNvPicPr>
            <a:picLocks noChangeAspect="1"/>
          </p:cNvPicPr>
          <p:nvPr/>
        </p:nvPicPr>
        <p:blipFill>
          <a:blip r:embed="rId5"/>
          <a:stretch>
            <a:fillRect/>
          </a:stretch>
        </p:blipFill>
        <p:spPr>
          <a:xfrm>
            <a:off x="6465067" y="3941288"/>
            <a:ext cx="5145741" cy="2482820"/>
          </a:xfrm>
          <a:prstGeom prst="rect">
            <a:avLst/>
          </a:prstGeom>
        </p:spPr>
      </p:pic>
      <p:sp>
        <p:nvSpPr>
          <p:cNvPr id="12" name="TextBox 10">
            <a:extLst>
              <a:ext uri="{FF2B5EF4-FFF2-40B4-BE49-F238E27FC236}">
                <a16:creationId xmlns:a16="http://schemas.microsoft.com/office/drawing/2014/main" id="{51560FC4-F4B9-5701-903E-CAAF79CA2E1E}"/>
              </a:ext>
            </a:extLst>
          </p:cNvPr>
          <p:cNvSpPr txBox="1"/>
          <p:nvPr/>
        </p:nvSpPr>
        <p:spPr>
          <a:xfrm>
            <a:off x="255737" y="3876212"/>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No. of movies with particular star diff. i.e. Diff. between true user and star displayed</a:t>
            </a:r>
          </a:p>
        </p:txBody>
      </p:sp>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CONT.</a:t>
            </a:r>
            <a:endParaRPr lang="en-US" dirty="0"/>
          </a:p>
        </p:txBody>
      </p:sp>
      <p:pic>
        <p:nvPicPr>
          <p:cNvPr id="11" name="Picture 10">
            <a:extLst>
              <a:ext uri="{FF2B5EF4-FFF2-40B4-BE49-F238E27FC236}">
                <a16:creationId xmlns:a16="http://schemas.microsoft.com/office/drawing/2014/main" id="{A1F73790-AC95-0B49-84A8-39B9D45D8BE4}"/>
              </a:ext>
            </a:extLst>
          </p:cNvPr>
          <p:cNvPicPr>
            <a:picLocks noChangeAspect="1"/>
          </p:cNvPicPr>
          <p:nvPr/>
        </p:nvPicPr>
        <p:blipFill>
          <a:blip r:embed="rId2"/>
          <a:stretch>
            <a:fillRect/>
          </a:stretch>
        </p:blipFill>
        <p:spPr>
          <a:xfrm>
            <a:off x="441922" y="1549829"/>
            <a:ext cx="5507915" cy="2282342"/>
          </a:xfrm>
          <a:prstGeom prst="rect">
            <a:avLst/>
          </a:prstGeom>
        </p:spPr>
      </p:pic>
      <p:sp>
        <p:nvSpPr>
          <p:cNvPr id="12" name="TextBox 10">
            <a:extLst>
              <a:ext uri="{FF2B5EF4-FFF2-40B4-BE49-F238E27FC236}">
                <a16:creationId xmlns:a16="http://schemas.microsoft.com/office/drawing/2014/main" id="{50432674-A109-B13D-9518-7AE3957BFA0D}"/>
              </a:ext>
            </a:extLst>
          </p:cNvPr>
          <p:cNvSpPr txBox="1"/>
          <p:nvPr/>
        </p:nvSpPr>
        <p:spPr>
          <a:xfrm>
            <a:off x="581192" y="1272830"/>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Difference between Rotten Tomatoes Critics Score and User Score</a:t>
            </a:r>
          </a:p>
        </p:txBody>
      </p:sp>
      <p:sp>
        <p:nvSpPr>
          <p:cNvPr id="13" name="TextBox 10">
            <a:extLst>
              <a:ext uri="{FF2B5EF4-FFF2-40B4-BE49-F238E27FC236}">
                <a16:creationId xmlns:a16="http://schemas.microsoft.com/office/drawing/2014/main" id="{D0383905-E344-2F6D-F097-B1FD34E3AAFA}"/>
              </a:ext>
            </a:extLst>
          </p:cNvPr>
          <p:cNvSpPr txBox="1"/>
          <p:nvPr/>
        </p:nvSpPr>
        <p:spPr>
          <a:xfrm>
            <a:off x="6336225" y="774353"/>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showing relation between Metacritic rating v/s Metacritic User rating </a:t>
            </a:r>
          </a:p>
        </p:txBody>
      </p:sp>
      <p:pic>
        <p:nvPicPr>
          <p:cNvPr id="15" name="Picture 14">
            <a:extLst>
              <a:ext uri="{FF2B5EF4-FFF2-40B4-BE49-F238E27FC236}">
                <a16:creationId xmlns:a16="http://schemas.microsoft.com/office/drawing/2014/main" id="{46DDF057-F902-552A-2639-6005FFC9B3B7}"/>
              </a:ext>
            </a:extLst>
          </p:cNvPr>
          <p:cNvPicPr>
            <a:picLocks noChangeAspect="1"/>
          </p:cNvPicPr>
          <p:nvPr/>
        </p:nvPicPr>
        <p:blipFill>
          <a:blip r:embed="rId3"/>
          <a:stretch>
            <a:fillRect/>
          </a:stretch>
        </p:blipFill>
        <p:spPr>
          <a:xfrm>
            <a:off x="6226138" y="1123549"/>
            <a:ext cx="5843772" cy="2487255"/>
          </a:xfrm>
          <a:prstGeom prst="rect">
            <a:avLst/>
          </a:prstGeom>
        </p:spPr>
      </p:pic>
      <p:pic>
        <p:nvPicPr>
          <p:cNvPr id="19" name="Picture 18">
            <a:extLst>
              <a:ext uri="{FF2B5EF4-FFF2-40B4-BE49-F238E27FC236}">
                <a16:creationId xmlns:a16="http://schemas.microsoft.com/office/drawing/2014/main" id="{23BD0AEC-8A33-93E5-AD27-5145F3EF432B}"/>
              </a:ext>
            </a:extLst>
          </p:cNvPr>
          <p:cNvPicPr>
            <a:picLocks noChangeAspect="1"/>
          </p:cNvPicPr>
          <p:nvPr/>
        </p:nvPicPr>
        <p:blipFill>
          <a:blip r:embed="rId4"/>
          <a:stretch>
            <a:fillRect/>
          </a:stretch>
        </p:blipFill>
        <p:spPr>
          <a:xfrm>
            <a:off x="472402" y="4328160"/>
            <a:ext cx="5283200" cy="2146300"/>
          </a:xfrm>
          <a:prstGeom prst="rect">
            <a:avLst/>
          </a:prstGeom>
        </p:spPr>
      </p:pic>
      <p:sp>
        <p:nvSpPr>
          <p:cNvPr id="20" name="TextBox 10">
            <a:extLst>
              <a:ext uri="{FF2B5EF4-FFF2-40B4-BE49-F238E27FC236}">
                <a16:creationId xmlns:a16="http://schemas.microsoft.com/office/drawing/2014/main" id="{AD1C6708-E5F6-3D89-B6CC-1AEC4C043E30}"/>
              </a:ext>
            </a:extLst>
          </p:cNvPr>
          <p:cNvSpPr txBox="1"/>
          <p:nvPr/>
        </p:nvSpPr>
        <p:spPr>
          <a:xfrm>
            <a:off x="169719" y="3866495"/>
            <a:ext cx="571241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comparing distribution of normalized ratings of other movie websites and Fandango website</a:t>
            </a:r>
          </a:p>
        </p:txBody>
      </p:sp>
      <p:pic>
        <p:nvPicPr>
          <p:cNvPr id="22" name="Picture 21">
            <a:extLst>
              <a:ext uri="{FF2B5EF4-FFF2-40B4-BE49-F238E27FC236}">
                <a16:creationId xmlns:a16="http://schemas.microsoft.com/office/drawing/2014/main" id="{BCBA47ED-F6A5-4B1C-061F-52AB7CDF7DE7}"/>
              </a:ext>
            </a:extLst>
          </p:cNvPr>
          <p:cNvPicPr>
            <a:picLocks noChangeAspect="1"/>
          </p:cNvPicPr>
          <p:nvPr/>
        </p:nvPicPr>
        <p:blipFill>
          <a:blip r:embed="rId5"/>
          <a:stretch>
            <a:fillRect/>
          </a:stretch>
        </p:blipFill>
        <p:spPr>
          <a:xfrm>
            <a:off x="6818863" y="4328160"/>
            <a:ext cx="5140960" cy="2111007"/>
          </a:xfrm>
          <a:prstGeom prst="rect">
            <a:avLst/>
          </a:prstGeom>
        </p:spPr>
      </p:pic>
      <p:sp>
        <p:nvSpPr>
          <p:cNvPr id="23" name="TextBox 10">
            <a:extLst>
              <a:ext uri="{FF2B5EF4-FFF2-40B4-BE49-F238E27FC236}">
                <a16:creationId xmlns:a16="http://schemas.microsoft.com/office/drawing/2014/main" id="{69BF6B0D-D687-6277-DDDF-0C4F8C7649B5}"/>
              </a:ext>
            </a:extLst>
          </p:cNvPr>
          <p:cNvSpPr txBox="1"/>
          <p:nvPr/>
        </p:nvSpPr>
        <p:spPr>
          <a:xfrm>
            <a:off x="7213847" y="3958827"/>
            <a:ext cx="571241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a:t>
            </a:r>
            <a:r>
              <a:rPr lang="en-IN" sz="1200" b="1" dirty="0" err="1"/>
              <a:t>histplot</a:t>
            </a:r>
            <a:r>
              <a:rPr lang="en-IN" sz="1200" b="1" dirty="0"/>
              <a:t> comparing all normalized scores</a:t>
            </a:r>
          </a:p>
        </p:txBody>
      </p:sp>
    </p:spTree>
    <p:extLst>
      <p:ext uri="{BB962C8B-B14F-4D97-AF65-F5344CB8AC3E}">
        <p14:creationId xmlns:p14="http://schemas.microsoft.com/office/powerpoint/2010/main" val="1062989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CONT.</a:t>
            </a:r>
            <a:endParaRPr lang="en-US" dirty="0"/>
          </a:p>
        </p:txBody>
      </p:sp>
      <p:sp>
        <p:nvSpPr>
          <p:cNvPr id="12" name="TextBox 10">
            <a:extLst>
              <a:ext uri="{FF2B5EF4-FFF2-40B4-BE49-F238E27FC236}">
                <a16:creationId xmlns:a16="http://schemas.microsoft.com/office/drawing/2014/main" id="{50432674-A109-B13D-9518-7AE3957BFA0D}"/>
              </a:ext>
            </a:extLst>
          </p:cNvPr>
          <p:cNvSpPr txBox="1"/>
          <p:nvPr/>
        </p:nvSpPr>
        <p:spPr>
          <a:xfrm>
            <a:off x="945054" y="1479541"/>
            <a:ext cx="4907106"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Clustermap visualization of all normalized scores</a:t>
            </a:r>
          </a:p>
        </p:txBody>
      </p:sp>
      <p:sp>
        <p:nvSpPr>
          <p:cNvPr id="13" name="TextBox 10">
            <a:extLst>
              <a:ext uri="{FF2B5EF4-FFF2-40B4-BE49-F238E27FC236}">
                <a16:creationId xmlns:a16="http://schemas.microsoft.com/office/drawing/2014/main" id="{D0383905-E344-2F6D-F097-B1FD34E3AAFA}"/>
              </a:ext>
            </a:extLst>
          </p:cNvPr>
          <p:cNvSpPr txBox="1"/>
          <p:nvPr/>
        </p:nvSpPr>
        <p:spPr>
          <a:xfrm>
            <a:off x="6239436" y="1693883"/>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Visualization of Distribution of Ratings across all sites for the top 10 worst movies</a:t>
            </a:r>
          </a:p>
        </p:txBody>
      </p:sp>
      <p:pic>
        <p:nvPicPr>
          <p:cNvPr id="3" name="Picture 2">
            <a:extLst>
              <a:ext uri="{FF2B5EF4-FFF2-40B4-BE49-F238E27FC236}">
                <a16:creationId xmlns:a16="http://schemas.microsoft.com/office/drawing/2014/main" id="{D052AC76-DF64-93B0-9614-4558B6DE42CE}"/>
              </a:ext>
            </a:extLst>
          </p:cNvPr>
          <p:cNvPicPr>
            <a:picLocks noChangeAspect="1"/>
          </p:cNvPicPr>
          <p:nvPr/>
        </p:nvPicPr>
        <p:blipFill>
          <a:blip r:embed="rId2"/>
          <a:stretch>
            <a:fillRect/>
          </a:stretch>
        </p:blipFill>
        <p:spPr>
          <a:xfrm>
            <a:off x="787874" y="1885890"/>
            <a:ext cx="4590949" cy="4595591"/>
          </a:xfrm>
          <a:prstGeom prst="rect">
            <a:avLst/>
          </a:prstGeom>
        </p:spPr>
      </p:pic>
      <p:pic>
        <p:nvPicPr>
          <p:cNvPr id="6" name="Picture 5">
            <a:extLst>
              <a:ext uri="{FF2B5EF4-FFF2-40B4-BE49-F238E27FC236}">
                <a16:creationId xmlns:a16="http://schemas.microsoft.com/office/drawing/2014/main" id="{A82A7B3F-FD28-3B47-0BFD-B2056F273893}"/>
              </a:ext>
            </a:extLst>
          </p:cNvPr>
          <p:cNvPicPr>
            <a:picLocks noChangeAspect="1"/>
          </p:cNvPicPr>
          <p:nvPr/>
        </p:nvPicPr>
        <p:blipFill>
          <a:blip r:embed="rId3"/>
          <a:stretch>
            <a:fillRect/>
          </a:stretch>
        </p:blipFill>
        <p:spPr>
          <a:xfrm>
            <a:off x="5766099" y="1970882"/>
            <a:ext cx="6193724" cy="2624590"/>
          </a:xfrm>
          <a:prstGeom prst="rect">
            <a:avLst/>
          </a:prstGeom>
        </p:spPr>
      </p:pic>
    </p:spTree>
    <p:extLst>
      <p:ext uri="{BB962C8B-B14F-4D97-AF65-F5344CB8AC3E}">
        <p14:creationId xmlns:p14="http://schemas.microsoft.com/office/powerpoint/2010/main" val="3529153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effectLst/>
              </a:rPr>
              <a:t>In conclusion, the Fandango Capstone Project has provided valuable insights into the intricacies of movie rating systems. Through rigorous analysis and application of data science techniques, we have uncovered patterns that suggest potential biases in the way movies are rated on the platform. The project highlights the importance of transparency and accountability in rating systems, which have a significant impact on consumer choices and industry revenues.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0" indent="0">
              <a:buNone/>
            </a:pPr>
            <a:r>
              <a:rPr lang="en-US" dirty="0"/>
              <a:t>Some key areas for future Exploration and Enhancement:</a:t>
            </a:r>
          </a:p>
          <a:p>
            <a:pPr marL="0" indent="0">
              <a:buNone/>
            </a:pPr>
            <a:r>
              <a:rPr lang="en-US" b="1" dirty="0"/>
              <a:t>Data Expansion:</a:t>
            </a:r>
          </a:p>
          <a:p>
            <a:pPr marL="0" indent="0">
              <a:buNone/>
            </a:pPr>
            <a:r>
              <a:rPr lang="en-US" dirty="0"/>
              <a:t>Incorporating a broader dataset which includes user demographics, geographic distribution and trends to understand the audience better.</a:t>
            </a:r>
          </a:p>
          <a:p>
            <a:pPr marL="0" indent="0">
              <a:buNone/>
            </a:pPr>
            <a:r>
              <a:rPr lang="en-US" b="1" i="0" dirty="0">
                <a:effectLst/>
              </a:rPr>
              <a:t>Algorithm Improvement</a:t>
            </a:r>
            <a:r>
              <a:rPr lang="en-US" b="0" i="0" dirty="0">
                <a:effectLst/>
              </a:rPr>
              <a:t>: </a:t>
            </a:r>
          </a:p>
          <a:p>
            <a:pPr marL="0" indent="0">
              <a:buNone/>
            </a:pPr>
            <a:r>
              <a:rPr lang="en-US" dirty="0"/>
              <a:t>By the use of Extra Data, We can e</a:t>
            </a:r>
            <a:r>
              <a:rPr lang="en-US" b="0" i="0" dirty="0">
                <a:effectLst/>
              </a:rPr>
              <a:t>nhance the predictive algorithms for movie ratings by using more sophisticated machine learning models and incorporating real-time data.</a:t>
            </a:r>
          </a:p>
          <a:p>
            <a:pPr marL="0" indent="0">
              <a:buNone/>
            </a:pPr>
            <a:r>
              <a:rPr lang="en-US" b="1" dirty="0"/>
              <a:t>Real Time Prediction:</a:t>
            </a:r>
          </a:p>
          <a:p>
            <a:pPr marL="0" indent="0">
              <a:buNone/>
            </a:pPr>
            <a:r>
              <a:rPr lang="en-US" dirty="0"/>
              <a:t>Much better prediction in ratings were we are able to compare the interest of people in different geographical locations for the movies and make more better decisions.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hlinkClick r:id="rId2"/>
              </a:rPr>
              <a:t>https://www.kaggle.com/datasets</a:t>
            </a:r>
            <a:endParaRPr lang="en-IN" sz="2400" dirty="0"/>
          </a:p>
          <a:p>
            <a:pPr marL="305435" indent="-305435"/>
            <a:r>
              <a:rPr lang="en-IN" sz="2400" dirty="0"/>
              <a:t>https://seaborn.pydata.org/</a:t>
            </a:r>
          </a:p>
          <a:p>
            <a:pPr marL="305435" indent="-305435"/>
            <a:r>
              <a:rPr lang="en-IN" sz="2400" dirty="0"/>
              <a:t>https://matplotlib.org/stable/contents.html </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IN" dirty="0"/>
              <a:t>This topic is regarding the Fandango Case. Fandango is a movie ticket booking website.</a:t>
            </a:r>
          </a:p>
          <a:p>
            <a:pPr marL="305435" indent="-305435"/>
            <a:r>
              <a:rPr lang="en-IN" dirty="0"/>
              <a:t>What they did was in order to increase the ticket sales they showed higher rating as compared to the true user rating. The rating was also higher when compared to other movie ticket booking websites.</a:t>
            </a:r>
          </a:p>
          <a:p>
            <a:pPr marL="305435" indent="-305435"/>
            <a:r>
              <a:rPr lang="en-IN" dirty="0"/>
              <a:t>This model will help in making a decision on whether the film is really good or not.</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3" name="Content Placeholder 1">
            <a:extLst>
              <a:ext uri="{FF2B5EF4-FFF2-40B4-BE49-F238E27FC236}">
                <a16:creationId xmlns:a16="http://schemas.microsoft.com/office/drawing/2014/main" id="{B72F7455-A8D1-21B2-DCF8-808B1963EBA9}"/>
              </a:ext>
            </a:extLst>
          </p:cNvPr>
          <p:cNvSpPr txBox="1">
            <a:spLocks/>
          </p:cNvSpPr>
          <p:nvPr/>
        </p:nvSpPr>
        <p:spPr>
          <a:xfrm>
            <a:off x="452403" y="1237632"/>
            <a:ext cx="1102961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dirty="0"/>
              <a:t>By using advanced algorithm we analyse about the difference in rating between Fandango and true user. We also analyse about the difference in rating between Fandango and other movie ticket booking website.</a:t>
            </a:r>
          </a:p>
          <a:p>
            <a:pPr marL="305435" indent="-305435"/>
            <a:r>
              <a:rPr lang="en-IN" dirty="0"/>
              <a:t>This model will showcase how ratings are varying using different plots  which makes it easy to understand.</a:t>
            </a:r>
          </a:p>
          <a:p>
            <a:pPr marL="305435" indent="-305435"/>
            <a:r>
              <a:rPr lang="en-IN" dirty="0"/>
              <a:t>It also tells about the movies which has got the highest rating difference when compared to true user and other movie ticket booking website.</a:t>
            </a:r>
          </a:p>
          <a:p>
            <a:pPr marL="305435" indent="-305435"/>
            <a:r>
              <a:rPr lang="en-IN" dirty="0"/>
              <a:t>It also tells the average rating which is given extra to the movies in the website.</a:t>
            </a:r>
          </a:p>
          <a:p>
            <a:pPr marL="305435" indent="-305435"/>
            <a:r>
              <a:rPr lang="en-IN" dirty="0"/>
              <a:t>By this approach we will be able to make customers take decision on which film is good, So that they can enjoy their experience.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dirty="0">
                <a:solidFill>
                  <a:srgbClr val="0F0F0F"/>
                </a:solidFill>
              </a:rPr>
              <a:t>Building the proposed solution will involve a lot of data processing. For achieving this we need certain system and library requirements:</a:t>
            </a:r>
          </a:p>
          <a:p>
            <a:pPr marL="0" indent="0">
              <a:buNone/>
            </a:pPr>
            <a:r>
              <a:rPr lang="en-US" sz="1800" b="1" dirty="0">
                <a:solidFill>
                  <a:srgbClr val="0F0F0F"/>
                </a:solidFill>
              </a:rPr>
              <a:t>System Requirements:</a:t>
            </a:r>
          </a:p>
          <a:p>
            <a:pPr marL="0" indent="0">
              <a:buNone/>
            </a:pPr>
            <a:r>
              <a:rPr lang="en-US" sz="1800" b="1" dirty="0">
                <a:solidFill>
                  <a:srgbClr val="43BBE9"/>
                </a:solidFill>
              </a:rPr>
              <a:t>1.   </a:t>
            </a:r>
            <a:r>
              <a:rPr lang="en-US" sz="1800" b="1" dirty="0">
                <a:solidFill>
                  <a:srgbClr val="0F0F0F"/>
                </a:solidFill>
              </a:rPr>
              <a:t>Hardware:</a:t>
            </a:r>
          </a:p>
          <a:p>
            <a:pPr>
              <a:buFont typeface="Arial" panose="020B0604020202020204" pitchFamily="34" charset="0"/>
              <a:buChar char="•"/>
            </a:pPr>
            <a:r>
              <a:rPr lang="en-US" sz="1800" dirty="0">
                <a:solidFill>
                  <a:srgbClr val="0F0F0F"/>
                </a:solidFill>
              </a:rPr>
              <a:t> A computer with sufficient processing power, preferably with multiple cores or a GPU for faster training of machine learning models. </a:t>
            </a:r>
          </a:p>
          <a:p>
            <a:pPr>
              <a:buFont typeface="Arial" panose="020B0604020202020204" pitchFamily="34" charset="0"/>
              <a:buChar char="•"/>
            </a:pPr>
            <a:r>
              <a:rPr lang="en-US" sz="1800" dirty="0">
                <a:solidFill>
                  <a:srgbClr val="0F0F0F"/>
                </a:solidFill>
              </a:rPr>
              <a:t>Sufficient amount of RAM is needed to handle the large data sets. </a:t>
            </a:r>
          </a:p>
          <a:p>
            <a:pPr marL="0" indent="0">
              <a:buNone/>
            </a:pPr>
            <a:r>
              <a:rPr lang="en-US" sz="1800" b="1" dirty="0">
                <a:solidFill>
                  <a:srgbClr val="43BBE9"/>
                </a:solidFill>
              </a:rPr>
              <a:t>2.   </a:t>
            </a:r>
            <a:r>
              <a:rPr lang="en-US" sz="1800" b="1" dirty="0">
                <a:solidFill>
                  <a:srgbClr val="0F0F0F"/>
                </a:solidFill>
              </a:rPr>
              <a:t>Software:</a:t>
            </a:r>
          </a:p>
          <a:p>
            <a:pPr>
              <a:buFont typeface="Arial" panose="020B0604020202020204" pitchFamily="34" charset="0"/>
              <a:buChar char="•"/>
            </a:pPr>
            <a:r>
              <a:rPr lang="en-US" sz="1800" dirty="0">
                <a:solidFill>
                  <a:srgbClr val="0F0F0F"/>
                </a:solidFill>
              </a:rPr>
              <a:t> An operating system compatible with the required machine learning libraries (e.g., Windows, Linux, macOS).</a:t>
            </a:r>
            <a:endParaRPr lang="en-IN" sz="1800" dirty="0">
              <a:solidFill>
                <a:srgbClr val="0F0F0F"/>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 – CONT.</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Library Requirements:</a:t>
            </a:r>
          </a:p>
          <a:p>
            <a:pPr marL="342900" indent="-342900">
              <a:buAutoNum type="arabicPeriod"/>
            </a:pPr>
            <a:r>
              <a:rPr lang="en-US" sz="1800" b="1" dirty="0">
                <a:solidFill>
                  <a:srgbClr val="0F0F0F"/>
                </a:solidFill>
              </a:rPr>
              <a:t>Data Processing and Analysis:- </a:t>
            </a:r>
          </a:p>
          <a:p>
            <a:pPr>
              <a:buFont typeface="Arial" panose="020B0604020202020204" pitchFamily="34" charset="0"/>
              <a:buChar char="•"/>
            </a:pPr>
            <a:r>
              <a:rPr lang="en-US" sz="1800" b="1" dirty="0">
                <a:solidFill>
                  <a:srgbClr val="0F0F0F"/>
                </a:solidFill>
              </a:rPr>
              <a:t>      </a:t>
            </a:r>
            <a:r>
              <a:rPr lang="en-US" sz="1800" dirty="0">
                <a:solidFill>
                  <a:srgbClr val="0F0F0F"/>
                </a:solidFill>
              </a:rPr>
              <a:t>Pandas: For data manipulation and analysis.</a:t>
            </a:r>
          </a:p>
          <a:p>
            <a:pPr>
              <a:buFont typeface="Arial" panose="020B0604020202020204" pitchFamily="34" charset="0"/>
              <a:buChar char="•"/>
            </a:pPr>
            <a:r>
              <a:rPr lang="en-US" sz="1800" dirty="0">
                <a:solidFill>
                  <a:srgbClr val="0F0F0F"/>
                </a:solidFill>
              </a:rPr>
              <a:t>      NumPy: For numerical operations on data.</a:t>
            </a:r>
          </a:p>
          <a:p>
            <a:pPr marL="342900" indent="-342900">
              <a:buAutoNum type="arabicPeriod" startAt="2"/>
            </a:pPr>
            <a:r>
              <a:rPr lang="en-US" sz="1800" b="1" dirty="0">
                <a:solidFill>
                  <a:srgbClr val="0F0F0F"/>
                </a:solidFill>
              </a:rPr>
              <a:t>Data Visualization:- </a:t>
            </a:r>
          </a:p>
          <a:p>
            <a:pPr>
              <a:buFont typeface="Arial" panose="020B0604020202020204" pitchFamily="34" charset="0"/>
              <a:buChar char="•"/>
            </a:pPr>
            <a:r>
              <a:rPr lang="en-US" sz="1800" dirty="0">
                <a:solidFill>
                  <a:srgbClr val="0F0F0F"/>
                </a:solidFill>
              </a:rPr>
              <a:t>      Matplotlib and Seaborn: For creating visualizations to understand data patterns.</a:t>
            </a:r>
          </a:p>
          <a:p>
            <a:pPr marL="0" indent="0">
              <a:buNone/>
            </a:pPr>
            <a:r>
              <a:rPr lang="en-US" sz="1800" dirty="0">
                <a:solidFill>
                  <a:srgbClr val="0F0F0F"/>
                </a:solidFill>
              </a:rPr>
              <a:t>      </a:t>
            </a:r>
            <a:endParaRPr lang="en-IN" sz="1800" b="1" dirty="0">
              <a:solidFill>
                <a:srgbClr val="0F0F0F"/>
              </a:solidFill>
            </a:endParaRPr>
          </a:p>
        </p:txBody>
      </p:sp>
    </p:spTree>
    <p:extLst>
      <p:ext uri="{BB962C8B-B14F-4D97-AF65-F5344CB8AC3E}">
        <p14:creationId xmlns:p14="http://schemas.microsoft.com/office/powerpoint/2010/main" val="131414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0" indent="0" algn="ctr">
              <a:buNone/>
            </a:pPr>
            <a:r>
              <a:rPr lang="en-US" b="1" dirty="0"/>
              <a:t>Algorithm Selection</a:t>
            </a:r>
          </a:p>
          <a:p>
            <a:pPr marL="0" indent="0">
              <a:buNone/>
            </a:pPr>
            <a:r>
              <a:rPr lang="en-US" b="1" dirty="0"/>
              <a:t>Data Exploration</a:t>
            </a:r>
            <a:r>
              <a:rPr lang="en-US" dirty="0"/>
              <a:t>:</a:t>
            </a:r>
          </a:p>
          <a:p>
            <a:pPr>
              <a:buFont typeface="Arial" panose="020B0604020202020204" pitchFamily="34" charset="0"/>
              <a:buChar char="•"/>
            </a:pPr>
            <a:r>
              <a:rPr lang="en-US" dirty="0"/>
              <a:t>Explore the dataset's structure (both Fandango and other movie ticket booking sites)</a:t>
            </a:r>
          </a:p>
          <a:p>
            <a:pPr>
              <a:buFont typeface="Arial" panose="020B0604020202020204" pitchFamily="34" charset="0"/>
              <a:buChar char="•"/>
            </a:pPr>
            <a:r>
              <a:rPr lang="en-US" dirty="0"/>
              <a:t>Identify potential patterns, correlations, and outliers.</a:t>
            </a:r>
          </a:p>
          <a:p>
            <a:pPr marL="0" indent="0">
              <a:buNone/>
            </a:pPr>
            <a:r>
              <a:rPr lang="en-US" b="1" dirty="0"/>
              <a:t>Problem Formulation</a:t>
            </a:r>
            <a:r>
              <a:rPr lang="en-US" dirty="0"/>
              <a:t>:</a:t>
            </a:r>
          </a:p>
          <a:p>
            <a:pPr>
              <a:buFont typeface="Arial" panose="020B0604020202020204" pitchFamily="34" charset="0"/>
              <a:buChar char="•"/>
            </a:pPr>
            <a:r>
              <a:rPr lang="en-US" dirty="0"/>
              <a:t>Define the problem: Plot difference between Fandango ratings and true user ratings, Also in between Fandango ratings and other movie ticket booking websites, Find average hike in ratings, Find the outliers.</a:t>
            </a:r>
          </a:p>
          <a:p>
            <a:pPr marL="0" indent="0">
              <a:buNone/>
            </a:pPr>
            <a:r>
              <a:rPr lang="en-US" b="1" dirty="0"/>
              <a:t>Algorithm Selection</a:t>
            </a:r>
            <a:r>
              <a:rPr lang="en-US" dirty="0"/>
              <a:t>:</a:t>
            </a:r>
          </a:p>
          <a:p>
            <a:pPr>
              <a:buFont typeface="Arial" panose="020B0604020202020204" pitchFamily="34" charset="0"/>
              <a:buChar char="•"/>
            </a:pPr>
            <a:r>
              <a:rPr lang="en-US" dirty="0"/>
              <a:t>Plots:</a:t>
            </a:r>
          </a:p>
          <a:p>
            <a:pPr marL="0" indent="0">
              <a:buNone/>
            </a:pPr>
            <a:r>
              <a:rPr lang="en-US" dirty="0"/>
              <a:t>        To compare values, So that it is easy for the user to understand the difference in ratings.</a:t>
            </a:r>
          </a:p>
          <a:p>
            <a:pPr marL="0" indent="0">
              <a:buNone/>
            </a:pPr>
            <a:r>
              <a:rPr lang="en-US" dirty="0"/>
              <a:t>        Seaborn and Matplotlib are the two libraries used for creating plots </a:t>
            </a:r>
            <a:r>
              <a:rPr lang="en-US" dirty="0" err="1"/>
              <a:t>i.e</a:t>
            </a:r>
            <a:r>
              <a:rPr lang="en-US" dirty="0"/>
              <a:t> for data visualization.</a:t>
            </a:r>
          </a:p>
          <a:p>
            <a:pPr marL="0" indent="0">
              <a:buNone/>
            </a:pPr>
            <a:r>
              <a:rPr lang="en-US" dirty="0"/>
              <a:t>        Plots like scatterplot, count plot, </a:t>
            </a:r>
            <a:r>
              <a:rPr lang="en-US" dirty="0" err="1"/>
              <a:t>histplot</a:t>
            </a:r>
            <a:r>
              <a:rPr lang="en-US" dirty="0"/>
              <a:t>, </a:t>
            </a:r>
            <a:r>
              <a:rPr lang="en-US" dirty="0" err="1"/>
              <a:t>kdeplot</a:t>
            </a:r>
            <a:r>
              <a:rPr lang="en-US" dirty="0"/>
              <a:t> and cluster map is used.</a:t>
            </a:r>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 – CONT.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64567" y="1302026"/>
            <a:ext cx="11029615" cy="4673324"/>
          </a:xfrm>
        </p:spPr>
        <p:txBody>
          <a:bodyPr>
            <a:normAutofit/>
          </a:bodyPr>
          <a:lstStyle/>
          <a:p>
            <a:pPr marL="0" indent="0" algn="ctr">
              <a:buNone/>
            </a:pPr>
            <a:r>
              <a:rPr lang="en-US" b="1" dirty="0"/>
              <a:t>Data Input:</a:t>
            </a:r>
          </a:p>
          <a:p>
            <a:pPr marL="0" indent="0">
              <a:buNone/>
            </a:pPr>
            <a:r>
              <a:rPr lang="en-US" b="1" dirty="0"/>
              <a:t>Data Collection:</a:t>
            </a:r>
          </a:p>
          <a:p>
            <a:pPr>
              <a:buFont typeface="Arial" panose="020B0604020202020204" pitchFamily="34" charset="0"/>
              <a:buChar char="•"/>
            </a:pPr>
            <a:r>
              <a:rPr lang="en-US" dirty="0"/>
              <a:t>Gather data of movies from Fandango website and other movie ticket booking website which has data like the movie name, year of release, rating given by user, rating given by critics and any other information regarding it.</a:t>
            </a:r>
          </a:p>
          <a:p>
            <a:pPr marL="0" indent="0">
              <a:buNone/>
            </a:pPr>
            <a:r>
              <a:rPr lang="en-US" b="1" dirty="0"/>
              <a:t>Data Cleaning:</a:t>
            </a:r>
          </a:p>
          <a:p>
            <a:pPr>
              <a:buFont typeface="Arial" panose="020B0604020202020204" pitchFamily="34" charset="0"/>
              <a:buChar char="•"/>
            </a:pPr>
            <a:r>
              <a:rPr lang="en-US" dirty="0"/>
              <a:t>Check for misinformation in the dataset and remove or correct if present. </a:t>
            </a:r>
          </a:p>
          <a:p>
            <a:pPr>
              <a:buFont typeface="Arial" panose="020B0604020202020204" pitchFamily="34" charset="0"/>
              <a:buChar char="•"/>
            </a:pPr>
            <a:r>
              <a:rPr lang="en-US" dirty="0"/>
              <a:t>Take only those data which is going to be useful for the project.</a:t>
            </a:r>
          </a:p>
          <a:p>
            <a:pPr marL="0" indent="0">
              <a:buNone/>
            </a:pPr>
            <a:r>
              <a:rPr lang="en-US" b="1" i="0" dirty="0">
                <a:effectLst/>
              </a:rPr>
              <a:t>Feature Engineering</a:t>
            </a:r>
            <a:r>
              <a:rPr lang="en-US" b="1" dirty="0"/>
              <a:t>:</a:t>
            </a:r>
          </a:p>
          <a:p>
            <a:pPr>
              <a:buFont typeface="Arial" panose="020B0604020202020204" pitchFamily="34" charset="0"/>
              <a:buChar char="•"/>
            </a:pPr>
            <a:r>
              <a:rPr lang="en-US" b="0" i="0" dirty="0">
                <a:effectLst/>
              </a:rPr>
              <a:t>Create new features from the existing data that could improve the performance of the algorithm.</a:t>
            </a:r>
            <a:endParaRPr lang="en-IN" dirty="0"/>
          </a:p>
        </p:txBody>
      </p:sp>
    </p:spTree>
    <p:extLst>
      <p:ext uri="{BB962C8B-B14F-4D97-AF65-F5344CB8AC3E}">
        <p14:creationId xmlns:p14="http://schemas.microsoft.com/office/powerpoint/2010/main" val="3656383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 – CONT.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64567" y="1302026"/>
            <a:ext cx="11029615" cy="4673324"/>
          </a:xfrm>
        </p:spPr>
        <p:txBody>
          <a:bodyPr>
            <a:normAutofit/>
          </a:bodyPr>
          <a:lstStyle/>
          <a:p>
            <a:pPr marL="0" indent="0" algn="ctr">
              <a:buNone/>
            </a:pPr>
            <a:r>
              <a:rPr lang="en-US" b="1" dirty="0"/>
              <a:t>Processing:</a:t>
            </a:r>
          </a:p>
          <a:p>
            <a:pPr marL="0" indent="0">
              <a:buNone/>
            </a:pPr>
            <a:r>
              <a:rPr lang="en-US" b="1" dirty="0"/>
              <a:t>Plotting:</a:t>
            </a:r>
          </a:p>
          <a:p>
            <a:pPr>
              <a:buFont typeface="Arial" panose="020B0604020202020204" pitchFamily="34" charset="0"/>
              <a:buChar char="•"/>
            </a:pPr>
            <a:r>
              <a:rPr lang="en-US" dirty="0"/>
              <a:t>Use functions to plot various figures which represents relation or scale of difference in data (In this case we take movie ratings).</a:t>
            </a:r>
          </a:p>
          <a:p>
            <a:pPr marL="0" indent="0">
              <a:buNone/>
            </a:pPr>
            <a:r>
              <a:rPr lang="en-IN" b="1" dirty="0"/>
              <a:t>Interpreting Information from Plot and Data:</a:t>
            </a:r>
          </a:p>
          <a:p>
            <a:pPr>
              <a:buFont typeface="Arial" panose="020B0604020202020204" pitchFamily="34" charset="0"/>
              <a:buChar char="•"/>
            </a:pPr>
            <a:r>
              <a:rPr lang="en-IN" dirty="0"/>
              <a:t>Finding average hike in rating. Finding movies which has got very high rating.</a:t>
            </a:r>
          </a:p>
          <a:p>
            <a:pPr>
              <a:buFont typeface="Arial" panose="020B0604020202020204" pitchFamily="34" charset="0"/>
              <a:buChar char="•"/>
            </a:pPr>
            <a:r>
              <a:rPr lang="en-IN" dirty="0"/>
              <a:t>Help user make decision in choosing movies by showcasing the discrepancy in rating in the websites.</a:t>
            </a:r>
          </a:p>
          <a:p>
            <a:pPr>
              <a:buFont typeface="Arial" panose="020B0604020202020204" pitchFamily="34" charset="0"/>
              <a:buChar char="•"/>
            </a:pPr>
            <a:r>
              <a:rPr lang="en-IN" dirty="0"/>
              <a:t>And showing users how well they can prefer other movie ticket booking websites.</a:t>
            </a:r>
          </a:p>
          <a:p>
            <a:pPr marL="0" indent="0">
              <a:buNone/>
            </a:pPr>
            <a:endParaRPr lang="en-IN" dirty="0"/>
          </a:p>
        </p:txBody>
      </p:sp>
    </p:spTree>
    <p:extLst>
      <p:ext uri="{BB962C8B-B14F-4D97-AF65-F5344CB8AC3E}">
        <p14:creationId xmlns:p14="http://schemas.microsoft.com/office/powerpoint/2010/main" val="12097973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1033</Words>
  <Application>Microsoft Office PowerPoint</Application>
  <PresentationFormat>Widescreen</PresentationFormat>
  <Paragraphs>98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FANDANGO SCORE ANALYSIS</vt:lpstr>
      <vt:lpstr>OUTLINE</vt:lpstr>
      <vt:lpstr>Problem Statement</vt:lpstr>
      <vt:lpstr>Proposed Solution</vt:lpstr>
      <vt:lpstr>System  Approach</vt:lpstr>
      <vt:lpstr>System  Approach – CONT.</vt:lpstr>
      <vt:lpstr>Algorithm &amp; Deployment</vt:lpstr>
      <vt:lpstr>Algorithm &amp; Deployment – CONT.</vt:lpstr>
      <vt:lpstr>Algorithm &amp; Deployment – CONT.</vt:lpstr>
      <vt:lpstr>Result</vt:lpstr>
      <vt:lpstr>Result – CONT.</vt:lpstr>
      <vt:lpstr>Result – CONT.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Jeya Keerthana</cp:lastModifiedBy>
  <cp:revision>26</cp:revision>
  <dcterms:created xsi:type="dcterms:W3CDTF">2021-05-26T16:50:10Z</dcterms:created>
  <dcterms:modified xsi:type="dcterms:W3CDTF">2024-04-30T04:24:31Z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