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66" r:id="rId6"/>
    <p:sldId id="259" r:id="rId7"/>
    <p:sldId id="260" r:id="rId8"/>
    <p:sldId id="262" r:id="rId9"/>
    <p:sldId id="268" r:id="rId10"/>
    <p:sldId id="269" r:id="rId11"/>
    <p:sldId id="267" r:id="rId12"/>
    <p:sldId id="270" r:id="rId13"/>
    <p:sldId id="261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71876-1B18-4FE2-A6E7-C3E962FD2574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2169CD-28AB-4CBA-9427-94BDB200D3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81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FB74CD4-41A3-45D7-BB3E-36313C02A62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14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40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251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E0D6A11-B6FD-4AE7-A62E-789CAFC978BD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2773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597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992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5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192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9867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439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13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8DD01-AE08-4A25-9CC2-15C43E463F56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577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98DD01-AE08-4A25-9CC2-15C43E463F56}" type="datetimeFigureOut">
              <a:rPr lang="en-IN" smtClean="0"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E256A-689B-4633-8C14-79D7171576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80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"/>
          <p:cNvSpPr/>
          <p:nvPr/>
        </p:nvSpPr>
        <p:spPr>
          <a:xfrm>
            <a:off x="129600" y="3429000"/>
            <a:ext cx="11932200" cy="3007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760" dist="37674" dir="8100000" algn="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SamsungOne 600C"/>
              <a:ea typeface="SamsungOne 600C"/>
            </a:endParaRPr>
          </a:p>
        </p:txBody>
      </p:sp>
      <p:sp>
        <p:nvSpPr>
          <p:cNvPr id="89" name="Rectangle 10"/>
          <p:cNvSpPr/>
          <p:nvPr/>
        </p:nvSpPr>
        <p:spPr>
          <a:xfrm>
            <a:off x="0" y="105120"/>
            <a:ext cx="168840" cy="48204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SamsungOne 600C"/>
              <a:ea typeface="SamsungOne 600C"/>
            </a:endParaRPr>
          </a:p>
        </p:txBody>
      </p:sp>
      <p:sp>
        <p:nvSpPr>
          <p:cNvPr id="90" name="TextBox 11"/>
          <p:cNvSpPr/>
          <p:nvPr/>
        </p:nvSpPr>
        <p:spPr>
          <a:xfrm>
            <a:off x="381960" y="54300"/>
            <a:ext cx="9401760" cy="583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IN" sz="3200" b="1" strike="noStrike" spc="-1" dirty="0">
                <a:solidFill>
                  <a:srgbClr val="000000"/>
                </a:solidFill>
                <a:latin typeface="SamsungOne 700"/>
                <a:ea typeface="SamsungOne 700"/>
              </a:rPr>
              <a:t>[Samsung PRISM] </a:t>
            </a:r>
            <a:r>
              <a:rPr lang="en-IN" sz="3200" b="1" dirty="0">
                <a:latin typeface="SamsungOne 700" panose="020B0803030303020204" pitchFamily="34" charset="0"/>
                <a:ea typeface="SamsungOne 700" panose="020B0803030303020204" pitchFamily="34" charset="0"/>
              </a:rPr>
              <a:t>End Review Report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Rectangle 13"/>
          <p:cNvSpPr/>
          <p:nvPr/>
        </p:nvSpPr>
        <p:spPr>
          <a:xfrm>
            <a:off x="237960" y="105120"/>
            <a:ext cx="74880" cy="482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SamsungOne 600C"/>
              <a:ea typeface="SamsungOne 600C"/>
            </a:endParaRPr>
          </a:p>
        </p:txBody>
      </p:sp>
      <p:sp>
        <p:nvSpPr>
          <p:cNvPr id="92" name="Rectangle 22"/>
          <p:cNvSpPr/>
          <p:nvPr/>
        </p:nvSpPr>
        <p:spPr>
          <a:xfrm>
            <a:off x="226440" y="3152160"/>
            <a:ext cx="941760" cy="394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Team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Rectangle 23"/>
          <p:cNvSpPr/>
          <p:nvPr/>
        </p:nvSpPr>
        <p:spPr>
          <a:xfrm>
            <a:off x="649800" y="3448800"/>
            <a:ext cx="10892160" cy="301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28600" indent="-228600">
              <a:lnSpc>
                <a:spcPct val="100000"/>
              </a:lnSpc>
              <a:buClr>
                <a:srgbClr val="0E4094"/>
              </a:buClr>
              <a:buFont typeface="OpenSymbol"/>
              <a:buAutoNum type="arabicPeriod"/>
            </a:pPr>
            <a:r>
              <a:rPr lang="en-IN" sz="1800" b="0" strike="noStrike" spc="-1">
                <a:solidFill>
                  <a:srgbClr val="0E4094"/>
                </a:solidFill>
                <a:latin typeface="SamsungOne 600C"/>
                <a:ea typeface="SamsungOne 600C"/>
              </a:rPr>
              <a:t>College Professor(s): 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E4094"/>
                </a:solidFill>
                <a:latin typeface="SamsungOne 600C"/>
                <a:ea typeface="SamsungOne 600C"/>
              </a:rPr>
              <a:t>        1. Sakthivel V / sakthivel.v@vit.ac.in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E4094"/>
                </a:solidFill>
                <a:latin typeface="SamsungOne 600C"/>
                <a:ea typeface="SamsungOne 600C"/>
              </a:rPr>
              <a:t>        2. Karthika V / vkarthikatnj@gmail.com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E4094"/>
                </a:solidFill>
                <a:latin typeface="SamsungOne 600C"/>
                <a:ea typeface="SamsungOne 600C"/>
              </a:rPr>
              <a:t> 2. Students: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100000"/>
              </a:lnSpc>
              <a:buClr>
                <a:srgbClr val="0E4094"/>
              </a:buClr>
              <a:buFont typeface="OpenSymbol"/>
              <a:buAutoNum type="arabicPeriod"/>
            </a:pPr>
            <a:r>
              <a:rPr lang="en-IN" sz="1400" b="0" strike="noStrike" spc="-1">
                <a:solidFill>
                  <a:srgbClr val="0E4094"/>
                </a:solidFill>
                <a:latin typeface="SamsungOne 600C"/>
                <a:ea typeface="SamsungOne 600C"/>
              </a:rPr>
              <a:t>Jeya Madhavan S S / jeyamadhavan.ss2022@vitstudent.ac.in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100000"/>
              </a:lnSpc>
              <a:buClr>
                <a:srgbClr val="0E4094"/>
              </a:buClr>
              <a:buFont typeface="OpenSymbol"/>
              <a:buAutoNum type="arabicPeriod"/>
            </a:pPr>
            <a:r>
              <a:rPr lang="en-IN" sz="1400" b="0" strike="noStrike" spc="-1">
                <a:solidFill>
                  <a:srgbClr val="0E4094"/>
                </a:solidFill>
                <a:latin typeface="SamsungOne 600C"/>
                <a:ea typeface="SamsungOne 600C"/>
              </a:rPr>
              <a:t>Mrithulasree N / mrithulasree.n2022@vitstudent.ac.in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100000"/>
              </a:lnSpc>
              <a:buClr>
                <a:srgbClr val="0E4094"/>
              </a:buClr>
              <a:buFont typeface="OpenSymbol"/>
              <a:buAutoNum type="arabicPeriod"/>
            </a:pPr>
            <a:r>
              <a:rPr lang="en-IN" sz="1400" b="0" strike="noStrike" spc="-1">
                <a:solidFill>
                  <a:srgbClr val="0E4094"/>
                </a:solidFill>
                <a:latin typeface="SamsungOne 600C"/>
                <a:ea typeface="SamsungOne 600C"/>
              </a:rPr>
              <a:t>Dinesh R / dinesh.r2022@vitstudent.ac.in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100000"/>
              </a:lnSpc>
              <a:buClr>
                <a:srgbClr val="0E4094"/>
              </a:buClr>
              <a:buFont typeface="OpenSymbol"/>
              <a:buAutoNum type="arabicPeriod"/>
            </a:pPr>
            <a:r>
              <a:rPr lang="en-IN" sz="1400" b="0" strike="noStrike" spc="-1">
                <a:solidFill>
                  <a:srgbClr val="0E4094"/>
                </a:solidFill>
                <a:latin typeface="SamsungOne 600C"/>
                <a:ea typeface="SamsungOne 600C"/>
              </a:rPr>
              <a:t>Pranay Singanalli / pranay.singanalli2022@vitstudent.ac.in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685800" lvl="1" indent="-228600">
              <a:lnSpc>
                <a:spcPct val="100000"/>
              </a:lnSpc>
              <a:buClr>
                <a:srgbClr val="0E4094"/>
              </a:buClr>
              <a:buFont typeface="OpenSymbol"/>
              <a:buAutoNum type="arabicPeriod"/>
            </a:pPr>
            <a:r>
              <a:rPr lang="en-IN" sz="1400" b="0" strike="noStrike" spc="-1">
                <a:solidFill>
                  <a:srgbClr val="0E4094"/>
                </a:solidFill>
                <a:latin typeface="SamsungOne 600C"/>
                <a:ea typeface="SamsungOne 600C"/>
              </a:rPr>
              <a:t>Harshitha Yenigalla / harshitha.y2022@vitstudent.ac.in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0E4094"/>
                </a:solidFill>
                <a:latin typeface="SamsungOne 600C"/>
                <a:ea typeface="SamsungOne 600C"/>
              </a:rPr>
              <a:t>3. Department: Cse core &amp; ECM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TextBox 27"/>
          <p:cNvSpPr/>
          <p:nvPr/>
        </p:nvSpPr>
        <p:spPr>
          <a:xfrm>
            <a:off x="10083600" y="5914192"/>
            <a:ext cx="2032200" cy="39865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0" strike="noStrike" spc="-1" dirty="0">
                <a:solidFill>
                  <a:srgbClr val="000000"/>
                </a:solidFill>
                <a:latin typeface="SamsungOne 600C"/>
                <a:ea typeface="SamsungOne 600C"/>
              </a:rPr>
              <a:t>Date: 5 Feb 2025</a:t>
            </a: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Picture 32"/>
          <p:cNvPicPr/>
          <p:nvPr/>
        </p:nvPicPr>
        <p:blipFill>
          <a:blip r:embed="rId2"/>
          <a:srcRect l="4529" t="20257" r="4186" b="26835"/>
          <a:stretch/>
        </p:blipFill>
        <p:spPr>
          <a:xfrm>
            <a:off x="10942200" y="105120"/>
            <a:ext cx="1249560" cy="474480"/>
          </a:xfrm>
          <a:prstGeom prst="rect">
            <a:avLst/>
          </a:prstGeom>
          <a:ln w="0">
            <a:noFill/>
          </a:ln>
        </p:spPr>
      </p:pic>
      <p:sp>
        <p:nvSpPr>
          <p:cNvPr id="96" name="TextBox 33"/>
          <p:cNvSpPr/>
          <p:nvPr/>
        </p:nvSpPr>
        <p:spPr>
          <a:xfrm>
            <a:off x="1407960" y="1357920"/>
            <a:ext cx="9401760" cy="1309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000000"/>
                </a:solidFill>
                <a:latin typeface="SamsungOne 600C"/>
                <a:ea typeface="SamsungOne 600C"/>
              </a:rPr>
              <a:t>IPFS Helia based Decentralized Storage Integration for </a:t>
            </a:r>
            <a:r>
              <a:rPr lang="en-IN" sz="4000" b="0" strike="noStrike" spc="-1" dirty="0" err="1">
                <a:solidFill>
                  <a:srgbClr val="000000"/>
                </a:solidFill>
                <a:latin typeface="SamsungOne 600C"/>
                <a:ea typeface="SamsungOne 600C"/>
              </a:rPr>
              <a:t>DApps</a:t>
            </a:r>
            <a:r>
              <a:rPr lang="en-IN" sz="4000" b="0" strike="noStrike" spc="-1" dirty="0">
                <a:solidFill>
                  <a:srgbClr val="000000"/>
                </a:solidFill>
                <a:latin typeface="SamsungOne 600C"/>
                <a:ea typeface="SamsungOne 600C"/>
              </a:rPr>
              <a:t> Ecosystem</a:t>
            </a:r>
            <a:endParaRPr lang="en-US" sz="4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Deliverable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" y="806514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Final Deliverables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(Discuss in the form of bullets, what are the next steps to complete the solution, any road blocks / bottlenecks, any support needed from SRIB)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1" y="2685098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IP / Paper Publication Plan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(Details of papers / patentable ideas / innovative aspects that can lead to patentable ideas)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-2" y="4563682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KPIs delivered/Expectations Met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(Planned Expectations shared in Work-let vs Delivered Results) </a:t>
            </a:r>
            <a:endParaRPr lang="en-US" sz="1600" dirty="0">
              <a:solidFill>
                <a:srgbClr val="0E409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BEF9AD-485D-B263-9E46-6492A8B29E4D}"/>
              </a:ext>
            </a:extLst>
          </p:cNvPr>
          <p:cNvSpPr txBox="1"/>
          <p:nvPr/>
        </p:nvSpPr>
        <p:spPr>
          <a:xfrm>
            <a:off x="381898" y="5306987"/>
            <a:ext cx="11363061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2600" indent="-197640">
              <a:spcBef>
                <a:spcPts val="550"/>
              </a:spcBef>
              <a:buClr>
                <a:srgbClr val="0D4094"/>
              </a:buClr>
              <a:buFont typeface="OpenSymbol"/>
              <a:buAutoNum type="arabicPeriod"/>
              <a:tabLst>
                <a:tab pos="283320" algn="l"/>
              </a:tabLst>
            </a:pPr>
            <a:r>
              <a:rPr lang="en-US" sz="1600" strike="noStrike" spc="-7" dirty="0">
                <a:solidFill>
                  <a:srgbClr val="0D4094"/>
                </a:solidFill>
                <a:latin typeface="Arial"/>
                <a:ea typeface="DejaVu Sans"/>
              </a:rPr>
              <a:t>Successfully</a:t>
            </a:r>
            <a:r>
              <a:rPr lang="en-US" sz="1600" strike="noStrike" spc="-21" dirty="0">
                <a:solidFill>
                  <a:srgbClr val="0D4094"/>
                </a:solidFill>
                <a:latin typeface="Arial"/>
                <a:ea typeface="DejaVu Sans"/>
              </a:rPr>
              <a:t> </a:t>
            </a:r>
            <a:r>
              <a:rPr lang="en-US" sz="1600" strike="noStrike" spc="-7" dirty="0">
                <a:solidFill>
                  <a:srgbClr val="0D4094"/>
                </a:solidFill>
                <a:latin typeface="Arial"/>
                <a:ea typeface="DejaVu Sans"/>
              </a:rPr>
              <a:t>built</a:t>
            </a:r>
            <a:r>
              <a:rPr lang="en-US" sz="1600" strike="noStrike" spc="-15" dirty="0">
                <a:solidFill>
                  <a:srgbClr val="0D4094"/>
                </a:solidFill>
                <a:latin typeface="Arial"/>
                <a:ea typeface="DejaVu Sans"/>
              </a:rPr>
              <a:t> </a:t>
            </a:r>
            <a:r>
              <a:rPr lang="en-US" sz="1600" strike="noStrike" spc="-7" dirty="0">
                <a:solidFill>
                  <a:srgbClr val="0D4094"/>
                </a:solidFill>
                <a:latin typeface="Arial"/>
                <a:ea typeface="DejaVu Sans"/>
              </a:rPr>
              <a:t>interactive</a:t>
            </a:r>
            <a:r>
              <a:rPr lang="en-US" sz="1600" strike="noStrike" spc="-15" dirty="0">
                <a:solidFill>
                  <a:srgbClr val="0D4094"/>
                </a:solidFill>
                <a:latin typeface="Arial"/>
                <a:ea typeface="DejaVu Sans"/>
              </a:rPr>
              <a:t> </a:t>
            </a:r>
            <a:r>
              <a:rPr lang="en-US" sz="1600" strike="noStrike" spc="-7" dirty="0" err="1">
                <a:solidFill>
                  <a:srgbClr val="0D4094"/>
                </a:solidFill>
                <a:latin typeface="Arial"/>
                <a:ea typeface="DejaVu Sans"/>
              </a:rPr>
              <a:t>DApp</a:t>
            </a:r>
            <a:r>
              <a:rPr lang="en-US" sz="1600" strike="noStrike" spc="-15" dirty="0">
                <a:solidFill>
                  <a:srgbClr val="0D4094"/>
                </a:solidFill>
                <a:latin typeface="Arial"/>
                <a:ea typeface="DejaVu Sans"/>
              </a:rPr>
              <a:t> </a:t>
            </a:r>
            <a:r>
              <a:rPr lang="en-US" sz="1600" strike="noStrike" spc="-1" dirty="0">
                <a:solidFill>
                  <a:srgbClr val="0D4094"/>
                </a:solidFill>
                <a:latin typeface="Arial"/>
                <a:ea typeface="DejaVu Sans"/>
              </a:rPr>
              <a:t>frontend</a:t>
            </a:r>
            <a:r>
              <a:rPr lang="en-US" sz="1600" strike="noStrike" spc="-15" dirty="0">
                <a:solidFill>
                  <a:srgbClr val="0D4094"/>
                </a:solidFill>
                <a:latin typeface="Arial"/>
                <a:ea typeface="DejaVu Sans"/>
              </a:rPr>
              <a:t> </a:t>
            </a:r>
            <a:r>
              <a:rPr lang="en-US" sz="1600" strike="noStrike" spc="-7" dirty="0">
                <a:solidFill>
                  <a:srgbClr val="0D4094"/>
                </a:solidFill>
                <a:latin typeface="Arial"/>
                <a:ea typeface="DejaVu Sans"/>
              </a:rPr>
              <a:t>with</a:t>
            </a:r>
            <a:r>
              <a:rPr lang="en-US" sz="1600" strike="noStrike" spc="-15" dirty="0">
                <a:solidFill>
                  <a:srgbClr val="0D4094"/>
                </a:solidFill>
                <a:latin typeface="Arial"/>
                <a:ea typeface="DejaVu Sans"/>
              </a:rPr>
              <a:t> </a:t>
            </a:r>
            <a:r>
              <a:rPr lang="en-US" sz="1600" strike="noStrike" spc="-1" dirty="0">
                <a:solidFill>
                  <a:srgbClr val="0D4094"/>
                </a:solidFill>
                <a:latin typeface="Arial"/>
                <a:ea typeface="DejaVu Sans"/>
              </a:rPr>
              <a:t>MetaMask </a:t>
            </a:r>
            <a:r>
              <a:rPr lang="en-US" sz="1600" strike="noStrike" spc="-7" dirty="0">
                <a:solidFill>
                  <a:srgbClr val="0D4094"/>
                </a:solidFill>
                <a:latin typeface="Arial"/>
                <a:ea typeface="DejaVu Sans"/>
              </a:rPr>
              <a:t>wallet</a:t>
            </a:r>
            <a:r>
              <a:rPr lang="en-US" sz="1600" strike="noStrike" spc="-52" dirty="0">
                <a:solidFill>
                  <a:srgbClr val="0D4094"/>
                </a:solidFill>
                <a:latin typeface="Arial"/>
                <a:ea typeface="DejaVu Sans"/>
              </a:rPr>
              <a:t> </a:t>
            </a:r>
            <a:r>
              <a:rPr lang="en-US" sz="1600" strike="noStrike" spc="-7" dirty="0">
                <a:solidFill>
                  <a:srgbClr val="0D4094"/>
                </a:solidFill>
                <a:latin typeface="Arial"/>
                <a:ea typeface="DejaVu Sans"/>
              </a:rPr>
              <a:t>integration</a:t>
            </a:r>
          </a:p>
          <a:p>
            <a:pPr marL="282600" indent="-197640" algn="just">
              <a:spcBef>
                <a:spcPts val="550"/>
              </a:spcBef>
              <a:buClr>
                <a:srgbClr val="0D4094"/>
              </a:buClr>
              <a:buFont typeface="OpenSymbol"/>
              <a:buAutoNum type="arabicPeriod"/>
              <a:tabLst>
                <a:tab pos="283320" algn="l"/>
              </a:tabLst>
            </a:pPr>
            <a:r>
              <a:rPr lang="en-US" sz="1600" strike="noStrike" spc="-7" dirty="0">
                <a:solidFill>
                  <a:srgbClr val="0D4094"/>
                </a:solidFill>
                <a:latin typeface="Arial"/>
                <a:ea typeface="DejaVu Sans"/>
              </a:rPr>
              <a:t>Set up IPFS with Helia for file storage, completed smart contract testing on </a:t>
            </a:r>
            <a:r>
              <a:rPr lang="en-US" sz="1600" strike="noStrike" spc="-7" dirty="0" err="1">
                <a:solidFill>
                  <a:srgbClr val="0D4094"/>
                </a:solidFill>
                <a:latin typeface="Arial"/>
                <a:ea typeface="DejaVu Sans"/>
              </a:rPr>
              <a:t>Sepolia</a:t>
            </a:r>
            <a:r>
              <a:rPr lang="en-US" sz="1600" strike="noStrike" spc="-7" dirty="0">
                <a:solidFill>
                  <a:srgbClr val="0D4094"/>
                </a:solidFill>
                <a:latin typeface="Arial"/>
                <a:ea typeface="DejaVu Sans"/>
              </a:rPr>
              <a:t>, validated APIs, and used MongoDB 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storing liked NFTs off-chain</a:t>
            </a:r>
            <a:r>
              <a:rPr lang="en-US" sz="1600" strike="noStrike" spc="-7" dirty="0">
                <a:solidFill>
                  <a:srgbClr val="0D4094"/>
                </a:solidFill>
                <a:latin typeface="Arial"/>
                <a:ea typeface="DejaVu Sans"/>
              </a:rPr>
              <a:t>.</a:t>
            </a:r>
          </a:p>
          <a:p>
            <a:pPr marL="282600" indent="-197640">
              <a:spcBef>
                <a:spcPts val="550"/>
              </a:spcBef>
              <a:buClr>
                <a:srgbClr val="0D4094"/>
              </a:buClr>
              <a:buFont typeface="OpenSymbol"/>
              <a:buAutoNum type="arabicPeriod"/>
              <a:tabLst>
                <a:tab pos="283320" algn="l"/>
              </a:tabLst>
            </a:pPr>
            <a:r>
              <a:rPr lang="en-US" sz="1600" strike="noStrike" spc="-7" dirty="0">
                <a:solidFill>
                  <a:srgbClr val="0D4094"/>
                </a:solidFill>
                <a:latin typeface="Arial"/>
                <a:ea typeface="DejaVu Sans"/>
              </a:rPr>
              <a:t>Successfully implemented NFT buying, selling, minting along with content search and royalty distribution.</a:t>
            </a:r>
            <a:endParaRPr lang="en-US" sz="1600" strike="noStrike" spc="-1" dirty="0">
              <a:solidFill>
                <a:srgbClr val="000000"/>
              </a:solidFill>
              <a:latin typeface="Arial"/>
            </a:endParaRPr>
          </a:p>
          <a:p>
            <a:pPr marL="84960">
              <a:spcBef>
                <a:spcPts val="550"/>
              </a:spcBef>
              <a:buClr>
                <a:srgbClr val="0D4094"/>
              </a:buClr>
              <a:tabLst>
                <a:tab pos="283320" algn="l"/>
              </a:tabLst>
            </a:pPr>
            <a:endParaRPr lang="en-US" sz="1600" strike="noStrike" spc="-7" dirty="0">
              <a:solidFill>
                <a:srgbClr val="0D4094"/>
              </a:solidFill>
              <a:latin typeface="Arial"/>
              <a:ea typeface="DejaVu Sans"/>
            </a:endParaRPr>
          </a:p>
          <a:p>
            <a:pPr marL="84960">
              <a:spcBef>
                <a:spcPts val="550"/>
              </a:spcBef>
              <a:buClr>
                <a:srgbClr val="0D4094"/>
              </a:buClr>
              <a:tabLst>
                <a:tab pos="283320" algn="l"/>
              </a:tabLst>
            </a:pPr>
            <a:endParaRPr lang="en-US" sz="1600" strike="noStrike" spc="-7" dirty="0">
              <a:solidFill>
                <a:srgbClr val="0D4094"/>
              </a:solidFill>
              <a:latin typeface="Arial"/>
              <a:ea typeface="DejaVu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65ED34-7AE2-EAD8-74D2-90682683A2FA}"/>
              </a:ext>
            </a:extLst>
          </p:cNvPr>
          <p:cNvSpPr txBox="1"/>
          <p:nvPr/>
        </p:nvSpPr>
        <p:spPr>
          <a:xfrm>
            <a:off x="381898" y="1519743"/>
            <a:ext cx="6156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400">
              <a:lnSpc>
                <a:spcPct val="100000"/>
              </a:lnSpc>
              <a:buClr>
                <a:srgbClr val="0D4094"/>
              </a:buClr>
              <a:buSzPct val="93000"/>
              <a:tabLst>
                <a:tab pos="114480" algn="l"/>
              </a:tabLst>
            </a:pPr>
            <a:r>
              <a:rPr lang="en-US" spc="-7" dirty="0">
                <a:solidFill>
                  <a:srgbClr val="0D4094"/>
                </a:solidFill>
                <a:latin typeface="Arial MT"/>
                <a:ea typeface="DejaVu Sans"/>
              </a:rPr>
              <a:t>N/A</a:t>
            </a:r>
            <a:endParaRPr lang="en-US" sz="1800" b="0" strike="noStrike" spc="-7" dirty="0">
              <a:solidFill>
                <a:srgbClr val="0D4094"/>
              </a:solidFill>
              <a:latin typeface="Arial M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219816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6548" y="526774"/>
            <a:ext cx="9157252" cy="5650189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IN" sz="13800" dirty="0">
                <a:solidFill>
                  <a:schemeClr val="accent1"/>
                </a:solidFill>
                <a:latin typeface="Edwardian Script ITC" panose="030303020407070D0804" pitchFamily="66" charset="0"/>
              </a:rPr>
              <a:t>Thank you</a:t>
            </a:r>
            <a:endParaRPr lang="en-US" sz="13800" dirty="0">
              <a:solidFill>
                <a:schemeClr val="accent1"/>
              </a:solidFill>
              <a:latin typeface="Edwardian Script ITC" panose="030303020407070D0804" pitchFamily="66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4740" y="-24610"/>
            <a:ext cx="984547" cy="688261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616225" cy="6857999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85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6"/>
          <p:cNvPicPr/>
          <p:nvPr/>
        </p:nvPicPr>
        <p:blipFill>
          <a:blip r:embed="rId3"/>
          <a:stretch/>
        </p:blipFill>
        <p:spPr>
          <a:xfrm>
            <a:off x="10360800" y="144360"/>
            <a:ext cx="1811520" cy="380520"/>
          </a:xfrm>
          <a:prstGeom prst="rect">
            <a:avLst/>
          </a:prstGeom>
          <a:ln w="0">
            <a:noFill/>
          </a:ln>
        </p:spPr>
      </p:pic>
      <p:sp>
        <p:nvSpPr>
          <p:cNvPr id="98" name="Rectangle 26"/>
          <p:cNvSpPr/>
          <p:nvPr/>
        </p:nvSpPr>
        <p:spPr>
          <a:xfrm>
            <a:off x="-32400" y="680760"/>
            <a:ext cx="5011920" cy="61768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760" dist="37674" dir="8100000" algn="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just">
              <a:lnSpc>
                <a:spcPct val="100000"/>
              </a:lnSpc>
            </a:pPr>
            <a:endParaRPr lang="en-IN" sz="1400" b="0" strike="noStrike" spc="-1">
              <a:solidFill>
                <a:schemeClr val="lt1"/>
              </a:solidFill>
              <a:latin typeface="SamsungOne 600C"/>
              <a:ea typeface="SamsungOne 600C"/>
            </a:endParaRPr>
          </a:p>
        </p:txBody>
      </p:sp>
      <p:sp>
        <p:nvSpPr>
          <p:cNvPr id="99" name="Rectangle 3"/>
          <p:cNvSpPr/>
          <p:nvPr/>
        </p:nvSpPr>
        <p:spPr>
          <a:xfrm>
            <a:off x="0" y="105120"/>
            <a:ext cx="168840" cy="48204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SamsungOne 600C"/>
              <a:ea typeface="SamsungOne 600C"/>
            </a:endParaRPr>
          </a:p>
        </p:txBody>
      </p:sp>
      <p:sp>
        <p:nvSpPr>
          <p:cNvPr id="100" name="TextBox 4"/>
          <p:cNvSpPr/>
          <p:nvPr/>
        </p:nvSpPr>
        <p:spPr>
          <a:xfrm>
            <a:off x="381960" y="-3600"/>
            <a:ext cx="11036520" cy="699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0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Work-let Area – Web3  </a:t>
            </a:r>
            <a:r>
              <a:rPr lang="en-IN" sz="2000" b="0" strike="noStrike" spc="-1">
                <a:solidFill>
                  <a:srgbClr val="0E4094"/>
                </a:solidFill>
                <a:latin typeface="SamsungOne 600C"/>
                <a:ea typeface="SamsungOne 600C"/>
              </a:rPr>
              <a:t>| </a:t>
            </a:r>
            <a:r>
              <a:rPr lang="en-IN" sz="2000" b="0" strike="noStrike" spc="-1">
                <a:solidFill>
                  <a:srgbClr val="808080"/>
                </a:solidFill>
                <a:latin typeface="SamsungOne 600C"/>
                <a:ea typeface="SamsungOne 600C"/>
              </a:rPr>
              <a:t>IPFS Helia based Decentralized Storage Integration for DApps Ecosystem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Rectangle 7"/>
          <p:cNvSpPr/>
          <p:nvPr/>
        </p:nvSpPr>
        <p:spPr>
          <a:xfrm>
            <a:off x="237960" y="105120"/>
            <a:ext cx="74880" cy="48204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SamsungOne 600C"/>
              <a:ea typeface="SamsungOne 600C"/>
            </a:endParaRPr>
          </a:p>
        </p:txBody>
      </p:sp>
      <p:grpSp>
        <p:nvGrpSpPr>
          <p:cNvPr id="102" name="Group 40"/>
          <p:cNvGrpSpPr/>
          <p:nvPr/>
        </p:nvGrpSpPr>
        <p:grpSpPr>
          <a:xfrm>
            <a:off x="5277600" y="5566320"/>
            <a:ext cx="6268680" cy="201600"/>
            <a:chOff x="5277600" y="5566320"/>
            <a:chExt cx="6268680" cy="201600"/>
          </a:xfrm>
        </p:grpSpPr>
        <p:cxnSp>
          <p:nvCxnSpPr>
            <p:cNvPr id="103" name="Straight Connector 9"/>
            <p:cNvCxnSpPr/>
            <p:nvPr/>
          </p:nvCxnSpPr>
          <p:spPr>
            <a:xfrm flipH="1">
              <a:off x="5365080" y="5658480"/>
              <a:ext cx="6132960" cy="360"/>
            </a:xfrm>
            <a:prstGeom prst="straightConnector1">
              <a:avLst/>
            </a:prstGeom>
            <a:ln>
              <a:solidFill>
                <a:srgbClr val="5B9BD5"/>
              </a:solidFill>
            </a:ln>
          </p:spPr>
        </p:cxnSp>
        <p:sp>
          <p:nvSpPr>
            <p:cNvPr id="104" name="Oval 10"/>
            <p:cNvSpPr/>
            <p:nvPr/>
          </p:nvSpPr>
          <p:spPr>
            <a:xfrm>
              <a:off x="5277600" y="5566320"/>
              <a:ext cx="165600" cy="184320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SamsungOne 600C"/>
                <a:ea typeface="SamsungOne 600C"/>
              </a:endParaRPr>
            </a:p>
          </p:txBody>
        </p:sp>
        <p:sp>
          <p:nvSpPr>
            <p:cNvPr id="105" name="Oval 11"/>
            <p:cNvSpPr/>
            <p:nvPr/>
          </p:nvSpPr>
          <p:spPr>
            <a:xfrm>
              <a:off x="8524800" y="5583600"/>
              <a:ext cx="165600" cy="184320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SamsungOne 600C"/>
                <a:ea typeface="SamsungOne 600C"/>
              </a:endParaRPr>
            </a:p>
          </p:txBody>
        </p:sp>
        <p:sp>
          <p:nvSpPr>
            <p:cNvPr id="106" name="Oval 13"/>
            <p:cNvSpPr/>
            <p:nvPr/>
          </p:nvSpPr>
          <p:spPr>
            <a:xfrm>
              <a:off x="11380680" y="5566320"/>
              <a:ext cx="165600" cy="184320"/>
            </a:xfrm>
            <a:prstGeom prst="ellipse">
              <a:avLst/>
            </a:prstGeom>
            <a:solidFill>
              <a:srgbClr val="92D05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SamsungOne 600C"/>
                <a:ea typeface="SamsungOne 600C"/>
              </a:endParaRPr>
            </a:p>
          </p:txBody>
        </p:sp>
      </p:grpSp>
      <p:sp>
        <p:nvSpPr>
          <p:cNvPr id="107" name="TextBox 14"/>
          <p:cNvSpPr/>
          <p:nvPr/>
        </p:nvSpPr>
        <p:spPr>
          <a:xfrm>
            <a:off x="210600" y="724680"/>
            <a:ext cx="4629960" cy="5187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400" b="1" strike="noStrike" spc="-1">
                <a:solidFill>
                  <a:srgbClr val="00B0F0"/>
                </a:solidFill>
                <a:latin typeface="SamsungOne 600C"/>
                <a:ea typeface="SamsungOne 600C"/>
              </a:rPr>
              <a:t>Problem Statement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marL="177840" indent="-17784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IN" sz="1100" b="0" strike="noStrike" spc="-1">
                <a:solidFill>
                  <a:srgbClr val="FFFFFF"/>
                </a:solidFill>
                <a:latin typeface="SamsungOne 600C"/>
                <a:ea typeface="SamsungOne 600C"/>
              </a:rPr>
              <a:t>Web 3.0 describes the next evolution of the World Wide Web, the user interface that provides access to documents, applications and multimedia on the internet.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marL="177840" indent="-17784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IN" sz="1100" b="0" strike="noStrike" spc="-1">
                <a:solidFill>
                  <a:srgbClr val="FFFFFF"/>
                </a:solidFill>
                <a:latin typeface="SamsungOne 600C"/>
                <a:ea typeface="SamsungOne 600C"/>
              </a:rPr>
              <a:t>Web3 will place a strong emphasis on decentralized applications (dApps) and make extensive use of blockchain-based technologies.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marL="177840" indent="-17784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IN" sz="1100" b="0" strike="noStrike" spc="-1">
                <a:solidFill>
                  <a:srgbClr val="FFFFFF"/>
                </a:solidFill>
                <a:latin typeface="SamsungOne 600C"/>
                <a:ea typeface="SamsungOne 600C"/>
              </a:rPr>
              <a:t>Web3 data storage refers to the management and storage of data associated the dApps. It utilizes technologies like InterPlanetary File System (IPFS) and on-chain storage.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marL="177840" indent="-17784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IN" sz="1100" b="0" strike="noStrike" spc="-1">
                <a:solidFill>
                  <a:srgbClr val="FFFFFF"/>
                </a:solidFill>
                <a:latin typeface="SamsungOne 600C"/>
                <a:ea typeface="SamsungOne 600C"/>
              </a:rPr>
              <a:t>Each user has their own node which can communicate with others in the network, enabling seamless file storage and retrieval. By harnessing the power of IPFS, Web3 offers a decentralized approach to data storage that ensures privacy, security, and improved accessibility for users.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marL="177840" indent="-17784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IN" sz="1100" b="0" strike="noStrike" spc="-1">
                <a:solidFill>
                  <a:srgbClr val="FFFFFF"/>
                </a:solidFill>
                <a:latin typeface="SamsungOne 600C"/>
                <a:ea typeface="SamsungOne 600C"/>
              </a:rPr>
              <a:t>This worklet provides an opportunity to explore and integrate IPFS Helia based Decentralized Storage for Dapps Ecosystem.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1400" b="1" strike="noStrike" spc="-1">
                <a:solidFill>
                  <a:srgbClr val="00B0F0"/>
                </a:solidFill>
                <a:latin typeface="SamsungOne 600C"/>
                <a:ea typeface="SamsungOne 600C"/>
              </a:rPr>
              <a:t>Implementation: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  <a:p>
            <a:pPr marL="177840" indent="-17784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IN" sz="1100" b="0" strike="noStrike" spc="-1">
                <a:solidFill>
                  <a:srgbClr val="FFFFFF"/>
                </a:solidFill>
                <a:latin typeface="SamsungOne 600C"/>
                <a:ea typeface="SamsungOne 600C"/>
              </a:rPr>
              <a:t>IPFS Helia based decentralized storage for storing any content (like media files).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marL="177840" indent="-17784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IN" sz="1100" b="0" strike="noStrike" spc="-1">
                <a:solidFill>
                  <a:srgbClr val="FFFFFF"/>
                </a:solidFill>
                <a:latin typeface="SamsungOne 600C"/>
                <a:ea typeface="SamsungOne 600C"/>
              </a:rPr>
              <a:t>Development of DApp front end for content search and consumption.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marL="177840" indent="-17784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IN" sz="1100" b="0" strike="noStrike" spc="-1">
                <a:solidFill>
                  <a:srgbClr val="FFFFFF"/>
                </a:solidFill>
                <a:latin typeface="SamsungOne 600C"/>
                <a:ea typeface="SamsungOne 600C"/>
              </a:rPr>
              <a:t>Create NFTs for newly created media files, on Blockchain testnet like Sepolia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marL="177840" indent="-177840" algn="just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lang="en-IN" sz="1100" b="0" strike="noStrike" spc="-1">
                <a:solidFill>
                  <a:srgbClr val="FFFFFF"/>
                </a:solidFill>
                <a:latin typeface="SamsungOne 600C"/>
                <a:ea typeface="SamsungOne 600C"/>
              </a:rPr>
              <a:t>Rewards/Incentives through Smart Contracts, for the asset owner when their content is consumed by other nodes.</a:t>
            </a: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1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8" name="Straight Connector 21"/>
          <p:cNvCxnSpPr/>
          <p:nvPr/>
        </p:nvCxnSpPr>
        <p:spPr>
          <a:xfrm>
            <a:off x="2542680" y="4773600"/>
            <a:ext cx="360" cy="1585080"/>
          </a:xfrm>
          <a:prstGeom prst="straightConnector1">
            <a:avLst/>
          </a:prstGeom>
          <a:ln>
            <a:solidFill>
              <a:srgbClr val="FFFFFF">
                <a:lumMod val="85000"/>
              </a:srgbClr>
            </a:solidFill>
          </a:ln>
        </p:spPr>
      </p:cxnSp>
      <p:sp>
        <p:nvSpPr>
          <p:cNvPr id="109" name="TextBox 22"/>
          <p:cNvSpPr/>
          <p:nvPr/>
        </p:nvSpPr>
        <p:spPr>
          <a:xfrm>
            <a:off x="5210640" y="5725080"/>
            <a:ext cx="2005560" cy="127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200" b="1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Kick Off &lt; 1</a:t>
            </a:r>
            <a:r>
              <a:rPr lang="en-IN" sz="1200" b="1" strike="noStrike" spc="-1" baseline="30000">
                <a:solidFill>
                  <a:srgbClr val="000000"/>
                </a:solidFill>
                <a:latin typeface="SamsungOne 600C"/>
                <a:ea typeface="SamsungOne 600C"/>
              </a:rPr>
              <a:t>st</a:t>
            </a:r>
            <a:r>
              <a:rPr lang="en-IN" sz="1200" b="1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  Month &gt;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900" b="0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Understanding of how Web3 works.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900" b="0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Hands on JS libraries like ReactJS, NodeJS etc.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900" b="0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Explore any existing Web3 project from Github.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3"/>
          <p:cNvSpPr/>
          <p:nvPr/>
        </p:nvSpPr>
        <p:spPr>
          <a:xfrm>
            <a:off x="6975720" y="5725080"/>
            <a:ext cx="1884960" cy="1140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200" b="1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Milestone 1 &lt; 2nd Month &gt;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900" b="0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DApp front end development. 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900" b="0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Functionalities for creating NFTs , uploading media files and IPFS storage. implementation.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Box 25"/>
          <p:cNvSpPr/>
          <p:nvPr/>
        </p:nvSpPr>
        <p:spPr>
          <a:xfrm>
            <a:off x="10420920" y="5725080"/>
            <a:ext cx="1726920" cy="127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200" b="1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Closure &lt; 4th Month &gt;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900" b="0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Stabilizing the implementation of aforementioned features.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900" b="0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Preparing for the final demonstration.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Rectangle 30"/>
          <p:cNvSpPr/>
          <p:nvPr/>
        </p:nvSpPr>
        <p:spPr>
          <a:xfrm>
            <a:off x="2639160" y="4937400"/>
            <a:ext cx="2378160" cy="24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000" b="1" strike="noStrike" spc="-1">
                <a:solidFill>
                  <a:srgbClr val="00B0F0"/>
                </a:solidFill>
                <a:latin typeface="SamsungOne 600C"/>
                <a:ea typeface="SamsungOne 600C"/>
              </a:rPr>
              <a:t>Additional Documentation:</a:t>
            </a:r>
            <a:endParaRPr lang="en-US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Box 31"/>
          <p:cNvSpPr/>
          <p:nvPr/>
        </p:nvSpPr>
        <p:spPr>
          <a:xfrm>
            <a:off x="5146920" y="751680"/>
            <a:ext cx="6222960" cy="5845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400" b="1" strike="noStrike" spc="-1" dirty="0">
                <a:solidFill>
                  <a:schemeClr val="accent6"/>
                </a:solidFill>
                <a:latin typeface="SamsungOne 600C"/>
                <a:ea typeface="SamsungOne 600C"/>
              </a:rPr>
              <a:t>Expectations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177840" indent="-177840" algn="just">
              <a:lnSpc>
                <a:spcPct val="100000"/>
              </a:lnSpc>
              <a:spcBef>
                <a:spcPts val="601"/>
              </a:spcBef>
              <a:buClr>
                <a:srgbClr val="808080"/>
              </a:buClr>
              <a:buFont typeface="Arial"/>
              <a:buChar char="•"/>
            </a:pPr>
            <a:r>
              <a:rPr lang="en-IN" sz="1100" b="0" strike="noStrike" spc="-1" dirty="0">
                <a:solidFill>
                  <a:srgbClr val="808080"/>
                </a:solidFill>
                <a:latin typeface="SamsungOne 600C"/>
                <a:ea typeface="SamsungOne 600C"/>
              </a:rPr>
              <a:t>Decentralized Storage for storing media which are uploaded through </a:t>
            </a:r>
            <a:r>
              <a:rPr lang="en-IN" sz="1100" b="0" strike="noStrike" spc="-1" dirty="0" err="1">
                <a:solidFill>
                  <a:srgbClr val="808080"/>
                </a:solidFill>
                <a:latin typeface="SamsungOne 600C"/>
                <a:ea typeface="SamsungOne 600C"/>
              </a:rPr>
              <a:t>Dapp’s</a:t>
            </a:r>
            <a:r>
              <a:rPr lang="en-IN" sz="1100" b="0" strike="noStrike" spc="-1" dirty="0">
                <a:solidFill>
                  <a:srgbClr val="808080"/>
                </a:solidFill>
                <a:latin typeface="SamsungOne 600C"/>
                <a:ea typeface="SamsungOne 600C"/>
              </a:rPr>
              <a:t> front end.</a:t>
            </a:r>
            <a:endParaRPr lang="en-US" sz="1100" b="0" strike="noStrike" spc="-1" dirty="0">
              <a:solidFill>
                <a:srgbClr val="000000"/>
              </a:solidFill>
              <a:latin typeface="Arial"/>
            </a:endParaRPr>
          </a:p>
          <a:p>
            <a:pPr marL="361800" lvl="1" indent="-95400" algn="just">
              <a:lnSpc>
                <a:spcPct val="100000"/>
              </a:lnSpc>
              <a:spcBef>
                <a:spcPts val="601"/>
              </a:spcBef>
              <a:buClr>
                <a:srgbClr val="808080"/>
              </a:buClr>
              <a:buFont typeface="Arial"/>
              <a:buChar char="•"/>
            </a:pPr>
            <a:r>
              <a:rPr lang="en-IN" sz="1100" b="0" strike="noStrike" spc="-1" dirty="0">
                <a:solidFill>
                  <a:srgbClr val="808080"/>
                </a:solidFill>
                <a:latin typeface="SamsungOne 600C"/>
                <a:ea typeface="SamsungOne 600C"/>
              </a:rPr>
              <a:t>Explore JS based decentralized storage mechanisms like IPFS Helia and use the same for integration.</a:t>
            </a:r>
            <a:endParaRPr lang="en-US" sz="1100" b="0" strike="noStrike" spc="-1" dirty="0">
              <a:solidFill>
                <a:srgbClr val="000000"/>
              </a:solidFill>
              <a:latin typeface="Arial"/>
            </a:endParaRPr>
          </a:p>
          <a:p>
            <a:pPr marL="177840" indent="-177840" algn="just">
              <a:lnSpc>
                <a:spcPct val="100000"/>
              </a:lnSpc>
              <a:spcBef>
                <a:spcPts val="601"/>
              </a:spcBef>
              <a:buClr>
                <a:srgbClr val="808080"/>
              </a:buClr>
              <a:buFont typeface="Arial"/>
              <a:buChar char="•"/>
            </a:pPr>
            <a:r>
              <a:rPr lang="en-IN" sz="1100" b="0" strike="noStrike" spc="-1" dirty="0" err="1">
                <a:solidFill>
                  <a:srgbClr val="808080"/>
                </a:solidFill>
                <a:latin typeface="SamsungOne 600C"/>
                <a:ea typeface="SamsungOne 600C"/>
              </a:rPr>
              <a:t>DApp</a:t>
            </a:r>
            <a:r>
              <a:rPr lang="en-IN" sz="1100" b="0" strike="noStrike" spc="-1" dirty="0">
                <a:solidFill>
                  <a:srgbClr val="808080"/>
                </a:solidFill>
                <a:latin typeface="SamsungOne 600C"/>
                <a:ea typeface="SamsungOne 600C"/>
              </a:rPr>
              <a:t> Front End based on ReactJS or Bootstrap </a:t>
            </a:r>
            <a:endParaRPr lang="en-US" sz="1100" b="0" strike="noStrike" spc="-1" dirty="0">
              <a:solidFill>
                <a:srgbClr val="000000"/>
              </a:solidFill>
              <a:latin typeface="Arial"/>
            </a:endParaRPr>
          </a:p>
          <a:p>
            <a:pPr marL="368280" lvl="1" indent="-101520" algn="just">
              <a:lnSpc>
                <a:spcPct val="100000"/>
              </a:lnSpc>
              <a:spcBef>
                <a:spcPts val="601"/>
              </a:spcBef>
              <a:buClr>
                <a:srgbClr val="808080"/>
              </a:buClr>
              <a:buFont typeface="Arial"/>
              <a:buChar char="•"/>
            </a:pPr>
            <a:r>
              <a:rPr lang="en-IN" sz="1100" b="0" strike="noStrike" spc="-1" dirty="0">
                <a:solidFill>
                  <a:srgbClr val="808080"/>
                </a:solidFill>
                <a:latin typeface="SamsungOne 600C"/>
                <a:ea typeface="SamsungOne 600C"/>
              </a:rPr>
              <a:t>Design UI for uploading media (to store on Decentralized IPFS storage), creating NFTs for the same on the blockchain </a:t>
            </a:r>
            <a:r>
              <a:rPr lang="en-IN" sz="1100" b="0" strike="noStrike" spc="-1" dirty="0" err="1">
                <a:solidFill>
                  <a:srgbClr val="808080"/>
                </a:solidFill>
                <a:latin typeface="SamsungOne 600C"/>
                <a:ea typeface="SamsungOne 600C"/>
              </a:rPr>
              <a:t>testnet</a:t>
            </a:r>
            <a:r>
              <a:rPr lang="en-IN" sz="1100" b="0" strike="noStrike" spc="-1" dirty="0">
                <a:solidFill>
                  <a:srgbClr val="808080"/>
                </a:solidFill>
                <a:latin typeface="SamsungOne 600C"/>
                <a:ea typeface="SamsungOne 600C"/>
              </a:rPr>
              <a:t> (</a:t>
            </a:r>
            <a:r>
              <a:rPr lang="en-IN" sz="1100" b="0" strike="noStrike" spc="-1" dirty="0" err="1">
                <a:solidFill>
                  <a:srgbClr val="808080"/>
                </a:solidFill>
                <a:latin typeface="SamsungOne 600C"/>
                <a:ea typeface="SamsungOne 600C"/>
              </a:rPr>
              <a:t>eg.</a:t>
            </a:r>
            <a:r>
              <a:rPr lang="en-IN" sz="1100" b="0" strike="noStrike" spc="-1" dirty="0">
                <a:solidFill>
                  <a:srgbClr val="808080"/>
                </a:solidFill>
                <a:latin typeface="SamsungOne 600C"/>
                <a:ea typeface="SamsungOne 600C"/>
              </a:rPr>
              <a:t> </a:t>
            </a:r>
            <a:r>
              <a:rPr lang="en-IN" sz="1100" b="0" strike="noStrike" spc="-1" dirty="0" err="1">
                <a:solidFill>
                  <a:srgbClr val="808080"/>
                </a:solidFill>
                <a:latin typeface="SamsungOne 600C"/>
                <a:ea typeface="SamsungOne 600C"/>
              </a:rPr>
              <a:t>Sepolia</a:t>
            </a:r>
            <a:r>
              <a:rPr lang="en-IN" sz="1100" b="0" strike="noStrike" spc="-1" dirty="0">
                <a:solidFill>
                  <a:srgbClr val="808080"/>
                </a:solidFill>
                <a:latin typeface="SamsungOne 600C"/>
                <a:ea typeface="SamsungOne 600C"/>
              </a:rPr>
              <a:t>)</a:t>
            </a:r>
            <a:endParaRPr lang="en-US" sz="1100" b="0" strike="noStrike" spc="-1" dirty="0">
              <a:solidFill>
                <a:srgbClr val="000000"/>
              </a:solidFill>
              <a:latin typeface="Arial"/>
            </a:endParaRPr>
          </a:p>
          <a:p>
            <a:pPr marL="368280" lvl="1" indent="-101520" algn="just">
              <a:lnSpc>
                <a:spcPct val="100000"/>
              </a:lnSpc>
              <a:spcBef>
                <a:spcPts val="601"/>
              </a:spcBef>
              <a:buClr>
                <a:srgbClr val="808080"/>
              </a:buClr>
              <a:buFont typeface="Arial"/>
              <a:buChar char="•"/>
            </a:pPr>
            <a:r>
              <a:rPr lang="en-IN" sz="1100" b="0" strike="noStrike" spc="-1" dirty="0">
                <a:solidFill>
                  <a:srgbClr val="808080"/>
                </a:solidFill>
                <a:latin typeface="SamsungOne 600C"/>
                <a:ea typeface="SamsungOne 600C"/>
              </a:rPr>
              <a:t>Options to search, find and consume the content which are available on the connected blockchain network.</a:t>
            </a:r>
            <a:endParaRPr lang="en-US" sz="1100" b="0" strike="noStrike" spc="-1" dirty="0">
              <a:solidFill>
                <a:srgbClr val="000000"/>
              </a:solidFill>
              <a:latin typeface="Arial"/>
            </a:endParaRPr>
          </a:p>
          <a:p>
            <a:pPr marL="177840" indent="-177840" algn="just">
              <a:lnSpc>
                <a:spcPct val="100000"/>
              </a:lnSpc>
              <a:spcBef>
                <a:spcPts val="601"/>
              </a:spcBef>
              <a:buClr>
                <a:srgbClr val="808080"/>
              </a:buClr>
              <a:buFont typeface="Arial"/>
              <a:buChar char="•"/>
            </a:pPr>
            <a:r>
              <a:rPr lang="en-IN" sz="1100" b="0" strike="noStrike" spc="-1" dirty="0">
                <a:solidFill>
                  <a:srgbClr val="808080"/>
                </a:solidFill>
                <a:latin typeface="SamsungOne 600C"/>
                <a:ea typeface="SamsungOne 600C"/>
              </a:rPr>
              <a:t>Crypto wallet required for cryptocurrency transactions done by Users(Nodes) through backend </a:t>
            </a:r>
            <a:r>
              <a:rPr lang="en-IN" sz="1100" b="0" strike="noStrike" spc="-1" dirty="0" err="1">
                <a:solidFill>
                  <a:srgbClr val="808080"/>
                </a:solidFill>
                <a:latin typeface="SamsungOne 600C"/>
                <a:ea typeface="SamsungOne 600C"/>
              </a:rPr>
              <a:t>Sepolia</a:t>
            </a:r>
            <a:r>
              <a:rPr lang="en-IN" sz="1100" b="0" strike="noStrike" spc="-1" dirty="0">
                <a:solidFill>
                  <a:srgbClr val="808080"/>
                </a:solidFill>
                <a:latin typeface="SamsungOne 600C"/>
                <a:ea typeface="SamsungOne 600C"/>
              </a:rPr>
              <a:t> </a:t>
            </a:r>
            <a:r>
              <a:rPr lang="en-IN" sz="1100" b="0" strike="noStrike" spc="-1" dirty="0" err="1">
                <a:solidFill>
                  <a:srgbClr val="808080"/>
                </a:solidFill>
                <a:latin typeface="SamsungOne 600C"/>
                <a:ea typeface="SamsungOne 600C"/>
              </a:rPr>
              <a:t>Testnet</a:t>
            </a:r>
            <a:r>
              <a:rPr lang="en-IN" sz="1100" b="0" strike="noStrike" spc="-1" dirty="0">
                <a:solidFill>
                  <a:srgbClr val="808080"/>
                </a:solidFill>
                <a:latin typeface="SamsungOne 600C"/>
                <a:ea typeface="SamsungOne 600C"/>
              </a:rPr>
              <a:t>.</a:t>
            </a:r>
            <a:endParaRPr lang="en-US" sz="1100" b="0" strike="noStrike" spc="-1" dirty="0">
              <a:solidFill>
                <a:srgbClr val="000000"/>
              </a:solidFill>
              <a:latin typeface="Arial"/>
            </a:endParaRPr>
          </a:p>
          <a:p>
            <a:pPr marL="368280" lvl="1" indent="-101520" algn="just">
              <a:lnSpc>
                <a:spcPct val="100000"/>
              </a:lnSpc>
              <a:spcBef>
                <a:spcPts val="601"/>
              </a:spcBef>
              <a:buClr>
                <a:srgbClr val="808080"/>
              </a:buClr>
              <a:buFont typeface="Arial"/>
              <a:buChar char="•"/>
            </a:pPr>
            <a:r>
              <a:rPr lang="en-IN" sz="1100" b="0" strike="noStrike" spc="-1" dirty="0">
                <a:solidFill>
                  <a:srgbClr val="808080"/>
                </a:solidFill>
                <a:latin typeface="SamsungOne 600C"/>
                <a:ea typeface="SamsungOne 600C"/>
              </a:rPr>
              <a:t>Wallets like </a:t>
            </a:r>
            <a:r>
              <a:rPr lang="en-IN" sz="1100" b="0" strike="noStrike" spc="-1" dirty="0" err="1">
                <a:solidFill>
                  <a:srgbClr val="808080"/>
                </a:solidFill>
                <a:latin typeface="SamsungOne 600C"/>
                <a:ea typeface="SamsungOne 600C"/>
              </a:rPr>
              <a:t>Metamask</a:t>
            </a:r>
            <a:r>
              <a:rPr lang="en-IN" sz="1100" b="0" strike="noStrike" spc="-1" dirty="0">
                <a:solidFill>
                  <a:srgbClr val="808080"/>
                </a:solidFill>
                <a:latin typeface="SamsungOne 600C"/>
                <a:ea typeface="SamsungOne 600C"/>
              </a:rPr>
              <a:t>, Coinbase should be used to connect to backend </a:t>
            </a:r>
            <a:r>
              <a:rPr lang="en-IN" sz="1100" b="0" strike="noStrike" spc="-1" dirty="0" err="1">
                <a:solidFill>
                  <a:srgbClr val="808080"/>
                </a:solidFill>
                <a:latin typeface="SamsungOne 600C"/>
                <a:ea typeface="SamsungOne 600C"/>
              </a:rPr>
              <a:t>Sepolia</a:t>
            </a:r>
            <a:r>
              <a:rPr lang="en-IN" sz="1100" b="0" strike="noStrike" spc="-1" dirty="0">
                <a:solidFill>
                  <a:srgbClr val="808080"/>
                </a:solidFill>
                <a:latin typeface="SamsungOne 600C"/>
                <a:ea typeface="SamsungOne 600C"/>
              </a:rPr>
              <a:t> </a:t>
            </a:r>
            <a:r>
              <a:rPr lang="en-IN" sz="1100" b="0" strike="noStrike" spc="-1" dirty="0" err="1">
                <a:solidFill>
                  <a:srgbClr val="808080"/>
                </a:solidFill>
                <a:latin typeface="SamsungOne 600C"/>
                <a:ea typeface="SamsungOne 600C"/>
              </a:rPr>
              <a:t>Testnet</a:t>
            </a:r>
            <a:r>
              <a:rPr lang="en-IN" sz="1100" b="0" strike="noStrike" spc="-1" dirty="0">
                <a:solidFill>
                  <a:srgbClr val="808080"/>
                </a:solidFill>
                <a:latin typeface="SamsungOne 600C"/>
                <a:ea typeface="SamsungOne 600C"/>
              </a:rPr>
              <a:t> for ETH currency required for transactions, rewards etc.</a:t>
            </a:r>
            <a:endParaRPr lang="en-US" sz="1100" b="0" strike="noStrike" spc="-1" dirty="0">
              <a:solidFill>
                <a:srgbClr val="000000"/>
              </a:solidFill>
              <a:latin typeface="Arial"/>
            </a:endParaRPr>
          </a:p>
          <a:p>
            <a:pPr marL="177840" indent="-177840" algn="just">
              <a:lnSpc>
                <a:spcPct val="100000"/>
              </a:lnSpc>
              <a:spcBef>
                <a:spcPts val="601"/>
              </a:spcBef>
              <a:buClr>
                <a:srgbClr val="808080"/>
              </a:buClr>
              <a:buFont typeface="Arial"/>
              <a:buChar char="•"/>
            </a:pPr>
            <a:r>
              <a:rPr lang="en-IN" sz="1100" b="0" strike="noStrike" spc="-1" dirty="0">
                <a:solidFill>
                  <a:srgbClr val="808080"/>
                </a:solidFill>
                <a:latin typeface="SamsungOne 600C"/>
                <a:ea typeface="SamsungOne 600C"/>
              </a:rPr>
              <a:t>Showcase the Demo with at least two Users(Nodes) participating on the blockchain </a:t>
            </a:r>
            <a:r>
              <a:rPr lang="en-IN" sz="1100" b="0" strike="noStrike" spc="-1" dirty="0" err="1">
                <a:solidFill>
                  <a:srgbClr val="808080"/>
                </a:solidFill>
                <a:latin typeface="SamsungOne 600C"/>
                <a:ea typeface="SamsungOne 600C"/>
              </a:rPr>
              <a:t>testnet</a:t>
            </a:r>
            <a:endParaRPr lang="en-US" sz="1100" b="0" strike="noStrike" spc="-1" dirty="0">
              <a:solidFill>
                <a:srgbClr val="000000"/>
              </a:solidFill>
              <a:latin typeface="Arial"/>
            </a:endParaRPr>
          </a:p>
          <a:p>
            <a:pPr marL="361800" lvl="1" indent="-95400" algn="just">
              <a:lnSpc>
                <a:spcPct val="100000"/>
              </a:lnSpc>
              <a:spcBef>
                <a:spcPts val="601"/>
              </a:spcBef>
              <a:buClr>
                <a:srgbClr val="808080"/>
              </a:buClr>
              <a:buFont typeface="Arial"/>
              <a:buChar char="•"/>
            </a:pPr>
            <a:r>
              <a:rPr lang="en-IN" sz="1100" b="0" strike="noStrike" spc="-1" dirty="0" err="1">
                <a:solidFill>
                  <a:srgbClr val="808080"/>
                </a:solidFill>
                <a:latin typeface="SamsungOne 600C"/>
                <a:ea typeface="SamsungOne 600C"/>
              </a:rPr>
              <a:t>Eg.</a:t>
            </a:r>
            <a:r>
              <a:rPr lang="en-IN" sz="1100" b="0" strike="noStrike" spc="-1" dirty="0">
                <a:solidFill>
                  <a:srgbClr val="808080"/>
                </a:solidFill>
                <a:latin typeface="SamsungOne 600C"/>
                <a:ea typeface="SamsungOne 600C"/>
              </a:rPr>
              <a:t> </a:t>
            </a:r>
            <a:r>
              <a:rPr lang="en-IN" sz="1100" b="0" strike="noStrike" spc="-1" dirty="0" err="1">
                <a:solidFill>
                  <a:srgbClr val="808080"/>
                </a:solidFill>
                <a:latin typeface="SamsungOne 600C"/>
                <a:ea typeface="SamsungOne 600C"/>
              </a:rPr>
              <a:t>UserA</a:t>
            </a:r>
            <a:r>
              <a:rPr lang="en-IN" sz="1100" b="0" strike="noStrike" spc="-1" dirty="0">
                <a:solidFill>
                  <a:srgbClr val="808080"/>
                </a:solidFill>
                <a:latin typeface="SamsungOne 600C"/>
                <a:ea typeface="SamsungOne 600C"/>
              </a:rPr>
              <a:t> from one node(machine) creates NFTs and uploads media files on IPFS storage. </a:t>
            </a:r>
            <a:r>
              <a:rPr lang="en-IN" sz="1100" b="0" strike="noStrike" spc="-1" dirty="0" err="1">
                <a:solidFill>
                  <a:srgbClr val="808080"/>
                </a:solidFill>
                <a:latin typeface="SamsungOne 600C"/>
                <a:ea typeface="SamsungOne 600C"/>
              </a:rPr>
              <a:t>UserB</a:t>
            </a:r>
            <a:r>
              <a:rPr lang="en-IN" sz="1100" b="0" strike="noStrike" spc="-1" dirty="0">
                <a:solidFill>
                  <a:srgbClr val="808080"/>
                </a:solidFill>
                <a:latin typeface="SamsungOne 600C"/>
                <a:ea typeface="SamsungOne 600C"/>
              </a:rPr>
              <a:t> being another node looks for available media through front end </a:t>
            </a:r>
            <a:r>
              <a:rPr lang="en-IN" sz="1100" b="0" strike="noStrike" spc="-1" dirty="0" err="1">
                <a:solidFill>
                  <a:srgbClr val="808080"/>
                </a:solidFill>
                <a:latin typeface="SamsungOne 600C"/>
                <a:ea typeface="SamsungOne 600C"/>
              </a:rPr>
              <a:t>DApp</a:t>
            </a:r>
            <a:r>
              <a:rPr lang="en-IN" sz="1100" b="0" strike="noStrike" spc="-1" dirty="0">
                <a:solidFill>
                  <a:srgbClr val="808080"/>
                </a:solidFill>
                <a:latin typeface="SamsungOne 600C"/>
                <a:ea typeface="SamsungOne 600C"/>
              </a:rPr>
              <a:t>, and consumes the resource (the media has to be streamed successfully). </a:t>
            </a:r>
            <a:endParaRPr lang="en-US" sz="1100" b="0" strike="noStrike" spc="-1" dirty="0">
              <a:solidFill>
                <a:srgbClr val="000000"/>
              </a:solidFill>
              <a:latin typeface="Arial"/>
            </a:endParaRPr>
          </a:p>
          <a:p>
            <a:pPr marL="361800" lvl="1" indent="-95400" algn="just">
              <a:lnSpc>
                <a:spcPct val="100000"/>
              </a:lnSpc>
              <a:spcBef>
                <a:spcPts val="601"/>
              </a:spcBef>
              <a:buClr>
                <a:srgbClr val="808080"/>
              </a:buClr>
              <a:buFont typeface="Arial"/>
              <a:buChar char="•"/>
            </a:pPr>
            <a:r>
              <a:rPr lang="en-IN" sz="1100" b="0" strike="noStrike" spc="-1" dirty="0">
                <a:solidFill>
                  <a:srgbClr val="808080"/>
                </a:solidFill>
                <a:latin typeface="SamsungOne 600C"/>
                <a:ea typeface="SamsungOne 600C"/>
              </a:rPr>
              <a:t>Based on the Smart Contracts, </a:t>
            </a:r>
            <a:r>
              <a:rPr lang="en-IN" sz="1100" b="0" strike="noStrike" spc="-1" dirty="0" err="1">
                <a:solidFill>
                  <a:srgbClr val="808080"/>
                </a:solidFill>
                <a:latin typeface="SamsungOne 600C"/>
                <a:ea typeface="SamsungOne 600C"/>
              </a:rPr>
              <a:t>UserA</a:t>
            </a:r>
            <a:r>
              <a:rPr lang="en-IN" sz="1100" b="0" strike="noStrike" spc="-1" dirty="0">
                <a:solidFill>
                  <a:srgbClr val="808080"/>
                </a:solidFill>
                <a:latin typeface="SamsungOne 600C"/>
                <a:ea typeface="SamsungOne 600C"/>
              </a:rPr>
              <a:t> will be rewarded/credited with some percentage of ETH for </a:t>
            </a:r>
            <a:r>
              <a:rPr lang="en-IN" sz="1100" b="0" strike="noStrike" spc="-1" dirty="0" err="1">
                <a:solidFill>
                  <a:srgbClr val="808080"/>
                </a:solidFill>
                <a:latin typeface="SamsungOne 600C"/>
                <a:ea typeface="SamsungOne 600C"/>
              </a:rPr>
              <a:t>UserB</a:t>
            </a:r>
            <a:r>
              <a:rPr lang="en-IN" sz="1100" b="0" strike="noStrike" spc="-1" dirty="0">
                <a:solidFill>
                  <a:srgbClr val="808080"/>
                </a:solidFill>
                <a:latin typeface="SamsungOne 600C"/>
                <a:ea typeface="SamsungOne 600C"/>
              </a:rPr>
              <a:t> consuming </a:t>
            </a:r>
            <a:r>
              <a:rPr lang="en-IN" sz="1100" b="0" strike="noStrike" spc="-1" dirty="0" err="1">
                <a:solidFill>
                  <a:srgbClr val="808080"/>
                </a:solidFill>
                <a:latin typeface="SamsungOne 600C"/>
                <a:ea typeface="SamsungOne 600C"/>
              </a:rPr>
              <a:t>UserA’s</a:t>
            </a:r>
            <a:r>
              <a:rPr lang="en-IN" sz="1100" b="0" strike="noStrike" spc="-1" dirty="0">
                <a:solidFill>
                  <a:srgbClr val="808080"/>
                </a:solidFill>
                <a:latin typeface="SamsungOne 600C"/>
                <a:ea typeface="SamsungOne 600C"/>
              </a:rPr>
              <a:t> media, by deducting currency from the </a:t>
            </a:r>
            <a:r>
              <a:rPr lang="en-IN" sz="1100" b="0" strike="noStrike" spc="-1" dirty="0" err="1">
                <a:solidFill>
                  <a:srgbClr val="808080"/>
                </a:solidFill>
                <a:latin typeface="SamsungOne 600C"/>
                <a:ea typeface="SamsungOne 600C"/>
              </a:rPr>
              <a:t>UserB’s</a:t>
            </a:r>
            <a:r>
              <a:rPr lang="en-IN" sz="1100" b="0" strike="noStrike" spc="-1" dirty="0">
                <a:solidFill>
                  <a:srgbClr val="808080"/>
                </a:solidFill>
                <a:latin typeface="SamsungOne 600C"/>
                <a:ea typeface="SamsungOne 600C"/>
              </a:rPr>
              <a:t> Crypto-wallet.</a:t>
            </a:r>
            <a:endParaRPr lang="en-US" sz="1100" b="0" strike="noStrike" spc="-1" dirty="0">
              <a:solidFill>
                <a:srgbClr val="000000"/>
              </a:solidFill>
              <a:latin typeface="Arial"/>
            </a:endParaRPr>
          </a:p>
          <a:p>
            <a:pPr marL="177840" indent="-177840" algn="just">
              <a:lnSpc>
                <a:spcPct val="100000"/>
              </a:lnSpc>
              <a:spcBef>
                <a:spcPts val="601"/>
              </a:spcBef>
              <a:buClr>
                <a:srgbClr val="70AD47"/>
              </a:buClr>
              <a:buFont typeface="Arial"/>
              <a:buChar char="•"/>
            </a:pPr>
            <a:r>
              <a:rPr lang="en-IN" sz="1400" b="1" strike="noStrike" spc="-1" dirty="0">
                <a:solidFill>
                  <a:schemeClr val="accent6"/>
                </a:solidFill>
                <a:latin typeface="SamsungOne 600C"/>
                <a:ea typeface="SamsungOne 600C"/>
              </a:rPr>
              <a:t>Training/ Pre-requisites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  <a:p>
            <a:pPr marL="181080" lvl="1" indent="-177840" algn="just">
              <a:lnSpc>
                <a:spcPct val="100000"/>
              </a:lnSpc>
              <a:spcBef>
                <a:spcPts val="601"/>
              </a:spcBef>
              <a:buClr>
                <a:srgbClr val="808080"/>
              </a:buClr>
              <a:buFont typeface="Arial"/>
              <a:buChar char="•"/>
            </a:pPr>
            <a:r>
              <a:rPr lang="en-IN" sz="1100" b="0" strike="noStrike" spc="-1" dirty="0">
                <a:solidFill>
                  <a:srgbClr val="808080"/>
                </a:solidFill>
                <a:latin typeface="SamsungOne 600C"/>
                <a:ea typeface="SamsungOne 600C"/>
              </a:rPr>
              <a:t>Good Knowledge on Web3 concepts and terminologies (Blockchain, </a:t>
            </a:r>
            <a:r>
              <a:rPr lang="en-IN" sz="1100" b="0" strike="noStrike" spc="-1" dirty="0" err="1">
                <a:solidFill>
                  <a:srgbClr val="808080"/>
                </a:solidFill>
                <a:latin typeface="SamsungOne 600C"/>
                <a:ea typeface="SamsungOne 600C"/>
              </a:rPr>
              <a:t>SmartContracts</a:t>
            </a:r>
            <a:r>
              <a:rPr lang="en-IN" sz="1100" b="0" strike="noStrike" spc="-1" dirty="0">
                <a:solidFill>
                  <a:srgbClr val="808080"/>
                </a:solidFill>
                <a:latin typeface="SamsungOne 600C"/>
                <a:ea typeface="SamsungOne 600C"/>
              </a:rPr>
              <a:t>, etc.)</a:t>
            </a:r>
            <a:endParaRPr lang="en-US" sz="1100" b="0" strike="noStrike" spc="-1" dirty="0">
              <a:solidFill>
                <a:srgbClr val="000000"/>
              </a:solidFill>
              <a:latin typeface="Arial"/>
            </a:endParaRPr>
          </a:p>
          <a:p>
            <a:pPr marL="181080" lvl="1" indent="-177840" algn="just">
              <a:lnSpc>
                <a:spcPct val="100000"/>
              </a:lnSpc>
              <a:spcBef>
                <a:spcPts val="601"/>
              </a:spcBef>
              <a:buClr>
                <a:srgbClr val="808080"/>
              </a:buClr>
              <a:buFont typeface="Arial"/>
              <a:buChar char="•"/>
            </a:pPr>
            <a:r>
              <a:rPr lang="en-IN" sz="1100" b="0" strike="noStrike" spc="-1" dirty="0">
                <a:solidFill>
                  <a:srgbClr val="808080"/>
                </a:solidFill>
                <a:latin typeface="SamsungOne 600C"/>
                <a:ea typeface="SamsungOne 600C"/>
              </a:rPr>
              <a:t>JS frameworks like ReactJS/Bootstrap, NodeJS etc. for front end and backend development respectively.</a:t>
            </a:r>
            <a:endParaRPr lang="en-US" sz="1100" b="0" strike="noStrike" spc="-1" dirty="0">
              <a:solidFill>
                <a:srgbClr val="000000"/>
              </a:solidFill>
              <a:latin typeface="Arial"/>
            </a:endParaRPr>
          </a:p>
          <a:p>
            <a:pPr marL="181080" lvl="1" indent="-177840" algn="just">
              <a:lnSpc>
                <a:spcPct val="100000"/>
              </a:lnSpc>
              <a:spcBef>
                <a:spcPts val="601"/>
              </a:spcBef>
              <a:buClr>
                <a:srgbClr val="808080"/>
              </a:buClr>
              <a:buFont typeface="Arial"/>
              <a:buChar char="•"/>
            </a:pPr>
            <a:r>
              <a:rPr lang="en-IN" sz="1100" b="0" strike="noStrike" spc="-1" dirty="0">
                <a:solidFill>
                  <a:srgbClr val="808080"/>
                </a:solidFill>
                <a:latin typeface="SamsungOne 600C"/>
                <a:ea typeface="SamsungOne 600C"/>
              </a:rPr>
              <a:t>Knowledge on </a:t>
            </a:r>
            <a:r>
              <a:rPr lang="en-IN" sz="1100" b="0" strike="noStrike" spc="-1" dirty="0" err="1">
                <a:solidFill>
                  <a:srgbClr val="808080"/>
                </a:solidFill>
                <a:latin typeface="SamsungOne 600C"/>
                <a:ea typeface="SamsungOne 600C"/>
              </a:rPr>
              <a:t>Crytowallet</a:t>
            </a:r>
            <a:r>
              <a:rPr lang="en-IN" sz="1100" b="0" strike="noStrike" spc="-1" dirty="0">
                <a:solidFill>
                  <a:srgbClr val="808080"/>
                </a:solidFill>
                <a:latin typeface="SamsungOne 600C"/>
                <a:ea typeface="SamsungOne 600C"/>
              </a:rPr>
              <a:t> and Ethereum </a:t>
            </a:r>
            <a:r>
              <a:rPr lang="en-IN" sz="1100" b="0" strike="noStrike" spc="-1" dirty="0" err="1">
                <a:solidFill>
                  <a:srgbClr val="808080"/>
                </a:solidFill>
                <a:latin typeface="SamsungOne 600C"/>
                <a:ea typeface="SamsungOne 600C"/>
              </a:rPr>
              <a:t>testnets</a:t>
            </a:r>
            <a:r>
              <a:rPr lang="en-IN" sz="1100" b="0" strike="noStrike" spc="-1" dirty="0">
                <a:solidFill>
                  <a:srgbClr val="808080"/>
                </a:solidFill>
                <a:latin typeface="SamsungOne 600C"/>
                <a:ea typeface="SamsungOne 600C"/>
              </a:rPr>
              <a:t> like </a:t>
            </a:r>
            <a:r>
              <a:rPr lang="en-IN" sz="1100" b="0" strike="noStrike" spc="-1" dirty="0" err="1">
                <a:solidFill>
                  <a:srgbClr val="808080"/>
                </a:solidFill>
                <a:latin typeface="SamsungOne 600C"/>
                <a:ea typeface="SamsungOne 600C"/>
              </a:rPr>
              <a:t>Sepolia</a:t>
            </a:r>
            <a:r>
              <a:rPr lang="en-IN" sz="1100" b="0" strike="noStrike" spc="-1" dirty="0">
                <a:solidFill>
                  <a:srgbClr val="808080"/>
                </a:solidFill>
                <a:latin typeface="SamsungOne 600C"/>
                <a:ea typeface="SamsungOne 600C"/>
              </a:rPr>
              <a:t>.</a:t>
            </a:r>
            <a:endParaRPr lang="en-US" sz="1100" b="0" strike="noStrike" spc="-1" dirty="0">
              <a:solidFill>
                <a:srgbClr val="000000"/>
              </a:solidFill>
              <a:latin typeface="Arial"/>
            </a:endParaRPr>
          </a:p>
          <a:p>
            <a:pPr marL="181080" lvl="1" indent="-177840" algn="just">
              <a:lnSpc>
                <a:spcPct val="100000"/>
              </a:lnSpc>
              <a:spcBef>
                <a:spcPts val="601"/>
              </a:spcBef>
              <a:buClr>
                <a:srgbClr val="808080"/>
              </a:buClr>
              <a:buFont typeface="Arial"/>
              <a:buChar char="•"/>
            </a:pPr>
            <a:r>
              <a:rPr lang="en-IN" sz="1100" b="0" strike="noStrike" spc="-1" dirty="0">
                <a:solidFill>
                  <a:srgbClr val="808080"/>
                </a:solidFill>
                <a:latin typeface="SamsungOne 600C"/>
                <a:ea typeface="SamsungOne 600C"/>
              </a:rPr>
              <a:t>Understanding of IPFS decentralized storage mechanisms.</a:t>
            </a:r>
            <a:endParaRPr lang="en-US" sz="11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1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Box 1"/>
          <p:cNvSpPr/>
          <p:nvPr/>
        </p:nvSpPr>
        <p:spPr>
          <a:xfrm>
            <a:off x="7647840" y="587520"/>
            <a:ext cx="4116240" cy="57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b="1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Work-let expected duration – 4 months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Oval 27"/>
          <p:cNvSpPr/>
          <p:nvPr/>
        </p:nvSpPr>
        <p:spPr>
          <a:xfrm>
            <a:off x="11546640" y="926280"/>
            <a:ext cx="255240" cy="275040"/>
          </a:xfrm>
          <a:prstGeom prst="ellipse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chemeClr val="lt1"/>
                </a:solidFill>
                <a:latin typeface="SamsungOne 600C"/>
                <a:ea typeface="SamsungOne 600C"/>
              </a:rPr>
              <a:t>3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Box 28"/>
          <p:cNvSpPr/>
          <p:nvPr/>
        </p:nvSpPr>
        <p:spPr>
          <a:xfrm>
            <a:off x="11313720" y="1238400"/>
            <a:ext cx="82872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1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Members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7" name="Picture 2"/>
          <p:cNvPicPr/>
          <p:nvPr/>
        </p:nvPicPr>
        <p:blipFill>
          <a:blip r:embed="rId4"/>
          <a:stretch/>
        </p:blipFill>
        <p:spPr>
          <a:xfrm>
            <a:off x="2665080" y="11463840"/>
            <a:ext cx="264600" cy="336240"/>
          </a:xfrm>
          <a:prstGeom prst="rect">
            <a:avLst/>
          </a:prstGeom>
          <a:ln w="0">
            <a:noFill/>
          </a:ln>
        </p:spPr>
      </p:pic>
      <p:sp>
        <p:nvSpPr>
          <p:cNvPr id="118" name="TextBox 5"/>
          <p:cNvSpPr/>
          <p:nvPr/>
        </p:nvSpPr>
        <p:spPr>
          <a:xfrm>
            <a:off x="275760" y="4937760"/>
            <a:ext cx="2216520" cy="1155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400" b="0" strike="noStrike" spc="-1">
                <a:solidFill>
                  <a:srgbClr val="FFFFFF"/>
                </a:solidFill>
                <a:latin typeface="SamsungOne 600C"/>
                <a:ea typeface="SamsungOne 600C"/>
              </a:rPr>
              <a:t>Mentor 1: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1400" b="0" strike="noStrike" spc="-1">
                <a:solidFill>
                  <a:srgbClr val="FFFFFF"/>
                </a:solidFill>
                <a:latin typeface="SamsungOne 600C"/>
                <a:ea typeface="SamsungOne 600C"/>
              </a:rPr>
              <a:t>Gajendra N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lang="en-IN" sz="1400" b="0" strike="noStrike" spc="-1">
                <a:solidFill>
                  <a:srgbClr val="FFFFFF"/>
                </a:solidFill>
                <a:latin typeface="SamsungOne 600C"/>
                <a:ea typeface="SamsungOne 600C"/>
              </a:rPr>
              <a:t>gajendra.n@samsung.com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Box 24"/>
          <p:cNvSpPr/>
          <p:nvPr/>
        </p:nvSpPr>
        <p:spPr>
          <a:xfrm>
            <a:off x="8672760" y="5725080"/>
            <a:ext cx="1814040" cy="127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IN" sz="1200" b="1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Milestone 2 &lt;3rd Month &gt;</a:t>
            </a:r>
            <a:endParaRPr lang="en-US" sz="12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900" b="0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Connecting front end to back end testnet sepolia, through Wallets.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900" b="0" strike="noStrike" spc="-1">
                <a:solidFill>
                  <a:srgbClr val="000000"/>
                </a:solidFill>
                <a:latin typeface="SamsungOne 600C"/>
                <a:ea typeface="SamsungOne 600C"/>
              </a:rPr>
              <a:t>Logic for Reward/Incentives to owners, through Smart Contracts.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Approach / Solution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" y="806514"/>
            <a:ext cx="1219199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Concept Diagram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600" dirty="0">
                <a:solidFill>
                  <a:srgbClr val="0E4094"/>
                </a:solidFill>
              </a:rPr>
              <a:t>      ( Clear detailed schematic / block diagram /  flow chart depicting the proposed concept / solution  )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6A770B-F27F-E16D-3725-6AA8AA271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60" y="1822450"/>
            <a:ext cx="10850880" cy="457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1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Dataset(s) Analysis / Description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806514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Dataset Capture / Preparation / Generation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(Discuss the dataset generation process or if downloaded data provide details of what data &amp; from where it was obtained etc… - 2 to 3 bullets only)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" y="2828862"/>
            <a:ext cx="12191999" cy="58477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Dataset Understanding / Analysis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600" dirty="0">
                <a:solidFill>
                  <a:srgbClr val="0E4094"/>
                </a:solidFill>
              </a:rPr>
              <a:t>      </a:t>
            </a:r>
            <a:r>
              <a:rPr lang="en-US" sz="1200" dirty="0">
                <a:solidFill>
                  <a:srgbClr val="0E4094"/>
                </a:solidFill>
              </a:rPr>
              <a:t>(Provide 2 to 3 bullets about what is your understanding of the data / opinion about the data)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851210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Dataset Pre-Processing / Related Challenges (if any)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(List out the challenges you  fore see in data handling </a:t>
            </a:r>
            <a:r>
              <a:rPr lang="en-US" sz="1200" dirty="0" err="1">
                <a:solidFill>
                  <a:srgbClr val="0E4094"/>
                </a:solidFill>
              </a:rPr>
              <a:t>wrt</a:t>
            </a:r>
            <a:r>
              <a:rPr lang="en-US" sz="1200" dirty="0">
                <a:solidFill>
                  <a:srgbClr val="0E4094"/>
                </a:solidFill>
              </a:rPr>
              <a:t> problem definition – 2 to 3 bullets only)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3EDC05-580D-D08F-DAFF-FB733BB249CB}"/>
              </a:ext>
            </a:extLst>
          </p:cNvPr>
          <p:cNvSpPr txBox="1"/>
          <p:nvPr/>
        </p:nvSpPr>
        <p:spPr>
          <a:xfrm>
            <a:off x="381898" y="1519743"/>
            <a:ext cx="6156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400">
              <a:lnSpc>
                <a:spcPct val="100000"/>
              </a:lnSpc>
              <a:buClr>
                <a:srgbClr val="0D4094"/>
              </a:buClr>
              <a:buSzPct val="93000"/>
              <a:tabLst>
                <a:tab pos="114480" algn="l"/>
              </a:tabLst>
            </a:pPr>
            <a:r>
              <a:rPr lang="en-US" spc="-7" dirty="0">
                <a:solidFill>
                  <a:srgbClr val="0D4094"/>
                </a:solidFill>
                <a:latin typeface="Arial MT"/>
                <a:ea typeface="DejaVu Sans"/>
              </a:rPr>
              <a:t>N/A</a:t>
            </a:r>
            <a:endParaRPr lang="en-US" sz="1800" b="0" strike="noStrike" spc="-7" dirty="0">
              <a:solidFill>
                <a:srgbClr val="0D4094"/>
              </a:solidFill>
              <a:latin typeface="Arial MT"/>
              <a:ea typeface="DejaVu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4D0E8E-B8EC-9139-8623-9AD424A7EAE7}"/>
              </a:ext>
            </a:extLst>
          </p:cNvPr>
          <p:cNvSpPr txBox="1"/>
          <p:nvPr/>
        </p:nvSpPr>
        <p:spPr>
          <a:xfrm>
            <a:off x="381898" y="3804631"/>
            <a:ext cx="6156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400">
              <a:lnSpc>
                <a:spcPct val="100000"/>
              </a:lnSpc>
              <a:buClr>
                <a:srgbClr val="0D4094"/>
              </a:buClr>
              <a:buSzPct val="93000"/>
              <a:tabLst>
                <a:tab pos="114480" algn="l"/>
              </a:tabLst>
            </a:pPr>
            <a:r>
              <a:rPr lang="en-US" spc="-7" dirty="0">
                <a:solidFill>
                  <a:srgbClr val="0D4094"/>
                </a:solidFill>
                <a:latin typeface="Arial MT"/>
                <a:ea typeface="DejaVu Sans"/>
              </a:rPr>
              <a:t>N/A</a:t>
            </a:r>
            <a:endParaRPr lang="en-US" sz="1800" b="0" strike="noStrike" spc="-7" dirty="0">
              <a:solidFill>
                <a:srgbClr val="0D4094"/>
              </a:solidFill>
              <a:latin typeface="Arial MT"/>
              <a:ea typeface="DejaVu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B3FAE-9065-2887-1166-D67832972174}"/>
              </a:ext>
            </a:extLst>
          </p:cNvPr>
          <p:cNvSpPr txBox="1"/>
          <p:nvPr/>
        </p:nvSpPr>
        <p:spPr>
          <a:xfrm>
            <a:off x="381898" y="5948391"/>
            <a:ext cx="6156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400">
              <a:lnSpc>
                <a:spcPct val="100000"/>
              </a:lnSpc>
              <a:buClr>
                <a:srgbClr val="0D4094"/>
              </a:buClr>
              <a:buSzPct val="93000"/>
              <a:tabLst>
                <a:tab pos="114480" algn="l"/>
              </a:tabLst>
            </a:pPr>
            <a:r>
              <a:rPr lang="en-US" spc="-7" dirty="0">
                <a:solidFill>
                  <a:srgbClr val="0D4094"/>
                </a:solidFill>
                <a:latin typeface="Arial MT"/>
                <a:ea typeface="DejaVu Sans"/>
              </a:rPr>
              <a:t>N/A</a:t>
            </a:r>
            <a:endParaRPr lang="en-US" sz="1800" b="0" strike="noStrike" spc="-7" dirty="0">
              <a:solidFill>
                <a:srgbClr val="0D4094"/>
              </a:solidFill>
              <a:latin typeface="Arial M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8330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Experimental Results / Simulations / Observations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" y="806514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Results 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(provide numerical data / bar charts / plots / images / videos / tabulated results etc. Use full slide or multiple slides up to max 3 slides to demonstrate the results)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5A6A04-20C4-7127-F222-E398F964491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421820" y="1443013"/>
            <a:ext cx="4922400" cy="2277680"/>
          </a:xfrm>
          <a:prstGeom prst="rect">
            <a:avLst/>
          </a:prstGeom>
          <a:ln w="0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2F5B1C-4979-0A8B-B662-57731467F6BC}"/>
              </a:ext>
            </a:extLst>
          </p:cNvPr>
          <p:cNvSpPr txBox="1"/>
          <p:nvPr/>
        </p:nvSpPr>
        <p:spPr>
          <a:xfrm>
            <a:off x="1148022" y="3725530"/>
            <a:ext cx="56997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</a:pPr>
            <a:r>
              <a:rPr lang="en-US" sz="1400" b="1" strike="noStrike" spc="-7" dirty="0">
                <a:solidFill>
                  <a:srgbClr val="70AD47"/>
                </a:solidFill>
                <a:latin typeface="Arial"/>
                <a:ea typeface="DejaVu Sans"/>
              </a:rPr>
              <a:t>Frontend</a:t>
            </a:r>
            <a:r>
              <a:rPr lang="en-US" sz="1400" b="1" strike="noStrike" spc="-32" dirty="0">
                <a:solidFill>
                  <a:srgbClr val="70AD47"/>
                </a:solidFill>
                <a:latin typeface="Arial"/>
                <a:ea typeface="DejaVu Sans"/>
              </a:rPr>
              <a:t> </a:t>
            </a:r>
            <a:r>
              <a:rPr lang="en-US" sz="1400" b="1" strike="noStrike" spc="-7" dirty="0">
                <a:solidFill>
                  <a:srgbClr val="70AD47"/>
                </a:solidFill>
                <a:latin typeface="Arial"/>
                <a:ea typeface="DejaVu Sans"/>
              </a:rPr>
              <a:t>UI</a:t>
            </a:r>
            <a:r>
              <a:rPr lang="en-US" sz="1400" b="1" strike="noStrike" spc="-26" dirty="0">
                <a:solidFill>
                  <a:srgbClr val="70AD47"/>
                </a:solidFill>
                <a:latin typeface="Arial"/>
                <a:ea typeface="DejaVu Sans"/>
              </a:rPr>
              <a:t> </a:t>
            </a:r>
            <a:r>
              <a:rPr lang="en-US" sz="1400" b="1" strike="noStrike" spc="-7" dirty="0">
                <a:solidFill>
                  <a:srgbClr val="70AD47"/>
                </a:solidFill>
                <a:latin typeface="Arial"/>
                <a:ea typeface="DejaVu Sans"/>
              </a:rPr>
              <a:t>components-</a:t>
            </a:r>
            <a:r>
              <a:rPr lang="en-US" sz="1400" b="1" strike="noStrike" spc="-26" dirty="0">
                <a:solidFill>
                  <a:srgbClr val="70AD47"/>
                </a:solidFill>
                <a:latin typeface="Arial"/>
                <a:ea typeface="DejaVu Sans"/>
              </a:rPr>
              <a:t> </a:t>
            </a:r>
            <a:r>
              <a:rPr lang="en-US" sz="1400" b="1" strike="noStrike" spc="-7" dirty="0">
                <a:solidFill>
                  <a:srgbClr val="70AD47"/>
                </a:solidFill>
                <a:latin typeface="Arial"/>
                <a:ea typeface="DejaVu Sans"/>
              </a:rPr>
              <a:t>Login</a:t>
            </a:r>
            <a:endParaRPr lang="en-US" sz="1400" b="0" strike="noStrike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2CEE25-39B4-1CE4-B74F-E6A3A99E9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954" y="1443013"/>
            <a:ext cx="4531225" cy="23895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49C9D72-585D-6B3D-1B5A-24BA98236CAD}"/>
              </a:ext>
            </a:extLst>
          </p:cNvPr>
          <p:cNvSpPr txBox="1"/>
          <p:nvPr/>
        </p:nvSpPr>
        <p:spPr>
          <a:xfrm>
            <a:off x="8559800" y="3806840"/>
            <a:ext cx="22656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</a:pPr>
            <a:r>
              <a:rPr lang="en-US" sz="1400" b="1" strike="noStrike" spc="-1" dirty="0">
                <a:solidFill>
                  <a:srgbClr val="70AD47"/>
                </a:solidFill>
                <a:latin typeface="Arial"/>
                <a:ea typeface="DejaVu Sans"/>
              </a:rPr>
              <a:t>Profile </a:t>
            </a:r>
            <a:r>
              <a:rPr lang="en-US" sz="1400" b="1" strike="noStrike" spc="-1" dirty="0" err="1">
                <a:solidFill>
                  <a:srgbClr val="70AD47"/>
                </a:solidFill>
                <a:latin typeface="Arial"/>
                <a:ea typeface="DejaVu Sans"/>
              </a:rPr>
              <a:t>updation</a:t>
            </a:r>
            <a:endParaRPr lang="en-US" sz="1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CE66D0-78E0-935B-05C1-F38B66AF9715}"/>
              </a:ext>
            </a:extLst>
          </p:cNvPr>
          <p:cNvSpPr txBox="1"/>
          <p:nvPr/>
        </p:nvSpPr>
        <p:spPr>
          <a:xfrm>
            <a:off x="1684020" y="6368816"/>
            <a:ext cx="18821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</a:pPr>
            <a:r>
              <a:rPr lang="en-US" sz="1400" b="1" strike="noStrike" spc="-1" dirty="0">
                <a:solidFill>
                  <a:srgbClr val="70AD47"/>
                </a:solidFill>
                <a:latin typeface="Arial"/>
                <a:ea typeface="DejaVu Sans"/>
              </a:rPr>
              <a:t>Frontend progress</a:t>
            </a:r>
            <a:endParaRPr lang="en-US" sz="1400" b="0" strike="noStrike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99A0BB3-313A-5748-F60A-7A9545CD88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820" y="4114617"/>
            <a:ext cx="5082361" cy="21898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1A7666-B559-2D73-7D01-ABDB32844E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9202" y="4123053"/>
            <a:ext cx="4720977" cy="224576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558DF24-176C-90EA-3E05-47D3F10F2DBE}"/>
              </a:ext>
            </a:extLst>
          </p:cNvPr>
          <p:cNvSpPr txBox="1"/>
          <p:nvPr/>
        </p:nvSpPr>
        <p:spPr>
          <a:xfrm>
            <a:off x="8371726" y="6377252"/>
            <a:ext cx="22656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</a:pPr>
            <a:r>
              <a:rPr lang="en-US" sz="1400" b="1" strike="noStrike" spc="-1" dirty="0">
                <a:solidFill>
                  <a:srgbClr val="70AD47"/>
                </a:solidFill>
                <a:latin typeface="Arial"/>
                <a:ea typeface="DejaVu Sans"/>
              </a:rPr>
              <a:t>Search functionality</a:t>
            </a:r>
            <a:endParaRPr lang="en-US" sz="1400" b="0" strike="noStrike" spc="-1" dirty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8978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9BB30-F404-7B09-3D75-C05EE075A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11534AD-2552-BC06-D9C7-DC4543005178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6919E4-9309-7AD8-9123-78C661B3E13E}"/>
              </a:ext>
            </a:extLst>
          </p:cNvPr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Experimental Results / Simulations / Observations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107B81-F99F-42EC-DCE0-CED521E56052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0C14FD-1176-27BE-1E9E-41968DD6AB81}"/>
              </a:ext>
            </a:extLst>
          </p:cNvPr>
          <p:cNvSpPr txBox="1"/>
          <p:nvPr/>
        </p:nvSpPr>
        <p:spPr>
          <a:xfrm>
            <a:off x="1" y="806514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Results 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(provide numerical data / bar charts / plots / images / videos / tabulated results etc. Use full slide or multiple slides up to max 3 slides to demonstrate the results)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72E96A-6D3E-3068-7BE9-82D4854B563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E91ECC1-B2DD-2A16-C8F2-E8BCF8997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159" y="1556293"/>
            <a:ext cx="4525789" cy="22448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4A9472-CD02-3AB4-4C1E-B4A6AAEED8B7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489213" y="1485804"/>
            <a:ext cx="4077827" cy="2385820"/>
          </a:xfrm>
          <a:prstGeom prst="rect">
            <a:avLst/>
          </a:prstGeom>
          <a:ln w="0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C82A94-F9FA-BD58-10DE-C4217DED78E2}"/>
              </a:ext>
            </a:extLst>
          </p:cNvPr>
          <p:cNvSpPr txBox="1"/>
          <p:nvPr/>
        </p:nvSpPr>
        <p:spPr>
          <a:xfrm>
            <a:off x="1737360" y="3871624"/>
            <a:ext cx="1706880" cy="2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</a:pPr>
            <a:r>
              <a:rPr lang="en-US" sz="1200" b="1" strike="noStrike" spc="-1" dirty="0">
                <a:solidFill>
                  <a:srgbClr val="70AD47"/>
                </a:solidFill>
                <a:latin typeface="Arial"/>
                <a:ea typeface="DejaVu Sans"/>
              </a:rPr>
              <a:t>Minting </a:t>
            </a:r>
            <a:r>
              <a:rPr lang="en-US" sz="1200" b="1" spc="-1" dirty="0">
                <a:solidFill>
                  <a:srgbClr val="70AD47"/>
                </a:solidFill>
                <a:latin typeface="Arial"/>
                <a:ea typeface="DejaVu Sans"/>
              </a:rPr>
              <a:t>an</a:t>
            </a:r>
            <a:r>
              <a:rPr lang="en-US" sz="1200" b="1" strike="noStrike" spc="-1" dirty="0">
                <a:solidFill>
                  <a:srgbClr val="70AD47"/>
                </a:solidFill>
                <a:latin typeface="Arial"/>
                <a:ea typeface="DejaVu Sans"/>
              </a:rPr>
              <a:t> NFT</a:t>
            </a:r>
            <a:endParaRPr lang="en-US" sz="12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B5758-7FB4-68A9-883A-1F291482C0A9}"/>
              </a:ext>
            </a:extLst>
          </p:cNvPr>
          <p:cNvSpPr txBox="1"/>
          <p:nvPr/>
        </p:nvSpPr>
        <p:spPr>
          <a:xfrm>
            <a:off x="8244721" y="3878441"/>
            <a:ext cx="33223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</a:pPr>
            <a:r>
              <a:rPr lang="en-US" sz="1200" b="1" strike="noStrike" spc="-1" dirty="0">
                <a:solidFill>
                  <a:srgbClr val="70AD47"/>
                </a:solidFill>
                <a:latin typeface="Arial"/>
                <a:ea typeface="DejaVu Sans"/>
              </a:rPr>
              <a:t>Minting </a:t>
            </a:r>
            <a:r>
              <a:rPr lang="en-US" sz="1200" b="1" spc="-1" dirty="0">
                <a:solidFill>
                  <a:srgbClr val="70AD47"/>
                </a:solidFill>
                <a:latin typeface="Arial"/>
                <a:ea typeface="DejaVu Sans"/>
              </a:rPr>
              <a:t>an</a:t>
            </a:r>
            <a:r>
              <a:rPr lang="en-US" sz="1200" b="1" strike="noStrike" spc="-1" dirty="0">
                <a:solidFill>
                  <a:srgbClr val="70AD47"/>
                </a:solidFill>
                <a:latin typeface="Arial"/>
                <a:ea typeface="DejaVu Sans"/>
              </a:rPr>
              <a:t> NFT( transaction process)</a:t>
            </a:r>
            <a:endParaRPr lang="en-US" sz="1200" b="0" strike="noStrike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BA2E010-566B-226B-08AA-D4D24EEA63E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311"/>
          <a:stretch/>
        </p:blipFill>
        <p:spPr>
          <a:xfrm>
            <a:off x="455050" y="4312516"/>
            <a:ext cx="5153270" cy="22448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72450EF-4A25-2B7B-C131-FD2188F6315E}"/>
              </a:ext>
            </a:extLst>
          </p:cNvPr>
          <p:cNvSpPr txBox="1"/>
          <p:nvPr/>
        </p:nvSpPr>
        <p:spPr>
          <a:xfrm>
            <a:off x="2123440" y="6557360"/>
            <a:ext cx="1483360" cy="283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</a:pPr>
            <a:r>
              <a:rPr lang="en-US" sz="1200" b="1" strike="noStrike" spc="-1" dirty="0">
                <a:solidFill>
                  <a:srgbClr val="70AD47"/>
                </a:solidFill>
                <a:latin typeface="Arial"/>
                <a:ea typeface="DejaVu Sans"/>
              </a:rPr>
              <a:t>NFT Detail Page</a:t>
            </a:r>
            <a:endParaRPr lang="en-US" sz="1200" b="0" strike="noStrike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101EC04-1AF2-9357-F17F-476906CCA79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499" t="8978"/>
          <a:stretch/>
        </p:blipFill>
        <p:spPr>
          <a:xfrm>
            <a:off x="6339840" y="4255120"/>
            <a:ext cx="5720666" cy="23022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86A49D4-CD41-97A5-A1EF-E6BD813C4F22}"/>
              </a:ext>
            </a:extLst>
          </p:cNvPr>
          <p:cNvSpPr txBox="1"/>
          <p:nvPr/>
        </p:nvSpPr>
        <p:spPr>
          <a:xfrm>
            <a:off x="7991133" y="6514602"/>
            <a:ext cx="2418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spc="-1" dirty="0">
                <a:solidFill>
                  <a:srgbClr val="70AD47"/>
                </a:solidFill>
                <a:latin typeface="Arial"/>
                <a:ea typeface="DejaVu Sans"/>
              </a:rPr>
              <a:t>T</a:t>
            </a:r>
            <a:r>
              <a:rPr lang="en-US" sz="1400" b="1" strike="noStrike" spc="-1" dirty="0">
                <a:solidFill>
                  <a:srgbClr val="70AD47"/>
                </a:solidFill>
                <a:latin typeface="Arial"/>
                <a:ea typeface="DejaVu Sans"/>
              </a:rPr>
              <a:t>ransaction process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22314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C6077-516A-7DD6-295D-2FFCF81D1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E7DE0D-489D-9CCC-2F0A-D13CDD55E071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EAC81-69D5-E661-8A68-2B9ED656A45E}"/>
              </a:ext>
            </a:extLst>
          </p:cNvPr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Experimental Results / Simulations / Observations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3CBC76-5DDD-473B-8495-56FDA6F604EB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5C29B5-2356-8C32-284B-7AA3800E1168}"/>
              </a:ext>
            </a:extLst>
          </p:cNvPr>
          <p:cNvSpPr txBox="1"/>
          <p:nvPr/>
        </p:nvSpPr>
        <p:spPr>
          <a:xfrm>
            <a:off x="1" y="806514"/>
            <a:ext cx="12191999" cy="52322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u="sng" dirty="0">
                <a:solidFill>
                  <a:srgbClr val="0E4094"/>
                </a:solidFill>
              </a:rPr>
              <a:t>Results  </a:t>
            </a:r>
            <a:r>
              <a:rPr lang="en-US" sz="1600" dirty="0">
                <a:solidFill>
                  <a:srgbClr val="0E4094"/>
                </a:solidFill>
              </a:rPr>
              <a:t>: </a:t>
            </a:r>
          </a:p>
          <a:p>
            <a:pPr algn="just"/>
            <a:r>
              <a:rPr lang="en-US" sz="1200" dirty="0">
                <a:solidFill>
                  <a:srgbClr val="0E4094"/>
                </a:solidFill>
              </a:rPr>
              <a:t>      (provide numerical data / bar charts / plots / images / videos / tabulated results etc. Use full slide or multiple slides up to max 3 slides to demonstrate the results)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3E6159-931D-8C50-0958-44A8553851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A6181A0-6F4A-ABC9-C530-6D9AF79D9296}"/>
              </a:ext>
            </a:extLst>
          </p:cNvPr>
          <p:cNvSpPr txBox="1"/>
          <p:nvPr/>
        </p:nvSpPr>
        <p:spPr>
          <a:xfrm>
            <a:off x="1684020" y="6368816"/>
            <a:ext cx="18821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</a:pPr>
            <a:r>
              <a:rPr lang="en-US" sz="1400" b="1" strike="noStrike" spc="-1" dirty="0">
                <a:solidFill>
                  <a:srgbClr val="70AD47"/>
                </a:solidFill>
                <a:latin typeface="Arial"/>
              </a:rPr>
              <a:t>Resell NFT</a:t>
            </a:r>
            <a:endParaRPr lang="en-US" sz="1400" b="0" strike="noStrike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1AB5DB-F6D1-BF8A-8985-37EDB1FF9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40" y="1497551"/>
            <a:ext cx="4550458" cy="2155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64D056-D1AC-2A2B-CF2D-736A8E854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40" y="3964030"/>
            <a:ext cx="5334408" cy="23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70207B-C33B-C339-5BA4-B5F65EAB2A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305" y="4039607"/>
            <a:ext cx="5290735" cy="224484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C963E08-5275-20D3-F004-21C07346CDD1}"/>
              </a:ext>
            </a:extLst>
          </p:cNvPr>
          <p:cNvSpPr txBox="1"/>
          <p:nvPr/>
        </p:nvSpPr>
        <p:spPr>
          <a:xfrm>
            <a:off x="901890" y="3653031"/>
            <a:ext cx="36567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</a:pPr>
            <a:r>
              <a:rPr lang="en-US" sz="1400" b="1" spc="-1" dirty="0">
                <a:solidFill>
                  <a:srgbClr val="70AD47"/>
                </a:solidFill>
                <a:latin typeface="Arial"/>
              </a:rPr>
              <a:t>User Profile ( My NFTs, Listed NFTs )</a:t>
            </a:r>
            <a:endParaRPr lang="en-US" sz="1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55A525-B6DF-1496-6DD0-90773EA919DB}"/>
              </a:ext>
            </a:extLst>
          </p:cNvPr>
          <p:cNvSpPr txBox="1"/>
          <p:nvPr/>
        </p:nvSpPr>
        <p:spPr>
          <a:xfrm>
            <a:off x="7780020" y="3666958"/>
            <a:ext cx="3060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</a:pPr>
            <a:r>
              <a:rPr lang="en-US" sz="1400" b="1" strike="noStrike" spc="-1" dirty="0">
                <a:solidFill>
                  <a:srgbClr val="70AD47"/>
                </a:solidFill>
                <a:latin typeface="Arial"/>
                <a:ea typeface="DejaVu Sans"/>
              </a:rPr>
              <a:t>User Profile ( Liked NFT )</a:t>
            </a:r>
            <a:endParaRPr lang="en-US" sz="1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4CF6E0-2C54-E208-1931-E99AD3C55C6A}"/>
              </a:ext>
            </a:extLst>
          </p:cNvPr>
          <p:cNvSpPr txBox="1"/>
          <p:nvPr/>
        </p:nvSpPr>
        <p:spPr>
          <a:xfrm>
            <a:off x="7517151" y="6303296"/>
            <a:ext cx="35864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">
              <a:lnSpc>
                <a:spcPct val="100000"/>
              </a:lnSpc>
              <a:spcBef>
                <a:spcPts val="805"/>
              </a:spcBef>
            </a:pPr>
            <a:r>
              <a:rPr lang="en-US" sz="1400" b="1" strike="noStrike" spc="-1" dirty="0">
                <a:solidFill>
                  <a:srgbClr val="70AD47"/>
                </a:solidFill>
                <a:latin typeface="Arial"/>
                <a:ea typeface="DejaVu Sans"/>
              </a:rPr>
              <a:t>Resell NFT ( Transaction process )</a:t>
            </a:r>
            <a:endParaRPr lang="en-US" sz="1400" b="0" strike="noStrike" spc="-1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CC89E0-E1FB-A03A-EFD3-9BF93841AA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2443" y="1556293"/>
            <a:ext cx="5290736" cy="197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107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05D62-6AE8-2AFA-8B5D-D4867D6A2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100515B-D460-0F3E-6C1C-1CE153D02757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9BAD7D-600C-C523-C504-1C708E737624}"/>
              </a:ext>
            </a:extLst>
          </p:cNvPr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Experimental Results / Simulations / Observations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942515-833C-6FDA-C1B2-115099F0EBB3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F1425-05FD-3E95-D820-83A89582B9A5}"/>
              </a:ext>
            </a:extLst>
          </p:cNvPr>
          <p:cNvSpPr txBox="1"/>
          <p:nvPr/>
        </p:nvSpPr>
        <p:spPr>
          <a:xfrm>
            <a:off x="1" y="615461"/>
            <a:ext cx="12191999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2000" b="1" u="sng" dirty="0">
                <a:solidFill>
                  <a:srgbClr val="0E40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F89B10-9885-D7FC-C5BC-673A625EFA6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340505D5-E264-8263-CB6F-4FAC961DF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67" y="1149115"/>
            <a:ext cx="11637185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Frontend Development Milestones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 Implemented key marketplace features: NFT Upload &amp; Minting Page, NFT Details Page, Liked NFTs Gallery, Resell NFT, and Profile Page.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rgbClr val="0E4094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MetaMask wallet for seamless transactions and user authentication.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Smart Contract Development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E4094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 Developed an ERC721-based NFT smart contract with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OpenZeppelin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 standards.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 Implemented marketplace functions like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E4094"/>
                </a:solidFill>
                <a:effectLst/>
                <a:latin typeface="Arial Unicode MS"/>
              </a:rPr>
              <a:t>createMarketItem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E4094"/>
                </a:solidFill>
                <a:effectLst/>
                <a:latin typeface="Arial Unicode MS"/>
              </a:rPr>
              <a:t>createMarketSale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</a:rPr>
              <a:t>,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E4094"/>
                </a:solidFill>
                <a:effectLst/>
                <a:latin typeface="Arial Unicode MS"/>
              </a:rPr>
              <a:t>resellToken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</a:rPr>
              <a:t> for buying, selling, and relisting NFTs.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 Integrated ERC2981 for automated royalty payments to original NFT creators upon resale.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 Created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E4094"/>
                </a:solidFill>
                <a:effectLst/>
                <a:latin typeface="Arial Unicode MS"/>
              </a:rPr>
              <a:t>UserProfileStorage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</a:rPr>
              <a:t> smart contract to manage user profiles securely on-chain.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IPFS Integration Progress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E4094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 Utilized IPFS for decentralized storage of NFT metadata and media files.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 Implemented Helia node for uploading NFT files to IPFS and retrieving stored data.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Functionality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E4094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Successfully implemented search functionality to improve NFT discoverability.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 Optimized gas fees by storing liked NFTs off-chain using MongoDB.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 Integrated query functions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E4094"/>
                </a:solidFill>
                <a:effectLst/>
                <a:latin typeface="Arial Unicode MS"/>
              </a:rPr>
              <a:t>fetchMarketItems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E4094"/>
                </a:solidFill>
                <a:effectLst/>
                <a:latin typeface="Arial Unicode MS"/>
              </a:rPr>
              <a:t>fetchMyNFTs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E4094"/>
                </a:solidFill>
                <a:effectLst/>
                <a:latin typeface="Arial Unicode MS"/>
              </a:rPr>
              <a:t>fetchItemsListed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</a:rPr>
              <a:t>) for efficient marketplace navigation.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Testing &amp; Validation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E4094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 Successfully tested contract deployments on Hardhat local network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Sepolia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testnet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 Validated API endpoints and ensured smooth NFT minting, buying, and selling processes.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 Verified correct royalty distribution by tracking wallet balances before and after transactions.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 Configured Hardhat with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Etherscan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 API and Alchemy RPC for contract deployment and verification.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482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F2680-D257-0AAF-CFEB-9D9E56A75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DCADE0-4D3A-94D5-5B1F-46D101020863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D239E5-E335-1AD7-3AE6-E92ACFA01D9E}"/>
              </a:ext>
            </a:extLst>
          </p:cNvPr>
          <p:cNvSpPr txBox="1"/>
          <p:nvPr/>
        </p:nvSpPr>
        <p:spPr>
          <a:xfrm>
            <a:off x="381898" y="53922"/>
            <a:ext cx="940218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msungOne 200" panose="020B0203030303020204" pitchFamily="34" charset="0"/>
                <a:ea typeface="SamsungOne 200" panose="020B0203030303020204" pitchFamily="34" charset="0"/>
              </a:rPr>
              <a:t>Experimental Results / Simulations / Observations</a:t>
            </a:r>
            <a:endParaRPr lang="en-IN" sz="3200" b="1" dirty="0">
              <a:latin typeface="SamsungOne 200" panose="020B0203030303020204" pitchFamily="34" charset="0"/>
              <a:ea typeface="SamsungOne 200" panose="020B02030303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E48DA5-1403-DD3E-67A6-0966DCEC09FD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AA45C2-9223-0E6B-3191-7114CD0DBCE5}"/>
              </a:ext>
            </a:extLst>
          </p:cNvPr>
          <p:cNvSpPr txBox="1"/>
          <p:nvPr/>
        </p:nvSpPr>
        <p:spPr>
          <a:xfrm>
            <a:off x="0" y="856826"/>
            <a:ext cx="12191999" cy="40011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just"/>
            <a:r>
              <a:rPr lang="en-US" sz="2000" b="1" u="sng" dirty="0">
                <a:solidFill>
                  <a:srgbClr val="0E409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r>
              <a:rPr lang="en-US" sz="2000" b="1" u="sng" dirty="0">
                <a:solidFill>
                  <a:srgbClr val="0E4094"/>
                </a:solidFill>
              </a:rPr>
              <a:t> : </a:t>
            </a:r>
            <a:endParaRPr lang="en-US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252E20-CAE1-A5F7-F874-539EC1628C5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09EEFC7E-0708-939D-B005-3A7DB539E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96" y="1508515"/>
            <a:ext cx="1175635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0E4094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IPFS Integration Complexities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 – Managing file uploads and metadata handling on IPFS required proper synchronization to ensure seamless retrieval and display of NFT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Gas Fee Optimization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 – Storing liked NFTs on-chain was impractical due to high gas costs, leading to an off-chain MongoDB solution for efficient state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Testing Environment Setup &amp; Configuration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 – Setting up Hardhat,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Etherscan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 API, and Alchemy RPC for contract deployment and verification required debugging and proper configuration.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Frontend-Backend Integration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 – Synchronizing smart contract functions with the React-based frontend using Ether.js to ensure real-time transaction updates and smooth UI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State Management Across React Components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 – Implementing real-time updates across different components for NFT listings, purchases, and profile changes while maintaining performance efficiency.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Royalty Distribution &amp; Transaction Flow Verification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E4094"/>
                </a:solidFill>
                <a:effectLst/>
                <a:latin typeface="Arial" panose="020B0604020202020204" pitchFamily="34" charset="0"/>
              </a:rPr>
              <a:t> – Ensuring correct royalty payments to creators by tracking wallet balances before and after transactions while handling marketplace fee deductions.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E409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44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AA5D9D-5A9B-4FD5-89A5-55B569A642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A4CF29C-A072-4781-BF19-793F68950CFD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http://purl.org/dc/elements/1.1/"/>
    <ds:schemaRef ds:uri="http://purl.org/dc/terms/"/>
    <ds:schemaRef ds:uri="http://www.w3.org/XML/1998/namespace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810F4B6-D08F-47D9-B0A7-CD40489FD3F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1593</Words>
  <Application>Microsoft Office PowerPoint</Application>
  <PresentationFormat>Widescreen</PresentationFormat>
  <Paragraphs>146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Arial</vt:lpstr>
      <vt:lpstr>Arial MT</vt:lpstr>
      <vt:lpstr>Arial Unicode MS</vt:lpstr>
      <vt:lpstr>Calibri</vt:lpstr>
      <vt:lpstr>Calibri Light</vt:lpstr>
      <vt:lpstr>Edwardian Script ITC</vt:lpstr>
      <vt:lpstr>OpenSymbol</vt:lpstr>
      <vt:lpstr>SamsungOne 200</vt:lpstr>
      <vt:lpstr>SamsungOne 600C</vt:lpstr>
      <vt:lpstr>SamsungOne 700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Mrithulasree N</cp:lastModifiedBy>
  <cp:revision>28</cp:revision>
  <dcterms:created xsi:type="dcterms:W3CDTF">2019-07-24T12:22:39Z</dcterms:created>
  <dcterms:modified xsi:type="dcterms:W3CDTF">2025-02-05T06:05:46Z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