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11" Type="http://schemas.openxmlformats.org/officeDocument/2006/relationships/slide" Target="slides/slide7.xml"/><Relationship Id="rId22" Type="http://schemas.openxmlformats.org/officeDocument/2006/relationships/font" Target="fonts/FranklinGothic-bold.fntdata"/><Relationship Id="rId10" Type="http://schemas.openxmlformats.org/officeDocument/2006/relationships/slide" Target="slides/slide6.xml"/><Relationship Id="rId21" Type="http://schemas.openxmlformats.org/officeDocument/2006/relationships/font" Target="fonts/LibreFranklin-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bold.fntdata"/><Relationship Id="rId6" Type="http://schemas.openxmlformats.org/officeDocument/2006/relationships/slide" Target="slides/slide2.xml"/><Relationship Id="rId18" Type="http://schemas.openxmlformats.org/officeDocument/2006/relationships/font" Target="fonts/LibreFranklin-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49a9d583361769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49a9d583361769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749a9d583361769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AND </a:t>
            </a:r>
            <a:r>
              <a:rPr b="1" lang="en-US">
                <a:solidFill>
                  <a:schemeClr val="accent1"/>
                </a:solidFill>
                <a:latin typeface="Arial"/>
                <a:ea typeface="Arial"/>
                <a:cs typeface="Arial"/>
                <a:sym typeface="Arial"/>
              </a:rPr>
              <a:t>SECURITY </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Student Name</a:t>
            </a:r>
            <a:r>
              <a:rPr b="1" lang="en-US" sz="2000">
                <a:solidFill>
                  <a:srgbClr val="1482AB"/>
                </a:solidFill>
              </a:rPr>
              <a:t>: Jeyakrishnan</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College Name: Kings Engineering College</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latin typeface="Arial"/>
                <a:ea typeface="Arial"/>
                <a:cs typeface="Arial"/>
                <a:sym typeface="Arial"/>
              </a:rPr>
              <a:t>Department: Artificial Intelligence &amp;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3" name="Google Shape;153;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just">
              <a:lnSpc>
                <a:spcPct val="110000"/>
              </a:lnSpc>
              <a:spcBef>
                <a:spcPts val="0"/>
              </a:spcBef>
              <a:spcAft>
                <a:spcPts val="0"/>
              </a:spcAft>
              <a:buSzPts val="1840"/>
              <a:buChar char="◼"/>
            </a:pPr>
            <a:r>
              <a:rPr lang="en-US" sz="2000">
                <a:solidFill>
                  <a:srgbClr val="0F0F0F"/>
                </a:solidFill>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endParaRPr/>
          </a:p>
          <a:p>
            <a:pPr indent="-305435" lvl="0" marL="305435" rtl="0" algn="just">
              <a:lnSpc>
                <a:spcPct val="110000"/>
              </a:lnSpc>
              <a:spcBef>
                <a:spcPts val="1000"/>
              </a:spcBef>
              <a:spcAft>
                <a:spcPts val="0"/>
              </a:spcAft>
              <a:buSzPts val="1840"/>
              <a:buChar char="◼"/>
            </a:pPr>
            <a:r>
              <a:rPr lang="en-US" sz="200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 type="body"/>
          </p:nvPr>
        </p:nvSpPr>
        <p:spPr>
          <a:xfrm>
            <a:off x="581241" y="1092289"/>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10000"/>
              </a:lnSpc>
              <a:spcBef>
                <a:spcPts val="0"/>
              </a:spcBef>
              <a:spcAft>
                <a:spcPts val="0"/>
              </a:spcAft>
              <a:buSzPct val="91999"/>
              <a:buNone/>
            </a:pPr>
            <a:r>
              <a:t/>
            </a:r>
            <a:endParaRPr b="1" sz="2000"/>
          </a:p>
          <a:p>
            <a:pPr indent="-305464" lvl="0" marL="305435" rtl="0" algn="l">
              <a:lnSpc>
                <a:spcPct val="110000"/>
              </a:lnSpc>
              <a:spcBef>
                <a:spcPts val="914"/>
              </a:spcBef>
              <a:spcAft>
                <a:spcPts val="0"/>
              </a:spcAft>
              <a:buSzPct val="92000"/>
              <a:buChar char="◼"/>
            </a:pPr>
            <a:r>
              <a:rPr lang="en-US"/>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endParaRPr/>
          </a:p>
          <a:p>
            <a:pPr indent="-213598" lvl="0" marL="305435" rtl="0" algn="l">
              <a:lnSpc>
                <a:spcPct val="110000"/>
              </a:lnSpc>
              <a:spcBef>
                <a:spcPts val="914"/>
              </a:spcBef>
              <a:spcAft>
                <a:spcPts val="0"/>
              </a:spcAft>
              <a:buSzPct val="92000"/>
              <a:buNone/>
            </a:pPr>
            <a:r>
              <a:t/>
            </a:r>
            <a:endParaRPr/>
          </a:p>
          <a:p>
            <a:pPr indent="-305464" lvl="0" marL="305435" rtl="0" algn="l">
              <a:lnSpc>
                <a:spcPct val="110000"/>
              </a:lnSpc>
              <a:spcBef>
                <a:spcPts val="914"/>
              </a:spcBef>
              <a:spcAft>
                <a:spcPts val="0"/>
              </a:spcAft>
              <a:buSzPct val="92000"/>
              <a:buChar char="◼"/>
            </a:pPr>
            <a:r>
              <a:rPr lang="en-US"/>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endParaRPr/>
          </a:p>
          <a:p>
            <a:pPr indent="-213598" lvl="0" marL="305435" rtl="0" algn="l">
              <a:lnSpc>
                <a:spcPct val="110000"/>
              </a:lnSpc>
              <a:spcBef>
                <a:spcPts val="914"/>
              </a:spcBef>
              <a:spcAft>
                <a:spcPts val="0"/>
              </a:spcAft>
              <a:buSzPct val="92000"/>
              <a:buNone/>
            </a:pPr>
            <a:r>
              <a:t/>
            </a:r>
            <a:endParaRPr/>
          </a:p>
          <a:p>
            <a:pPr indent="-305464" lvl="0" marL="305435" rtl="0" algn="l">
              <a:lnSpc>
                <a:spcPct val="110000"/>
              </a:lnSpc>
              <a:spcBef>
                <a:spcPts val="914"/>
              </a:spcBef>
              <a:spcAft>
                <a:spcPts val="0"/>
              </a:spcAft>
              <a:buSzPct val="92000"/>
              <a:buChar char="◼"/>
            </a:pPr>
            <a:r>
              <a:rPr lang="en-US"/>
              <a:t>User Behavior Analysis: Conduct in-depth analysis of user behavior patterns, preferences, and usage trends to better understand the factors influencing bike demand. Develop personalized recommendation systems and incentive programs to encourage user engagement and loyalty.</a:t>
            </a:r>
            <a:endParaRPr/>
          </a:p>
          <a:p>
            <a:pPr indent="-213598" lvl="0" marL="305435" rtl="0" algn="l">
              <a:lnSpc>
                <a:spcPct val="110000"/>
              </a:lnSpc>
              <a:spcBef>
                <a:spcPts val="914"/>
              </a:spcBef>
              <a:spcAft>
                <a:spcPts val="0"/>
              </a:spcAft>
              <a:buSzPct val="92000"/>
              <a:buNone/>
            </a:pPr>
            <a:r>
              <a:t/>
            </a:r>
            <a:endParaRPr/>
          </a:p>
          <a:p>
            <a:pPr indent="-305464" lvl="0" marL="305435" rtl="0" algn="l">
              <a:lnSpc>
                <a:spcPct val="110000"/>
              </a:lnSpc>
              <a:spcBef>
                <a:spcPts val="914"/>
              </a:spcBef>
              <a:spcAft>
                <a:spcPts val="0"/>
              </a:spcAft>
              <a:buSzPct val="92000"/>
              <a:buChar char="◼"/>
            </a:pPr>
            <a:r>
              <a:rPr lang="en-US"/>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endParaRPr/>
          </a:p>
        </p:txBody>
      </p:sp>
      <p:sp>
        <p:nvSpPr>
          <p:cNvPr id="159" name="Google Shape;159;p23"/>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nvSpPr>
        <p:spPr>
          <a:xfrm rot="295">
            <a:off x="574606" y="363989"/>
            <a:ext cx="10505400" cy="5150100"/>
          </a:xfrm>
          <a:prstGeom prst="rect">
            <a:avLst/>
          </a:prstGeom>
          <a:noFill/>
          <a:ln>
            <a:noFill/>
          </a:ln>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t/>
            </a:r>
            <a:endParaRPr b="1" sz="1600">
              <a:solidFill>
                <a:schemeClr val="accent1"/>
              </a:solidFill>
              <a:latin typeface="Libre Franklin"/>
              <a:ea typeface="Libre Franklin"/>
              <a:cs typeface="Libre Franklin"/>
              <a:sym typeface="Libre Franklin"/>
            </a:endParaRPr>
          </a:p>
          <a:p>
            <a:pPr indent="0" lvl="0" marL="0" rtl="0" algn="l">
              <a:lnSpc>
                <a:spcPct val="200000"/>
              </a:lnSpc>
              <a:spcBef>
                <a:spcPts val="0"/>
              </a:spcBef>
              <a:spcAft>
                <a:spcPts val="0"/>
              </a:spcAft>
              <a:buNone/>
            </a:pPr>
            <a:r>
              <a:rPr lang="en-US" sz="1600">
                <a:latin typeface="Libre Franklin"/>
                <a:ea typeface="Libre Franklin"/>
                <a:cs typeface="Libre Franklin"/>
                <a:sym typeface="Libre Franklin"/>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pynput library and the Tkinter GUI toolkit.</a:t>
            </a:r>
            <a:endParaRPr sz="1600">
              <a:latin typeface="Libre Franklin"/>
              <a:ea typeface="Libre Franklin"/>
              <a:cs typeface="Libre Franklin"/>
              <a:sym typeface="Libre Franklin"/>
            </a:endParaRPr>
          </a:p>
        </p:txBody>
      </p:sp>
      <p:sp>
        <p:nvSpPr>
          <p:cNvPr id="166" name="Google Shape;166;p24"/>
          <p:cNvSpPr txBox="1"/>
          <p:nvPr/>
        </p:nvSpPr>
        <p:spPr>
          <a:xfrm>
            <a:off x="574600" y="612674"/>
            <a:ext cx="1219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000">
                <a:solidFill>
                  <a:schemeClr val="accent1"/>
                </a:solidFill>
              </a:rPr>
              <a:t>REFERENCES</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49575"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b="1" sz="2000">
              <a:latin typeface="Arial"/>
              <a:ea typeface="Arial"/>
              <a:cs typeface="Arial"/>
              <a:sym typeface="Arial"/>
            </a:endParaRPr>
          </a:p>
          <a:p>
            <a:pPr indent="-315594" lvl="0" marL="305435" rtl="0" algn="l">
              <a:lnSpc>
                <a:spcPct val="110000"/>
              </a:lnSpc>
              <a:spcBef>
                <a:spcPts val="1000"/>
              </a:spcBef>
              <a:spcAft>
                <a:spcPts val="0"/>
              </a:spcAft>
              <a:buSzPts val="2000"/>
              <a:buFont typeface="Arial"/>
              <a:buChar char="◼"/>
            </a:pPr>
            <a:r>
              <a:rPr b="1" lang="en-US" sz="2000">
                <a:latin typeface="Arial"/>
                <a:ea typeface="Arial"/>
                <a:cs typeface="Arial"/>
                <a:sym typeface="Arial"/>
              </a:rPr>
              <a:t>References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2208"/>
              <a:buNone/>
            </a:pPr>
            <a:r>
              <a:rPr lang="en-US" sz="2400">
                <a:solidFill>
                  <a:srgbClr val="0F0F0F"/>
                </a:solidFill>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969264"/>
            <a:ext cx="10448833" cy="5682087"/>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Gather comprehensive data on keylogger usage, including timestamps of keystrokes, applications used, and frequency of activity.</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Collect contextual data such as user demographics, device specifications, and environmental factors that may influence keylogger behavior.</a:t>
            </a:r>
            <a:endParaRPr/>
          </a:p>
          <a:p>
            <a:pPr indent="-235330" lvl="0" marL="305435" rtl="0" algn="l">
              <a:lnSpc>
                <a:spcPct val="110000"/>
              </a:lnSpc>
              <a:spcBef>
                <a:spcPts val="84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Cleanse the collected data to remove any noise or irrelevant information, ensuring the dataset's quality and reliability.</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Preprocess the data to handle missing values, outliers, and inconsistencies, preparing it for input into machine learning algorithms.</a:t>
            </a:r>
            <a:endParaRPr/>
          </a:p>
          <a:p>
            <a:pPr indent="-235330" lvl="0" marL="305435" rtl="0" algn="l">
              <a:lnSpc>
                <a:spcPct val="110000"/>
              </a:lnSpc>
              <a:spcBef>
                <a:spcPts val="84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Implement machine learning algorithms suitable for keylogger analysis, such as anomaly detection techniques, classification algorithms, or sequence modeling approaches.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Train the model using the preprocessed data to identify patterns and anomalies in keystroke behavior, distinguishing between normal user activity and potentially malicious actions.</a:t>
            </a:r>
            <a:endParaRPr/>
          </a:p>
          <a:p>
            <a:pPr indent="-235330" lvl="0" marL="305435" rtl="0" algn="l">
              <a:lnSpc>
                <a:spcPct val="110000"/>
              </a:lnSpc>
              <a:spcBef>
                <a:spcPts val="84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Develop a user-friendly interface or application for keylogger detection and analysis, providing real-time monitoring and alerts for suspicious behavior.</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Deploy the solution on secure and reliable platforms, ensuring data privacy and protection against unauthorized access.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2" name="Google Shape;122;p17"/>
          <p:cNvSpPr txBox="1"/>
          <p:nvPr>
            <p:ph idx="1" type="body"/>
          </p:nvPr>
        </p:nvSpPr>
        <p:spPr>
          <a:xfrm>
            <a:off x="441671" y="1078993"/>
            <a:ext cx="10467121" cy="3575304"/>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1. Evaluate the performance of the keylogger detection model using metrics such as accuracy, precision, recall, and F1 score.</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2. Conduct thorough testing and validation of the deployed solution in real-world scenarios to assess its effectiveness and reliability.</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System Requirements:</a:t>
            </a:r>
            <a:endParaRPr/>
          </a:p>
          <a:p>
            <a:pPr indent="-306000" lvl="0" marL="306000" rtl="0" algn="l">
              <a:lnSpc>
                <a:spcPct val="110000"/>
              </a:lnSpc>
              <a:spcBef>
                <a:spcPts val="960"/>
              </a:spcBef>
              <a:spcAft>
                <a:spcPts val="0"/>
              </a:spcAft>
              <a:buSzPts val="1656"/>
              <a:buChar char="◼"/>
            </a:pPr>
            <a:r>
              <a:rPr b="1" lang="en-US" sz="1800">
                <a:solidFill>
                  <a:srgbClr val="0F0F0F"/>
                </a:solidFill>
              </a:rPr>
              <a:t>Operating System: The code should work on Windows, macOS, or Linux. </a:t>
            </a:r>
            <a:endParaRPr/>
          </a:p>
          <a:p>
            <a:pPr indent="-306000" lvl="0" marL="306000" rtl="0" algn="l">
              <a:lnSpc>
                <a:spcPct val="110000"/>
              </a:lnSpc>
              <a:spcBef>
                <a:spcPts val="960"/>
              </a:spcBef>
              <a:spcAft>
                <a:spcPts val="0"/>
              </a:spcAft>
              <a:buSzPts val="1656"/>
              <a:buChar char="◼"/>
            </a:pPr>
            <a:r>
              <a:rPr b="1" lang="en-US" sz="1800">
                <a:solidFill>
                  <a:srgbClr val="0F0F0F"/>
                </a:solidFill>
              </a:rPr>
              <a:t>Python Interpreter: Python 3.x installed on your system.</a:t>
            </a:r>
            <a:endParaRPr/>
          </a:p>
          <a:p>
            <a:pPr indent="0" lvl="0" marL="0" rtl="0" algn="l">
              <a:lnSpc>
                <a:spcPct val="110000"/>
              </a:lnSpc>
              <a:spcBef>
                <a:spcPts val="960"/>
              </a:spcBef>
              <a:spcAft>
                <a:spcPts val="0"/>
              </a:spcAft>
              <a:buSzPts val="1656"/>
              <a:buNone/>
            </a:pPr>
            <a:r>
              <a:rPr b="1" lang="en-US" sz="1800">
                <a:solidFill>
                  <a:srgbClr val="0F0F0F"/>
                </a:solidFill>
              </a:rPr>
              <a:t>Required Libraries:</a:t>
            </a:r>
            <a:endParaRPr/>
          </a:p>
          <a:p>
            <a:pPr indent="-306000" lvl="0" marL="306000" rtl="0" algn="l">
              <a:lnSpc>
                <a:spcPct val="110000"/>
              </a:lnSpc>
              <a:spcBef>
                <a:spcPts val="960"/>
              </a:spcBef>
              <a:spcAft>
                <a:spcPts val="0"/>
              </a:spcAft>
              <a:buSzPts val="1656"/>
              <a:buChar char="◼"/>
            </a:pPr>
            <a:r>
              <a:rPr b="1" lang="en-US" sz="1800">
                <a:solidFill>
                  <a:srgbClr val="0F0F0F"/>
                </a:solidFill>
              </a:rPr>
              <a:t>Tkinter : Tkinter is Python's de-facto standard GUI (Graphical User Interface) package.</a:t>
            </a:r>
            <a:endParaRPr/>
          </a:p>
          <a:p>
            <a:pPr indent="-306000" lvl="0" marL="306000" rtl="0" algn="l">
              <a:lnSpc>
                <a:spcPct val="110000"/>
              </a:lnSpc>
              <a:spcBef>
                <a:spcPts val="960"/>
              </a:spcBef>
              <a:spcAft>
                <a:spcPts val="0"/>
              </a:spcAft>
              <a:buSzPts val="1656"/>
              <a:buChar char="◼"/>
            </a:pPr>
            <a:r>
              <a:rPr b="1" lang="en-US" sz="1800">
                <a:solidFill>
                  <a:srgbClr val="0F0F0F"/>
                </a:solidFill>
              </a:rPr>
              <a:t>No additional installation is required for Python versions 3.x as Tkinter comes pre-installed.</a:t>
            </a:r>
            <a:endParaRPr/>
          </a:p>
          <a:p>
            <a:pPr indent="-306000" lvl="0" marL="306000" rtl="0" algn="l">
              <a:lnSpc>
                <a:spcPct val="110000"/>
              </a:lnSpc>
              <a:spcBef>
                <a:spcPts val="960"/>
              </a:spcBef>
              <a:spcAft>
                <a:spcPts val="0"/>
              </a:spcAft>
              <a:buSzPts val="1656"/>
              <a:buChar char="◼"/>
            </a:pPr>
            <a:r>
              <a:rPr b="1" lang="en-US" sz="1800">
                <a:solidFill>
                  <a:srgbClr val="0F0F0F"/>
                </a:solidFill>
              </a:rPr>
              <a:t>For Python versions 2.x, you may need to install Tkinter separately.</a:t>
            </a:r>
            <a:endParaRPr/>
          </a:p>
          <a:p>
            <a:pPr indent="-306000" lvl="0" marL="306000" rtl="0" algn="l">
              <a:lnSpc>
                <a:spcPct val="110000"/>
              </a:lnSpc>
              <a:spcBef>
                <a:spcPts val="960"/>
              </a:spcBef>
              <a:spcAft>
                <a:spcPts val="0"/>
              </a:spcAft>
              <a:buSzPts val="1656"/>
              <a:buChar char="◼"/>
            </a:pPr>
            <a:r>
              <a:rPr b="1" lang="en-US" sz="1800">
                <a:solidFill>
                  <a:srgbClr val="0F0F0F"/>
                </a:solidFill>
              </a:rPr>
              <a:t>pynput: The pynput library is used for monitoring and controlling input devices, such as keyboards and mice.</a:t>
            </a:r>
            <a:endParaRPr b="1" sz="180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l">
              <a:lnSpc>
                <a:spcPct val="110000"/>
              </a:lnSpc>
              <a:spcBef>
                <a:spcPts val="0"/>
              </a:spcBef>
              <a:spcAft>
                <a:spcPts val="0"/>
              </a:spcAft>
              <a:buSzPct val="92000"/>
              <a:buNone/>
            </a:pPr>
            <a:r>
              <a:rPr lang="en-US"/>
              <a:t>Initialize Variables: </a:t>
            </a:r>
            <a:endParaRPr/>
          </a:p>
          <a:p>
            <a:pPr indent="-306029" lvl="0" marL="306000" rtl="0" algn="l">
              <a:lnSpc>
                <a:spcPct val="110000"/>
              </a:lnSpc>
              <a:spcBef>
                <a:spcPts val="812"/>
              </a:spcBef>
              <a:spcAft>
                <a:spcPts val="0"/>
              </a:spcAft>
              <a:buSzPct val="92000"/>
              <a:buChar char="◼"/>
            </a:pPr>
            <a:r>
              <a:rPr lang="en-US"/>
              <a:t>Initialize global variables such as keys_used, flag, and keys. These variables will be used to store information about keystrokes.</a:t>
            </a:r>
            <a:endParaRPr/>
          </a:p>
          <a:p>
            <a:pPr indent="0" lvl="0" marL="0" rtl="0" algn="l">
              <a:lnSpc>
                <a:spcPct val="110000"/>
              </a:lnSpc>
              <a:spcBef>
                <a:spcPts val="812"/>
              </a:spcBef>
              <a:spcAft>
                <a:spcPts val="0"/>
              </a:spcAft>
              <a:buSzPct val="92000"/>
              <a:buNone/>
            </a:pPr>
            <a:r>
              <a:rPr lang="en-US"/>
              <a:t>Define Functions:</a:t>
            </a:r>
            <a:endParaRPr/>
          </a:p>
          <a:p>
            <a:pPr indent="-306029" lvl="0" marL="306000" rtl="0" algn="l">
              <a:lnSpc>
                <a:spcPct val="110000"/>
              </a:lnSpc>
              <a:spcBef>
                <a:spcPts val="812"/>
              </a:spcBef>
              <a:spcAft>
                <a:spcPts val="0"/>
              </a:spcAft>
              <a:buSzPct val="92000"/>
              <a:buChar char="◼"/>
            </a:pPr>
            <a:r>
              <a:rPr lang="en-US"/>
              <a:t>generate_text_log(key): Write the captured keystrokes to a text file named key_log.txt.</a:t>
            </a:r>
            <a:endParaRPr/>
          </a:p>
          <a:p>
            <a:pPr indent="-306029" lvl="0" marL="306000" rtl="0" algn="l">
              <a:lnSpc>
                <a:spcPct val="110000"/>
              </a:lnSpc>
              <a:spcBef>
                <a:spcPts val="812"/>
              </a:spcBef>
              <a:spcAft>
                <a:spcPts val="0"/>
              </a:spcAft>
              <a:buSzPct val="92000"/>
              <a:buChar char="◼"/>
            </a:pPr>
            <a:r>
              <a:rPr lang="en-US"/>
              <a:t>generate_json_file(keys_used): Write the captured keystrokes to a JSON file named key_log.json.</a:t>
            </a:r>
            <a:endParaRPr/>
          </a:p>
          <a:p>
            <a:pPr indent="-306029" lvl="0" marL="306000" rtl="0" algn="l">
              <a:lnSpc>
                <a:spcPct val="110000"/>
              </a:lnSpc>
              <a:spcBef>
                <a:spcPts val="812"/>
              </a:spcBef>
              <a:spcAft>
                <a:spcPts val="0"/>
              </a:spcAft>
              <a:buSzPct val="92000"/>
              <a:buChar char="◼"/>
            </a:pPr>
            <a:r>
              <a:rPr lang="en-US"/>
              <a:t>on_press(key): Callback function invoked when a key is pressed. Records the keypress event, updates the flag, and generates log files.</a:t>
            </a:r>
            <a:endParaRPr/>
          </a:p>
          <a:p>
            <a:pPr indent="-306029" lvl="0" marL="306000" rtl="0" algn="l">
              <a:lnSpc>
                <a:spcPct val="110000"/>
              </a:lnSpc>
              <a:spcBef>
                <a:spcPts val="812"/>
              </a:spcBef>
              <a:spcAft>
                <a:spcPts val="0"/>
              </a:spcAft>
              <a:buSzPct val="92000"/>
              <a:buChar char="◼"/>
            </a:pPr>
            <a:r>
              <a:rPr lang="en-US"/>
              <a:t>on_release(key): Callback function invoked when a key is released. Records the key release event and generates log files.</a:t>
            </a:r>
            <a:endParaRPr/>
          </a:p>
          <a:p>
            <a:pPr indent="-306029" lvl="0" marL="306000" rtl="0" algn="l">
              <a:lnSpc>
                <a:spcPct val="110000"/>
              </a:lnSpc>
              <a:spcBef>
                <a:spcPts val="812"/>
              </a:spcBef>
              <a:spcAft>
                <a:spcPts val="0"/>
              </a:spcAft>
              <a:buSzPct val="92000"/>
              <a:buChar char="◼"/>
            </a:pPr>
            <a:r>
              <a:rPr lang="en-US"/>
              <a:t>start_keylogger(): Starts the keylogger by creating a keyboard listener using pynput.</a:t>
            </a:r>
            <a:endParaRPr/>
          </a:p>
          <a:p>
            <a:pPr indent="-306029" lvl="0" marL="306000" rtl="0" algn="l">
              <a:lnSpc>
                <a:spcPct val="110000"/>
              </a:lnSpc>
              <a:spcBef>
                <a:spcPts val="812"/>
              </a:spcBef>
              <a:spcAft>
                <a:spcPts val="0"/>
              </a:spcAft>
              <a:buSzPct val="92000"/>
              <a:buChar char="◼"/>
            </a:pPr>
            <a:r>
              <a:rPr lang="en-US"/>
              <a:t>stop_keylogger(): Stops the keylogger by stopping the keyboard listener.</a:t>
            </a:r>
            <a:endParaRPr/>
          </a:p>
          <a:p>
            <a:pPr indent="0" lvl="0" marL="0" rtl="0" algn="l">
              <a:lnSpc>
                <a:spcPct val="110000"/>
              </a:lnSpc>
              <a:spcBef>
                <a:spcPts val="812"/>
              </a:spcBef>
              <a:spcAft>
                <a:spcPts val="0"/>
              </a:spcAft>
              <a:buSzPct val="92000"/>
              <a:buNone/>
            </a:pPr>
            <a:r>
              <a:rPr lang="en-US"/>
              <a:t>GUI Setup:</a:t>
            </a:r>
            <a:endParaRPr/>
          </a:p>
          <a:p>
            <a:pPr indent="-306029" lvl="0" marL="306000" rtl="0" algn="l">
              <a:lnSpc>
                <a:spcPct val="110000"/>
              </a:lnSpc>
              <a:spcBef>
                <a:spcPts val="812"/>
              </a:spcBef>
              <a:spcAft>
                <a:spcPts val="0"/>
              </a:spcAft>
              <a:buSzPct val="92000"/>
              <a:buChar char="◼"/>
            </a:pPr>
            <a:r>
              <a:rPr lang="en-US"/>
              <a:t>Create a Tkinter window titled "Keylogger".</a:t>
            </a:r>
            <a:endParaRPr/>
          </a:p>
          <a:p>
            <a:pPr indent="-306029" lvl="0" marL="306000" rtl="0" algn="l">
              <a:lnSpc>
                <a:spcPct val="110000"/>
              </a:lnSpc>
              <a:spcBef>
                <a:spcPts val="812"/>
              </a:spcBef>
              <a:spcAft>
                <a:spcPts val="0"/>
              </a:spcAft>
              <a:buSzPct val="92000"/>
              <a:buChar char="◼"/>
            </a:pPr>
            <a:r>
              <a:rPr lang="en-US"/>
              <a:t>Add a label to display instructions and status messages.</a:t>
            </a:r>
            <a:endParaRPr/>
          </a:p>
          <a:p>
            <a:pPr indent="-306029" lvl="0" marL="306000" rtl="0" algn="l">
              <a:lnSpc>
                <a:spcPct val="110000"/>
              </a:lnSpc>
              <a:spcBef>
                <a:spcPts val="812"/>
              </a:spcBef>
              <a:spcAft>
                <a:spcPts val="0"/>
              </a:spcAft>
              <a:buSzPct val="92000"/>
              <a:buChar char="◼"/>
            </a:pPr>
            <a:r>
              <a:rPr lang="en-US"/>
              <a:t>Add "Start" and "Stop" buttons to initiate and terminate the keylogging process.</a:t>
            </a:r>
            <a:endParaRPr/>
          </a:p>
          <a:p>
            <a:pPr indent="0" lvl="0" marL="0" rtl="0" algn="l">
              <a:lnSpc>
                <a:spcPct val="110000"/>
              </a:lnSpc>
              <a:spcBef>
                <a:spcPts val="812"/>
              </a:spcBef>
              <a:spcAft>
                <a:spcPts val="0"/>
              </a:spcAft>
              <a:buSzPct val="92000"/>
              <a:buNone/>
            </a:pPr>
            <a:r>
              <a:rPr lang="en-US"/>
              <a:t>Keylogging Process:</a:t>
            </a:r>
            <a:endParaRPr/>
          </a:p>
          <a:p>
            <a:pPr indent="-306029" lvl="0" marL="306000" rtl="0" algn="l">
              <a:lnSpc>
                <a:spcPct val="110000"/>
              </a:lnSpc>
              <a:spcBef>
                <a:spcPts val="812"/>
              </a:spcBef>
              <a:spcAft>
                <a:spcPts val="0"/>
              </a:spcAft>
              <a:buSzPct val="92000"/>
              <a:buChar char="◼"/>
            </a:pPr>
            <a:r>
              <a:rPr lang="en-US"/>
              <a:t>The keylogger captures keystrokes using the pynput library's keyboard.Listener class.</a:t>
            </a:r>
            <a:endParaRPr/>
          </a:p>
          <a:p>
            <a:pPr indent="-306029" lvl="0" marL="306000" rtl="0" algn="l">
              <a:lnSpc>
                <a:spcPct val="110000"/>
              </a:lnSpc>
              <a:spcBef>
                <a:spcPts val="812"/>
              </a:spcBef>
              <a:spcAft>
                <a:spcPts val="0"/>
              </a:spcAft>
              <a:buSzPct val="92000"/>
              <a:buChar char="◼"/>
            </a:pPr>
            <a:r>
              <a:rPr lang="en-US"/>
              <a:t>When a key is pressed (on_press), the event is recorded, the flag is updated, and log files are generated.</a:t>
            </a:r>
            <a:endParaRPr/>
          </a:p>
          <a:p>
            <a:pPr indent="-306029" lvl="0" marL="306000" rtl="0" algn="l">
              <a:lnSpc>
                <a:spcPct val="110000"/>
              </a:lnSpc>
              <a:spcBef>
                <a:spcPts val="812"/>
              </a:spcBef>
              <a:spcAft>
                <a:spcPts val="0"/>
              </a:spcAft>
              <a:buSzPct val="92000"/>
              <a:buChar char="◼"/>
            </a:pPr>
            <a:r>
              <a:rPr lang="en-US"/>
              <a:t>When a key is released (on_release), the event is recorded, and log files are generated.</a:t>
            </a:r>
            <a:endParaRPr/>
          </a:p>
          <a:p>
            <a:pPr indent="-306029" lvl="0" marL="306000" rtl="0" algn="l">
              <a:lnSpc>
                <a:spcPct val="110000"/>
              </a:lnSpc>
              <a:spcBef>
                <a:spcPts val="812"/>
              </a:spcBef>
              <a:spcAft>
                <a:spcPts val="0"/>
              </a:spcAft>
              <a:buSzPct val="92000"/>
              <a:buChar char="◼"/>
            </a:pPr>
            <a:r>
              <a:rPr lang="en-US"/>
              <a:t>The captured keystrokes are stored in the keys_used list.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SzPts val="1564"/>
              <a:buNone/>
            </a:pPr>
            <a:r>
              <a:rPr lang="en-US"/>
              <a:t>User Interaction:</a:t>
            </a:r>
            <a:endParaRPr/>
          </a:p>
          <a:p>
            <a:pPr indent="-306000" lvl="0" marL="306000" rtl="0" algn="l">
              <a:lnSpc>
                <a:spcPct val="110000"/>
              </a:lnSpc>
              <a:spcBef>
                <a:spcPts val="940"/>
              </a:spcBef>
              <a:spcAft>
                <a:spcPts val="0"/>
              </a:spcAft>
              <a:buSzPts val="1564"/>
              <a:buChar char="◼"/>
            </a:pPr>
            <a:r>
              <a:rPr lang="en-US"/>
              <a:t>The user interacts with the GUI to start and stop the keylogging process.</a:t>
            </a:r>
            <a:endParaRPr/>
          </a:p>
          <a:p>
            <a:pPr indent="-306000" lvl="0" marL="306000" rtl="0" algn="l">
              <a:lnSpc>
                <a:spcPct val="110000"/>
              </a:lnSpc>
              <a:spcBef>
                <a:spcPts val="940"/>
              </a:spcBef>
              <a:spcAft>
                <a:spcPts val="0"/>
              </a:spcAft>
              <a:buSzPts val="1564"/>
              <a:buChar char="◼"/>
            </a:pPr>
            <a:r>
              <a:rPr lang="en-US"/>
              <a:t>Clicking the "Start" button initiates the keylogging process, and the status message is updated.</a:t>
            </a:r>
            <a:endParaRPr/>
          </a:p>
          <a:p>
            <a:pPr indent="-306000" lvl="0" marL="306000" rtl="0" algn="l">
              <a:lnSpc>
                <a:spcPct val="110000"/>
              </a:lnSpc>
              <a:spcBef>
                <a:spcPts val="940"/>
              </a:spcBef>
              <a:spcAft>
                <a:spcPts val="0"/>
              </a:spcAft>
              <a:buSzPts val="1564"/>
              <a:buChar char="◼"/>
            </a:pPr>
            <a:r>
              <a:rPr lang="en-US"/>
              <a:t>Clicking the "Stop" button terminates the keylogging process, and the status message is updated.</a:t>
            </a:r>
            <a:endParaRPr/>
          </a:p>
          <a:p>
            <a:pPr indent="0" lvl="0" marL="0" rtl="0" algn="l">
              <a:lnSpc>
                <a:spcPct val="110000"/>
              </a:lnSpc>
              <a:spcBef>
                <a:spcPts val="940"/>
              </a:spcBef>
              <a:spcAft>
                <a:spcPts val="0"/>
              </a:spcAft>
              <a:buSzPts val="1564"/>
              <a:buNone/>
            </a:pPr>
            <a:r>
              <a:rPr lang="en-US"/>
              <a:t>Deployment:</a:t>
            </a:r>
            <a:endParaRPr/>
          </a:p>
          <a:p>
            <a:pPr indent="-306000" lvl="0" marL="306000" rtl="0" algn="l">
              <a:lnSpc>
                <a:spcPct val="110000"/>
              </a:lnSpc>
              <a:spcBef>
                <a:spcPts val="940"/>
              </a:spcBef>
              <a:spcAft>
                <a:spcPts val="0"/>
              </a:spcAft>
              <a:buSzPts val="1564"/>
              <a:buChar char="◼"/>
            </a:pPr>
            <a:r>
              <a:rPr lang="en-US"/>
              <a:t>Deploy the keylogger as a desktop application using Tkinter.</a:t>
            </a:r>
            <a:endParaRPr/>
          </a:p>
          <a:p>
            <a:pPr indent="-306000" lvl="0" marL="306000" rtl="0" algn="l">
              <a:lnSpc>
                <a:spcPct val="110000"/>
              </a:lnSpc>
              <a:spcBef>
                <a:spcPts val="940"/>
              </a:spcBef>
              <a:spcAft>
                <a:spcPts val="0"/>
              </a:spcAft>
              <a:buSzPts val="1564"/>
              <a:buChar char="◼"/>
            </a:pPr>
            <a:r>
              <a:rPr lang="en-US"/>
              <a:t>Ensure that the necessary libraries (Tkinter, pynput, json) are installed.</a:t>
            </a:r>
            <a:endParaRPr/>
          </a:p>
          <a:p>
            <a:pPr indent="-306000" lvl="0" marL="306000" rtl="0" algn="l">
              <a:lnSpc>
                <a:spcPct val="110000"/>
              </a:lnSpc>
              <a:spcBef>
                <a:spcPts val="940"/>
              </a:spcBef>
              <a:spcAft>
                <a:spcPts val="0"/>
              </a:spcAft>
              <a:buSzPts val="1564"/>
              <a:buChar char="◼"/>
            </a:pPr>
            <a:r>
              <a:rPr lang="en-US"/>
              <a:t>Run the script to start the keylogging process.</a:t>
            </a:r>
            <a:endParaRPr/>
          </a:p>
          <a:p>
            <a:pPr indent="-306000" lvl="0" marL="306000" rtl="0" algn="l">
              <a:lnSpc>
                <a:spcPct val="110000"/>
              </a:lnSpc>
              <a:spcBef>
                <a:spcPts val="940"/>
              </a:spcBef>
              <a:spcAft>
                <a:spcPts val="0"/>
              </a:spcAft>
              <a:buSzPts val="1564"/>
              <a:buChar char="◼"/>
            </a:pPr>
            <a:r>
              <a:rPr lang="en-US"/>
              <a:t>Interact with the GUI to control the keylogger (start/stop).</a:t>
            </a:r>
            <a:endParaRPr/>
          </a:p>
          <a:p>
            <a:pPr indent="0" lvl="0" marL="0" rtl="0" algn="l">
              <a:lnSpc>
                <a:spcPct val="110000"/>
              </a:lnSpc>
              <a:spcBef>
                <a:spcPts val="940"/>
              </a:spcBef>
              <a:spcAft>
                <a:spcPts val="0"/>
              </a:spcAft>
              <a:buSzPts val="1564"/>
              <a:buNone/>
            </a:pPr>
            <a:r>
              <a:rPr lang="en-US"/>
              <a:t>Data Logging:</a:t>
            </a:r>
            <a:endParaRPr/>
          </a:p>
          <a:p>
            <a:pPr indent="-306000" lvl="0" marL="306000" rtl="0" algn="l">
              <a:lnSpc>
                <a:spcPct val="110000"/>
              </a:lnSpc>
              <a:spcBef>
                <a:spcPts val="940"/>
              </a:spcBef>
              <a:spcAft>
                <a:spcPts val="0"/>
              </a:spcAft>
              <a:buSzPts val="1564"/>
              <a:buChar char="◼"/>
            </a:pPr>
            <a:r>
              <a:rPr lang="en-US"/>
              <a:t>The captured keystrokes are logged to both a text file (key_log.txt) and a JSON file (key_log.json) for analysis and review.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46" name="Google Shape;146;p21"/>
          <p:cNvPicPr preferRelativeResize="0"/>
          <p:nvPr>
            <p:ph idx="1" type="body"/>
          </p:nvPr>
        </p:nvPicPr>
        <p:blipFill rotWithShape="1">
          <a:blip r:embed="rId3">
            <a:alphaModFix/>
          </a:blip>
          <a:srcRect b="10461" l="19919" r="18359" t="20408"/>
          <a:stretch/>
        </p:blipFill>
        <p:spPr>
          <a:xfrm>
            <a:off x="1234439" y="1684020"/>
            <a:ext cx="4971027" cy="3131820"/>
          </a:xfrm>
          <a:prstGeom prst="rect">
            <a:avLst/>
          </a:prstGeom>
          <a:noFill/>
          <a:ln>
            <a:noFill/>
          </a:ln>
        </p:spPr>
      </p:pic>
      <p:pic>
        <p:nvPicPr>
          <p:cNvPr id="147" name="Google Shape;147;p21"/>
          <p:cNvPicPr preferRelativeResize="0"/>
          <p:nvPr/>
        </p:nvPicPr>
        <p:blipFill rotWithShape="1">
          <a:blip r:embed="rId4">
            <a:alphaModFix/>
          </a:blip>
          <a:srcRect b="22443" l="18249" r="30875" t="20444"/>
          <a:stretch/>
        </p:blipFill>
        <p:spPr>
          <a:xfrm>
            <a:off x="6461760" y="1676887"/>
            <a:ext cx="4971027" cy="31389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