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61AD-5F7C-3DF2-9896-F907C3EF9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A10261-31C3-A589-B2DA-24632BDE3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DDAB3-E014-1893-ACC5-647CAE70758C}"/>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5" name="Footer Placeholder 4">
            <a:extLst>
              <a:ext uri="{FF2B5EF4-FFF2-40B4-BE49-F238E27FC236}">
                <a16:creationId xmlns:a16="http://schemas.microsoft.com/office/drawing/2014/main" id="{E2250BFF-AE6A-2EA1-EC72-931F90259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5A657-409F-7832-3B92-4C3D4C2D67B8}"/>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295775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2C0E-F893-B6B8-6653-4A45FB2C5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834964-81BA-3DCC-C9C5-F579C32E8B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8C8E4-8BAF-10A7-613F-BB4A0ECE1EC1}"/>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5" name="Footer Placeholder 4">
            <a:extLst>
              <a:ext uri="{FF2B5EF4-FFF2-40B4-BE49-F238E27FC236}">
                <a16:creationId xmlns:a16="http://schemas.microsoft.com/office/drawing/2014/main" id="{A889B952-5F46-9E71-F5BE-B603B8BE2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CA6EB-EEDB-3FE5-3B18-FCBDF84B20CA}"/>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423873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5AE27-A66C-7FD2-AF7C-060D0B72D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978CA2-3D91-0BD9-998E-B20AC4AD6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BD654-95A2-6A53-B510-24A7063164EB}"/>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5" name="Footer Placeholder 4">
            <a:extLst>
              <a:ext uri="{FF2B5EF4-FFF2-40B4-BE49-F238E27FC236}">
                <a16:creationId xmlns:a16="http://schemas.microsoft.com/office/drawing/2014/main" id="{EABA1F6F-16BF-5A07-4AA5-E32A8EDAE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15E43-E336-2304-E4C0-948964193CCF}"/>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91916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BDC6-E1E3-D3ED-45FB-56915CE22D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D946B-C8AD-E48B-DD6E-E39012630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977A2-9C32-673C-060E-F1E1FFE5D43E}"/>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5" name="Footer Placeholder 4">
            <a:extLst>
              <a:ext uri="{FF2B5EF4-FFF2-40B4-BE49-F238E27FC236}">
                <a16:creationId xmlns:a16="http://schemas.microsoft.com/office/drawing/2014/main" id="{C0CA4F87-20C5-A499-7F11-20FCFBB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F4000-551A-D2DD-79C2-F505D39C33A2}"/>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377761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D9A4-8799-3EC5-9F7F-41F0D0BBB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237438-C04A-D651-16B8-02C710B3A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DF345-14AC-09D7-A35A-5C669B8A610F}"/>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5" name="Footer Placeholder 4">
            <a:extLst>
              <a:ext uri="{FF2B5EF4-FFF2-40B4-BE49-F238E27FC236}">
                <a16:creationId xmlns:a16="http://schemas.microsoft.com/office/drawing/2014/main" id="{711FB32E-DCCC-0DC7-633C-51D820C6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AD200-F1C4-2B08-07FA-33BC0103CB5D}"/>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89670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81BF-5EC4-FEF4-7337-6FD17D6D3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D56E5F-C804-BE52-ED1A-CC8AF1934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54E855-955E-3D8C-C200-964138EC9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CEF208-A2BD-DADE-F9CD-BBAAFEA21928}"/>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6" name="Footer Placeholder 5">
            <a:extLst>
              <a:ext uri="{FF2B5EF4-FFF2-40B4-BE49-F238E27FC236}">
                <a16:creationId xmlns:a16="http://schemas.microsoft.com/office/drawing/2014/main" id="{74E3CAC0-CD38-B325-15D3-ABAAAF98E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CE0BE-A574-5237-B064-20E026891104}"/>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115191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8541-D4F6-8602-FE92-DCF934F0D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67E9D1-1ED2-6281-C120-315D8F5B5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CDD7C-8B17-3BC8-7313-64CD6F2CD8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E7C478-CB6E-D90D-8D64-D6F8305DA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6844F-484C-C0CD-5A9B-2B70255E9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833256-026F-2391-762A-093DF122E834}"/>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8" name="Footer Placeholder 7">
            <a:extLst>
              <a:ext uri="{FF2B5EF4-FFF2-40B4-BE49-F238E27FC236}">
                <a16:creationId xmlns:a16="http://schemas.microsoft.com/office/drawing/2014/main" id="{EDA50B4F-9650-8DA7-AD64-6B4B088A6C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E86D79-0F83-AD79-705B-97AE87B7A8A9}"/>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294614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AFFC-4615-974F-880B-864733E9C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4BBB8C-AD46-630A-3EFF-A2E4E659D550}"/>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4" name="Footer Placeholder 3">
            <a:extLst>
              <a:ext uri="{FF2B5EF4-FFF2-40B4-BE49-F238E27FC236}">
                <a16:creationId xmlns:a16="http://schemas.microsoft.com/office/drawing/2014/main" id="{304954CB-BD8E-4F3B-1436-A36B8491F0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1EA753-A2FD-9744-2A57-B26449AC6222}"/>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1174489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4A441-B4A3-0B91-B496-7FFA9BFE10F0}"/>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3" name="Footer Placeholder 2">
            <a:extLst>
              <a:ext uri="{FF2B5EF4-FFF2-40B4-BE49-F238E27FC236}">
                <a16:creationId xmlns:a16="http://schemas.microsoft.com/office/drawing/2014/main" id="{D85273ED-7551-94A7-1E67-B2FACEACB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17088D-CA0A-1729-880D-3BD094ED3228}"/>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11156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579A-94FC-5CA2-05AA-833092ADD1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6C8AB5-FC0B-D4A2-4378-9F8A82E64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38B94-555A-5CD2-0754-0BB50E32A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EE4F0-32F3-EF01-0D19-2836F711EF96}"/>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6" name="Footer Placeholder 5">
            <a:extLst>
              <a:ext uri="{FF2B5EF4-FFF2-40B4-BE49-F238E27FC236}">
                <a16:creationId xmlns:a16="http://schemas.microsoft.com/office/drawing/2014/main" id="{FDC50F0B-A28D-8769-3942-FA3EE49E4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EE943-BD2B-0F61-D3BC-4A379D398144}"/>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99531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0B6A-63EE-52E8-E196-5F5DF8677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D5F77-7E18-4338-7216-2375BE128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94F9F-6758-78C6-BA11-3B64F3853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42FFD-ACD8-4583-0304-1544083801E4}"/>
              </a:ext>
            </a:extLst>
          </p:cNvPr>
          <p:cNvSpPr>
            <a:spLocks noGrp="1"/>
          </p:cNvSpPr>
          <p:nvPr>
            <p:ph type="dt" sz="half" idx="10"/>
          </p:nvPr>
        </p:nvSpPr>
        <p:spPr/>
        <p:txBody>
          <a:bodyPr/>
          <a:lstStyle/>
          <a:p>
            <a:fld id="{D6BE7D62-2C62-4025-BCE0-D67CF3D9184A}" type="datetimeFigureOut">
              <a:rPr lang="en-US" smtClean="0"/>
              <a:t>9/9/2024</a:t>
            </a:fld>
            <a:endParaRPr lang="en-US"/>
          </a:p>
        </p:txBody>
      </p:sp>
      <p:sp>
        <p:nvSpPr>
          <p:cNvPr id="6" name="Footer Placeholder 5">
            <a:extLst>
              <a:ext uri="{FF2B5EF4-FFF2-40B4-BE49-F238E27FC236}">
                <a16:creationId xmlns:a16="http://schemas.microsoft.com/office/drawing/2014/main" id="{CE06E471-0677-CF58-9E58-540F3CF48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F4D0D-2DEC-7E68-CA07-85C1476869DA}"/>
              </a:ext>
            </a:extLst>
          </p:cNvPr>
          <p:cNvSpPr>
            <a:spLocks noGrp="1"/>
          </p:cNvSpPr>
          <p:nvPr>
            <p:ph type="sldNum" sz="quarter" idx="12"/>
          </p:nvPr>
        </p:nvSpPr>
        <p:spPr/>
        <p:txBody>
          <a:bodyPr/>
          <a:lstStyle/>
          <a:p>
            <a:fld id="{0B7B1CA2-567D-4A79-A123-9FE02F6ECE1D}" type="slidenum">
              <a:rPr lang="en-US" smtClean="0"/>
              <a:t>‹#›</a:t>
            </a:fld>
            <a:endParaRPr lang="en-US"/>
          </a:p>
        </p:txBody>
      </p:sp>
    </p:spTree>
    <p:extLst>
      <p:ext uri="{BB962C8B-B14F-4D97-AF65-F5344CB8AC3E}">
        <p14:creationId xmlns:p14="http://schemas.microsoft.com/office/powerpoint/2010/main" val="241620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35DBA-169E-420E-1149-585F55C66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23CA98-4598-D224-B81E-11D7F539B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79B81-1515-4596-E915-1CA74408B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E7D62-2C62-4025-BCE0-D67CF3D9184A}" type="datetimeFigureOut">
              <a:rPr lang="en-US" smtClean="0"/>
              <a:t>9/9/2024</a:t>
            </a:fld>
            <a:endParaRPr lang="en-US"/>
          </a:p>
        </p:txBody>
      </p:sp>
      <p:sp>
        <p:nvSpPr>
          <p:cNvPr id="5" name="Footer Placeholder 4">
            <a:extLst>
              <a:ext uri="{FF2B5EF4-FFF2-40B4-BE49-F238E27FC236}">
                <a16:creationId xmlns:a16="http://schemas.microsoft.com/office/drawing/2014/main" id="{F36B8B35-D504-E3D4-3693-A1F1DE5E2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18C202-FB37-DBBB-14BB-DC731F5E2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1CA2-567D-4A79-A123-9FE02F6ECE1D}" type="slidenum">
              <a:rPr lang="en-US" smtClean="0"/>
              <a:t>‹#›</a:t>
            </a:fld>
            <a:endParaRPr lang="en-US"/>
          </a:p>
        </p:txBody>
      </p:sp>
    </p:spTree>
    <p:extLst>
      <p:ext uri="{BB962C8B-B14F-4D97-AF65-F5344CB8AC3E}">
        <p14:creationId xmlns:p14="http://schemas.microsoft.com/office/powerpoint/2010/main" val="66259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1778-EBA8-D4C0-FCCB-100B6C29DC7E}"/>
              </a:ext>
            </a:extLst>
          </p:cNvPr>
          <p:cNvSpPr>
            <a:spLocks noGrp="1"/>
          </p:cNvSpPr>
          <p:nvPr>
            <p:ph type="ctrTitle"/>
          </p:nvPr>
        </p:nvSpPr>
        <p:spPr>
          <a:xfrm>
            <a:off x="1524000" y="1122362"/>
            <a:ext cx="9144000" cy="2554903"/>
          </a:xfrm>
        </p:spPr>
        <p:txBody>
          <a:bodyPr>
            <a:normAutofit/>
          </a:bodyPr>
          <a:lstStyle/>
          <a:p>
            <a:r>
              <a:rPr lang="en-US" sz="5400" b="1" dirty="0">
                <a:latin typeface="Times New Roman" panose="02020603050405020304" pitchFamily="18" charset="0"/>
                <a:cs typeface="Times New Roman" panose="02020603050405020304" pitchFamily="18" charset="0"/>
              </a:rPr>
              <a:t>Customer Journey Mapping</a:t>
            </a:r>
          </a:p>
        </p:txBody>
      </p:sp>
    </p:spTree>
    <p:extLst>
      <p:ext uri="{BB962C8B-B14F-4D97-AF65-F5344CB8AC3E}">
        <p14:creationId xmlns:p14="http://schemas.microsoft.com/office/powerpoint/2010/main" val="179420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FE3F-69B6-EEDB-119A-652E5021C4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Emotions &amp; Pain points</a:t>
            </a:r>
          </a:p>
        </p:txBody>
      </p:sp>
      <p:sp>
        <p:nvSpPr>
          <p:cNvPr id="3" name="Content Placeholder 2">
            <a:extLst>
              <a:ext uri="{FF2B5EF4-FFF2-40B4-BE49-F238E27FC236}">
                <a16:creationId xmlns:a16="http://schemas.microsoft.com/office/drawing/2014/main" id="{FFCC54C0-D194-BFA6-AA30-4AF18B68DC2B}"/>
              </a:ext>
            </a:extLst>
          </p:cNvPr>
          <p:cNvSpPr>
            <a:spLocks noGrp="1"/>
          </p:cNvSpPr>
          <p:nvPr>
            <p:ph idx="1"/>
          </p:nvPr>
        </p:nvSpPr>
        <p:spPr>
          <a:xfrm>
            <a:off x="838200" y="1619148"/>
            <a:ext cx="10515600" cy="4351338"/>
          </a:xfrm>
        </p:spPr>
        <p:txBody>
          <a:bodyPr/>
          <a:lstStyle/>
          <a:p>
            <a:pPr>
              <a:lnSpc>
                <a:spcPct val="150000"/>
              </a:lnSpc>
            </a:pPr>
            <a:r>
              <a:rPr lang="en-US" sz="3200" b="1" dirty="0">
                <a:latin typeface="Times New Roman" panose="02020603050405020304" pitchFamily="18" charset="0"/>
                <a:cs typeface="Times New Roman" panose="02020603050405020304" pitchFamily="18" charset="0"/>
              </a:rPr>
              <a:t>Definition:</a:t>
            </a:r>
            <a:r>
              <a:rPr lang="en-US" sz="3200" dirty="0">
                <a:latin typeface="Times New Roman" panose="02020603050405020304" pitchFamily="18" charset="0"/>
                <a:cs typeface="Times New Roman" panose="02020603050405020304" pitchFamily="18" charset="0"/>
              </a:rPr>
              <a:t> The feelings and challenges experienced by the customer during their journey.</a:t>
            </a:r>
          </a:p>
          <a:p>
            <a:pPr>
              <a:lnSpc>
                <a:spcPct val="150000"/>
              </a:lnSpc>
            </a:pPr>
            <a:r>
              <a:rPr lang="en-US" sz="3200" b="1" dirty="0">
                <a:latin typeface="Times New Roman" panose="02020603050405020304" pitchFamily="18" charset="0"/>
                <a:cs typeface="Times New Roman" panose="02020603050405020304" pitchFamily="18" charset="0"/>
              </a:rPr>
              <a:t>Purpose:</a:t>
            </a:r>
            <a:r>
              <a:rPr lang="en-US" sz="3200" dirty="0">
                <a:latin typeface="Times New Roman" panose="02020603050405020304" pitchFamily="18" charset="0"/>
                <a:cs typeface="Times New Roman" panose="02020603050405020304" pitchFamily="18" charset="0"/>
              </a:rPr>
              <a:t> To identify moments of frustration, confusion, or delight that influence customer satisfaction and decision-making.</a:t>
            </a:r>
          </a:p>
          <a:p>
            <a:endParaRPr lang="en-US" dirty="0"/>
          </a:p>
        </p:txBody>
      </p:sp>
    </p:spTree>
    <p:extLst>
      <p:ext uri="{BB962C8B-B14F-4D97-AF65-F5344CB8AC3E}">
        <p14:creationId xmlns:p14="http://schemas.microsoft.com/office/powerpoint/2010/main" val="424794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F9FA-061B-AFFF-EC38-7E28F01D21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Opportunities</a:t>
            </a:r>
          </a:p>
        </p:txBody>
      </p:sp>
      <p:sp>
        <p:nvSpPr>
          <p:cNvPr id="3" name="Content Placeholder 2">
            <a:extLst>
              <a:ext uri="{FF2B5EF4-FFF2-40B4-BE49-F238E27FC236}">
                <a16:creationId xmlns:a16="http://schemas.microsoft.com/office/drawing/2014/main" id="{7FDD6156-ADCF-AE99-7B89-C27B112E82ED}"/>
              </a:ext>
            </a:extLst>
          </p:cNvPr>
          <p:cNvSpPr>
            <a:spLocks noGrp="1"/>
          </p:cNvSpPr>
          <p:nvPr>
            <p:ph idx="1"/>
          </p:nvPr>
        </p:nvSpPr>
        <p:spPr>
          <a:xfrm>
            <a:off x="838200" y="1690688"/>
            <a:ext cx="10515600" cy="4351338"/>
          </a:xfrm>
        </p:spPr>
        <p:txBody>
          <a:bodyPr/>
          <a:lstStyle/>
          <a:p>
            <a:pPr>
              <a:lnSpc>
                <a:spcPct val="150000"/>
              </a:lnSpc>
            </a:pPr>
            <a:r>
              <a:rPr lang="en-US" sz="3200" b="1" dirty="0">
                <a:latin typeface="Times New Roman" panose="02020603050405020304" pitchFamily="18" charset="0"/>
                <a:cs typeface="Times New Roman" panose="02020603050405020304" pitchFamily="18" charset="0"/>
              </a:rPr>
              <a:t>Definition: </a:t>
            </a:r>
            <a:r>
              <a:rPr lang="en-US" sz="3200" dirty="0">
                <a:latin typeface="Times New Roman" panose="02020603050405020304" pitchFamily="18" charset="0"/>
                <a:cs typeface="Times New Roman" panose="02020603050405020304" pitchFamily="18" charset="0"/>
              </a:rPr>
              <a:t>Areas identified for improvement or innovation within the customer journey.</a:t>
            </a:r>
          </a:p>
          <a:p>
            <a:pPr>
              <a:lnSpc>
                <a:spcPct val="150000"/>
              </a:lnSpc>
            </a:pPr>
            <a:r>
              <a:rPr lang="en-US" sz="3200" b="1" dirty="0">
                <a:latin typeface="Times New Roman" panose="02020603050405020304" pitchFamily="18" charset="0"/>
                <a:cs typeface="Times New Roman" panose="02020603050405020304" pitchFamily="18" charset="0"/>
              </a:rPr>
              <a:t>Purpose:</a:t>
            </a:r>
            <a:r>
              <a:rPr lang="en-US" sz="3200" dirty="0">
                <a:latin typeface="Times New Roman" panose="02020603050405020304" pitchFamily="18" charset="0"/>
                <a:cs typeface="Times New Roman" panose="02020603050405020304" pitchFamily="18" charset="0"/>
              </a:rPr>
              <a:t> To highlight gaps in the experience and propose ways to enhance customer satisfaction and loyalty.</a:t>
            </a:r>
          </a:p>
          <a:p>
            <a:endParaRPr lang="en-US" dirty="0"/>
          </a:p>
        </p:txBody>
      </p:sp>
    </p:spTree>
    <p:extLst>
      <p:ext uri="{BB962C8B-B14F-4D97-AF65-F5344CB8AC3E}">
        <p14:creationId xmlns:p14="http://schemas.microsoft.com/office/powerpoint/2010/main" val="309093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83BD-147F-3A9B-E08F-DB49B6125291}"/>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76CB18E2-1940-4FC8-5D40-B87592C105F2}"/>
              </a:ext>
            </a:extLst>
          </p:cNvPr>
          <p:cNvSpPr>
            <a:spLocks noGrp="1"/>
          </p:cNvSpPr>
          <p:nvPr>
            <p:ph idx="1"/>
          </p:nvPr>
        </p:nvSpPr>
        <p:spPr/>
        <p:txBody>
          <a:bodyPr/>
          <a:lstStyle/>
          <a:p>
            <a:r>
              <a:rPr lang="en-US" dirty="0"/>
              <a:t>Starbucks Mobile App – Enhancing Customer Experience through Journey Mapping</a:t>
            </a:r>
          </a:p>
          <a:p>
            <a:r>
              <a:rPr lang="en-US" dirty="0"/>
              <a:t>Background</a:t>
            </a:r>
          </a:p>
          <a:p>
            <a:r>
              <a:rPr lang="en-US" dirty="0"/>
              <a:t>Starbucks, a global coffee chain, sought to enhance its customer experience by focusing on mobile engagement. The company introduced the Starbucks Mobile App to streamline the customer journey, increase convenience, and drive customer loyalty.</a:t>
            </a:r>
          </a:p>
          <a:p>
            <a:endParaRPr lang="en-US" dirty="0"/>
          </a:p>
          <a:p>
            <a:endParaRPr lang="en-US" dirty="0"/>
          </a:p>
        </p:txBody>
      </p:sp>
    </p:spTree>
    <p:extLst>
      <p:ext uri="{BB962C8B-B14F-4D97-AF65-F5344CB8AC3E}">
        <p14:creationId xmlns:p14="http://schemas.microsoft.com/office/powerpoint/2010/main" val="355817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4AE2-C3DC-274D-4A7B-7EE9C28617A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AB03BDF-6EBA-3005-0A9A-F5441896003B}"/>
              </a:ext>
            </a:extLst>
          </p:cNvPr>
          <p:cNvSpPr>
            <a:spLocks noGrp="1"/>
          </p:cNvSpPr>
          <p:nvPr>
            <p:ph idx="1"/>
          </p:nvPr>
        </p:nvSpPr>
        <p:spPr/>
        <p:txBody>
          <a:bodyPr/>
          <a:lstStyle/>
          <a:p>
            <a:r>
              <a:rPr lang="en-US" dirty="0"/>
              <a:t>Starbucks aimed to improve the customer experience by understanding the journey from their perspective. The goal was to reduce friction in ordering, enhance loyalty, and personalize interactions through mobile engagement.</a:t>
            </a:r>
          </a:p>
        </p:txBody>
      </p:sp>
    </p:spTree>
    <p:extLst>
      <p:ext uri="{BB962C8B-B14F-4D97-AF65-F5344CB8AC3E}">
        <p14:creationId xmlns:p14="http://schemas.microsoft.com/office/powerpoint/2010/main" val="363681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8402-8406-839D-E950-EBDD4C5E04F9}"/>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6F79B9C6-6FC1-A1E0-ED0F-6BC0BE515C41}"/>
              </a:ext>
            </a:extLst>
          </p:cNvPr>
          <p:cNvSpPr>
            <a:spLocks noGrp="1"/>
          </p:cNvSpPr>
          <p:nvPr>
            <p:ph idx="1"/>
          </p:nvPr>
        </p:nvSpPr>
        <p:spPr>
          <a:xfrm>
            <a:off x="838200" y="1690688"/>
            <a:ext cx="10515600" cy="4486275"/>
          </a:xfrm>
        </p:spPr>
        <p:txBody>
          <a:bodyPr/>
          <a:lstStyle/>
          <a:p>
            <a:r>
              <a:rPr lang="en-US" dirty="0"/>
              <a:t>Define Buyer Persona</a:t>
            </a:r>
          </a:p>
          <a:p>
            <a:endParaRPr lang="en-US" dirty="0"/>
          </a:p>
          <a:p>
            <a:r>
              <a:rPr lang="en-US" dirty="0"/>
              <a:t>Name: Sarah, 30 years old</a:t>
            </a:r>
          </a:p>
          <a:p>
            <a:r>
              <a:rPr lang="en-US" dirty="0"/>
              <a:t>Occupation: Digital Marketing Manager</a:t>
            </a:r>
          </a:p>
          <a:p>
            <a:r>
              <a:rPr lang="en-US" dirty="0"/>
              <a:t>Goals: Grab her morning coffee quickly without waiting in line, earn rewards for frequent purchases, and discover new seasonal drinks.</a:t>
            </a:r>
          </a:p>
          <a:p>
            <a:r>
              <a:rPr lang="en-US" dirty="0"/>
              <a:t>Challenges: Busy schedule, hates waiting in lines, and prefers digital solutions for ordering.</a:t>
            </a:r>
          </a:p>
          <a:p>
            <a:endParaRPr lang="en-US" dirty="0"/>
          </a:p>
        </p:txBody>
      </p:sp>
    </p:spTree>
    <p:extLst>
      <p:ext uri="{BB962C8B-B14F-4D97-AF65-F5344CB8AC3E}">
        <p14:creationId xmlns:p14="http://schemas.microsoft.com/office/powerpoint/2010/main" val="128398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4A54-6967-A5BB-D757-F0C8B327B509}"/>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CF18445B-A939-EBC2-AE2B-09C993852021}"/>
              </a:ext>
            </a:extLst>
          </p:cNvPr>
          <p:cNvSpPr>
            <a:spLocks noGrp="1"/>
          </p:cNvSpPr>
          <p:nvPr>
            <p:ph idx="1"/>
          </p:nvPr>
        </p:nvSpPr>
        <p:spPr/>
        <p:txBody>
          <a:bodyPr>
            <a:normAutofit fontScale="85000" lnSpcReduction="20000"/>
          </a:bodyPr>
          <a:lstStyle/>
          <a:p>
            <a:r>
              <a:rPr lang="en-US" dirty="0"/>
              <a:t>List Customer Touchpoints</a:t>
            </a:r>
          </a:p>
          <a:p>
            <a:endParaRPr lang="en-US" dirty="0"/>
          </a:p>
          <a:p>
            <a:r>
              <a:rPr lang="en-US" dirty="0"/>
              <a:t>Awareness: Sarah becomes aware of the app via in-store posters and a promotion offering bonus stars for signing up.</a:t>
            </a:r>
          </a:p>
          <a:p>
            <a:r>
              <a:rPr lang="en-US" dirty="0"/>
              <a:t>Consideration: She visits the Starbucks website and app store to learn about the app, reads reviews, and downloads it.</a:t>
            </a:r>
          </a:p>
          <a:p>
            <a:r>
              <a:rPr lang="en-US" dirty="0"/>
              <a:t>Purchase: Sarah orders her daily coffee via the mobile app, customizes it, and pays digitally. She also earns rewards (Stars) for her purchase.</a:t>
            </a:r>
          </a:p>
          <a:p>
            <a:r>
              <a:rPr lang="en-US" dirty="0"/>
              <a:t>Post-Purchase: After her purchase, Sarah gets notifications about her accumulated stars, promotional offers, and personalized recommendations based on her past orders.</a:t>
            </a:r>
          </a:p>
          <a:p>
            <a:r>
              <a:rPr lang="en-US" dirty="0"/>
              <a:t>Loyalty: She continues using the app, participating in promotions and collecting rewards, which encourages her to stay loyal to Starbucks.</a:t>
            </a:r>
          </a:p>
        </p:txBody>
      </p:sp>
    </p:spTree>
    <p:extLst>
      <p:ext uri="{BB962C8B-B14F-4D97-AF65-F5344CB8AC3E}">
        <p14:creationId xmlns:p14="http://schemas.microsoft.com/office/powerpoint/2010/main" val="346424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9EEC-F5B8-4B3E-7CA2-3E696A77BF96}"/>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27CC08B1-2BC7-90FF-CCF7-1B0D60AB4BAA}"/>
              </a:ext>
            </a:extLst>
          </p:cNvPr>
          <p:cNvSpPr>
            <a:spLocks noGrp="1"/>
          </p:cNvSpPr>
          <p:nvPr>
            <p:ph idx="1"/>
          </p:nvPr>
        </p:nvSpPr>
        <p:spPr/>
        <p:txBody>
          <a:bodyPr>
            <a:normAutofit fontScale="92500" lnSpcReduction="20000"/>
          </a:bodyPr>
          <a:lstStyle/>
          <a:p>
            <a:r>
              <a:rPr lang="en-US" dirty="0"/>
              <a:t>Identify Customer Actions</a:t>
            </a:r>
          </a:p>
          <a:p>
            <a:endParaRPr lang="en-US" dirty="0"/>
          </a:p>
          <a:p>
            <a:r>
              <a:rPr lang="en-US" dirty="0"/>
              <a:t>Awareness: Sarah sees promotions in-store and on social media encouraging her to download the Starbucks app.</a:t>
            </a:r>
          </a:p>
          <a:p>
            <a:r>
              <a:rPr lang="en-US" dirty="0"/>
              <a:t>Consideration: She researches the app by checking reviews and the benefits of using the mobile order feature.</a:t>
            </a:r>
          </a:p>
          <a:p>
            <a:r>
              <a:rPr lang="en-US" dirty="0"/>
              <a:t>Purchase: She orders her drink through the app, paying and collecting loyalty rewards, which is faster than ordering in person.</a:t>
            </a:r>
          </a:p>
          <a:p>
            <a:r>
              <a:rPr lang="en-US" dirty="0"/>
              <a:t>Post-Purchase: She gets a personalized email thanking her for her purchase, with information on how many stars she earned.</a:t>
            </a:r>
          </a:p>
          <a:p>
            <a:r>
              <a:rPr lang="en-US" dirty="0"/>
              <a:t>Loyalty: Over time, she earns free drinks through the loyalty program, and Starbucks uses push notifications to keep her engaged.</a:t>
            </a:r>
          </a:p>
        </p:txBody>
      </p:sp>
    </p:spTree>
    <p:extLst>
      <p:ext uri="{BB962C8B-B14F-4D97-AF65-F5344CB8AC3E}">
        <p14:creationId xmlns:p14="http://schemas.microsoft.com/office/powerpoint/2010/main" val="63790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9A3F-74FB-5C53-5683-FFD6BCE86850}"/>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F01EE648-29E5-F166-F4A8-13F98D84D96F}"/>
              </a:ext>
            </a:extLst>
          </p:cNvPr>
          <p:cNvSpPr>
            <a:spLocks noGrp="1"/>
          </p:cNvSpPr>
          <p:nvPr>
            <p:ph idx="1"/>
          </p:nvPr>
        </p:nvSpPr>
        <p:spPr>
          <a:xfrm>
            <a:off x="838200" y="1504335"/>
            <a:ext cx="10515600" cy="4672628"/>
          </a:xfrm>
        </p:spPr>
        <p:txBody>
          <a:bodyPr/>
          <a:lstStyle/>
          <a:p>
            <a:r>
              <a:rPr lang="en-US" dirty="0"/>
              <a:t>Take Business Action</a:t>
            </a:r>
          </a:p>
          <a:p>
            <a:endParaRPr lang="en-US" dirty="0"/>
          </a:p>
          <a:p>
            <a:r>
              <a:rPr lang="en-US" dirty="0"/>
              <a:t>Action 1: Starbucks optimized mobile order timing by allowing stores to manage order flow during peak hours more efficiently.</a:t>
            </a:r>
          </a:p>
          <a:p>
            <a:r>
              <a:rPr lang="en-US" dirty="0"/>
              <a:t>Action 2: They improved payment reliability by partnering with payment gateways to streamline the checkout process.</a:t>
            </a:r>
          </a:p>
          <a:p>
            <a:r>
              <a:rPr lang="en-US" dirty="0"/>
              <a:t>Action 3: The app was updated to offer more personalized promotions and tailored push notifications based on customer preferences and previous orders.</a:t>
            </a:r>
          </a:p>
        </p:txBody>
      </p:sp>
    </p:spTree>
    <p:extLst>
      <p:ext uri="{BB962C8B-B14F-4D97-AF65-F5344CB8AC3E}">
        <p14:creationId xmlns:p14="http://schemas.microsoft.com/office/powerpoint/2010/main" val="297388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2092-16F8-5A41-5F79-C5909F663FAB}"/>
              </a:ext>
            </a:extLst>
          </p:cNvPr>
          <p:cNvSpPr>
            <a:spLocks noGrp="1"/>
          </p:cNvSpPr>
          <p:nvPr>
            <p:ph type="title"/>
          </p:nvPr>
        </p:nvSpPr>
        <p:spPr/>
        <p:txBody>
          <a:bodyPr/>
          <a:lstStyle/>
          <a:p>
            <a:r>
              <a:rPr lang="en-US" dirty="0"/>
              <a:t>Step 5</a:t>
            </a:r>
          </a:p>
        </p:txBody>
      </p:sp>
      <p:sp>
        <p:nvSpPr>
          <p:cNvPr id="3" name="Content Placeholder 2">
            <a:extLst>
              <a:ext uri="{FF2B5EF4-FFF2-40B4-BE49-F238E27FC236}">
                <a16:creationId xmlns:a16="http://schemas.microsoft.com/office/drawing/2014/main" id="{12147F29-37FF-3AAD-B862-AA8799C8B6E5}"/>
              </a:ext>
            </a:extLst>
          </p:cNvPr>
          <p:cNvSpPr>
            <a:spLocks noGrp="1"/>
          </p:cNvSpPr>
          <p:nvPr>
            <p:ph idx="1"/>
          </p:nvPr>
        </p:nvSpPr>
        <p:spPr>
          <a:xfrm>
            <a:off x="838200" y="1563329"/>
            <a:ext cx="10515600" cy="4613634"/>
          </a:xfrm>
        </p:spPr>
        <p:txBody>
          <a:bodyPr>
            <a:normAutofit lnSpcReduction="10000"/>
          </a:bodyPr>
          <a:lstStyle/>
          <a:p>
            <a:r>
              <a:rPr lang="en-US" dirty="0"/>
              <a:t>Results</a:t>
            </a:r>
          </a:p>
          <a:p>
            <a:r>
              <a:rPr lang="en-US" dirty="0"/>
              <a:t>Through this journey mapping process, Starbucks improved its customer experience, leading to significant results:</a:t>
            </a:r>
          </a:p>
          <a:p>
            <a:r>
              <a:rPr lang="en-US" dirty="0"/>
              <a:t> Increased Loyalty Program Engagement: A substantial number of users began using the app regularly, collecting stars and redeeming rewards, which encouraged repeat purchases.</a:t>
            </a:r>
          </a:p>
          <a:p>
            <a:r>
              <a:rPr lang="en-US" dirty="0"/>
              <a:t>Faster Transactions: The mobile app reduced wait times in stores, increasing customer satisfaction.</a:t>
            </a:r>
          </a:p>
          <a:p>
            <a:r>
              <a:rPr lang="en-US" dirty="0"/>
              <a:t>Increased Revenue: By streamlining the mobile ordering process and incentivizing frequent purchases through the rewards program, Starbucks saw a rise in both app usage and overall sales.</a:t>
            </a:r>
          </a:p>
        </p:txBody>
      </p:sp>
    </p:spTree>
    <p:extLst>
      <p:ext uri="{BB962C8B-B14F-4D97-AF65-F5344CB8AC3E}">
        <p14:creationId xmlns:p14="http://schemas.microsoft.com/office/powerpoint/2010/main" val="360270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EC7A-36E1-E156-8D65-3BA8EEE560C2}"/>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What is Customer Journey Mapping?</a:t>
            </a:r>
          </a:p>
        </p:txBody>
      </p:sp>
      <p:sp>
        <p:nvSpPr>
          <p:cNvPr id="3" name="Content Placeholder 2">
            <a:extLst>
              <a:ext uri="{FF2B5EF4-FFF2-40B4-BE49-F238E27FC236}">
                <a16:creationId xmlns:a16="http://schemas.microsoft.com/office/drawing/2014/main" id="{60AFD0EC-F4A1-FCD0-FCA6-4CB6F4036E30}"/>
              </a:ext>
            </a:extLst>
          </p:cNvPr>
          <p:cNvSpPr>
            <a:spLocks noGrp="1"/>
          </p:cNvSpPr>
          <p:nvPr>
            <p:ph idx="1"/>
          </p:nvPr>
        </p:nvSpPr>
        <p:spPr/>
        <p:txBody>
          <a:bodyPr>
            <a:normAutofit lnSpcReduction="10000"/>
          </a:bodyPr>
          <a:lstStyle/>
          <a:p>
            <a:pPr>
              <a:lnSpc>
                <a:spcPct val="100000"/>
              </a:lnSpc>
            </a:pPr>
            <a:r>
              <a:rPr lang="en-US" sz="3200" dirty="0">
                <a:latin typeface="Times New Roman" panose="02020603050405020304" pitchFamily="18" charset="0"/>
                <a:cs typeface="Times New Roman" panose="02020603050405020304" pitchFamily="18" charset="0"/>
              </a:rPr>
              <a:t>Visual representations of customer experiences with an organization</a:t>
            </a:r>
          </a:p>
          <a:p>
            <a:pPr>
              <a:lnSpc>
                <a:spcPct val="100000"/>
              </a:lnSpc>
            </a:pPr>
            <a:r>
              <a:rPr lang="en-US" sz="3200" dirty="0">
                <a:latin typeface="Times New Roman" panose="02020603050405020304" pitchFamily="18" charset="0"/>
                <a:cs typeface="Times New Roman" panose="02020603050405020304" pitchFamily="18" charset="0"/>
              </a:rPr>
              <a:t>Provide a 360-degree view of how customers engage with a brand over time</a:t>
            </a:r>
          </a:p>
          <a:p>
            <a:pPr>
              <a:lnSpc>
                <a:spcPct val="100000"/>
              </a:lnSpc>
            </a:pPr>
            <a:r>
              <a:rPr lang="en-US" sz="3200" b="0" i="0" dirty="0">
                <a:effectLst/>
                <a:latin typeface="Times New Roman" panose="02020603050405020304" pitchFamily="18" charset="0"/>
                <a:cs typeface="Times New Roman" panose="02020603050405020304" pitchFamily="18" charset="0"/>
              </a:rPr>
              <a:t>Used to uncover customer needs and their routes to reach a product or service</a:t>
            </a:r>
          </a:p>
          <a:p>
            <a:pPr>
              <a:lnSpc>
                <a:spcPct val="100000"/>
              </a:lnSpc>
            </a:pPr>
            <a:r>
              <a:rPr lang="en-US" sz="3200" dirty="0">
                <a:latin typeface="Times New Roman" panose="02020603050405020304" pitchFamily="18" charset="0"/>
                <a:cs typeface="Times New Roman" panose="02020603050405020304" pitchFamily="18" charset="0"/>
              </a:rPr>
              <a:t>Outlines the steps a customer takes from the first interaction with the brand to the final purchase</a:t>
            </a:r>
          </a:p>
        </p:txBody>
      </p:sp>
    </p:spTree>
    <p:extLst>
      <p:ext uri="{BB962C8B-B14F-4D97-AF65-F5344CB8AC3E}">
        <p14:creationId xmlns:p14="http://schemas.microsoft.com/office/powerpoint/2010/main" val="119254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3F102F-E515-A0E5-2818-A71A2C754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3497" y="766916"/>
            <a:ext cx="8455741" cy="5594555"/>
          </a:xfrm>
        </p:spPr>
      </p:pic>
    </p:spTree>
    <p:extLst>
      <p:ext uri="{BB962C8B-B14F-4D97-AF65-F5344CB8AC3E}">
        <p14:creationId xmlns:p14="http://schemas.microsoft.com/office/powerpoint/2010/main" val="97110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74C6-D934-F200-764F-D2075D1C6098}"/>
              </a:ext>
            </a:extLst>
          </p:cNvPr>
          <p:cNvSpPr>
            <a:spLocks noGrp="1"/>
          </p:cNvSpPr>
          <p:nvPr>
            <p:ph type="title"/>
          </p:nvPr>
        </p:nvSpPr>
        <p:spPr/>
        <p:txBody>
          <a:bodyPr>
            <a:noAutofit/>
          </a:bodyPr>
          <a:lstStyle/>
          <a:p>
            <a:r>
              <a:rPr lang="en-US" b="1" dirty="0">
                <a:latin typeface="Times New Roman" panose="02020603050405020304" pitchFamily="18" charset="0"/>
                <a:cs typeface="Times New Roman" panose="02020603050405020304" pitchFamily="18" charset="0"/>
              </a:rPr>
              <a:t>Elements of Customer Journey Mapping</a:t>
            </a:r>
          </a:p>
        </p:txBody>
      </p:sp>
      <p:sp>
        <p:nvSpPr>
          <p:cNvPr id="3" name="Content Placeholder 2">
            <a:extLst>
              <a:ext uri="{FF2B5EF4-FFF2-40B4-BE49-F238E27FC236}">
                <a16:creationId xmlns:a16="http://schemas.microsoft.com/office/drawing/2014/main" id="{755F9E83-8D64-5B11-8DCF-4A39E8F3C614}"/>
              </a:ext>
            </a:extLst>
          </p:cNvPr>
          <p:cNvSpPr>
            <a:spLocks noGrp="1"/>
          </p:cNvSpPr>
          <p:nvPr>
            <p:ph idx="1"/>
          </p:nvPr>
        </p:nvSpPr>
        <p:spPr/>
        <p:txBody>
          <a:bodyPr>
            <a:noAutofit/>
          </a:bodyPr>
          <a:lstStyle/>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Customer Persona</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Phases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Touchpoints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Actions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Emotions and Pain points</a:t>
            </a:r>
          </a:p>
          <a:p>
            <a:pPr marL="514350" indent="-514350">
              <a:buFont typeface="+mj-lt"/>
              <a:buAutoNum type="arabicPeriod"/>
            </a:pPr>
            <a:r>
              <a:rPr lang="en-US" sz="3200" dirty="0">
                <a:latin typeface="Times New Roman" panose="02020603050405020304" pitchFamily="18" charset="0"/>
                <a:cs typeface="Times New Roman" panose="02020603050405020304" pitchFamily="18" charset="0"/>
              </a:rPr>
              <a:t>Opportunities</a:t>
            </a:r>
          </a:p>
        </p:txBody>
      </p:sp>
    </p:spTree>
    <p:extLst>
      <p:ext uri="{BB962C8B-B14F-4D97-AF65-F5344CB8AC3E}">
        <p14:creationId xmlns:p14="http://schemas.microsoft.com/office/powerpoint/2010/main" val="97151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A460-E545-2D00-F09F-5A8B51B5FF50}"/>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1.Customer Persona</a:t>
            </a:r>
          </a:p>
        </p:txBody>
      </p:sp>
      <p:sp>
        <p:nvSpPr>
          <p:cNvPr id="3" name="Content Placeholder 2">
            <a:extLst>
              <a:ext uri="{FF2B5EF4-FFF2-40B4-BE49-F238E27FC236}">
                <a16:creationId xmlns:a16="http://schemas.microsoft.com/office/drawing/2014/main" id="{0080B223-4A45-3BAE-C421-90571C9AA618}"/>
              </a:ext>
            </a:extLst>
          </p:cNvPr>
          <p:cNvSpPr>
            <a:spLocks noGrp="1"/>
          </p:cNvSpPr>
          <p:nvPr>
            <p:ph idx="1"/>
          </p:nvPr>
        </p:nvSpPr>
        <p:spPr>
          <a:xfrm>
            <a:off x="838200" y="1619148"/>
            <a:ext cx="10515600" cy="4351338"/>
          </a:xfrm>
        </p:spPr>
        <p:txBody>
          <a:bodyPr>
            <a:normAutofit lnSpcReduction="10000"/>
          </a:bodyPr>
          <a:lstStyle/>
          <a:p>
            <a:pPr>
              <a:lnSpc>
                <a:spcPct val="150000"/>
              </a:lnSpc>
            </a:pPr>
            <a:r>
              <a:rPr lang="en-US" sz="3200" b="1" dirty="0">
                <a:latin typeface="Times New Roman" panose="02020603050405020304" pitchFamily="18" charset="0"/>
                <a:cs typeface="Times New Roman" panose="02020603050405020304" pitchFamily="18" charset="0"/>
              </a:rPr>
              <a:t>Definition:</a:t>
            </a:r>
            <a:r>
              <a:rPr lang="en-US" sz="3200" dirty="0">
                <a:latin typeface="Times New Roman" panose="02020603050405020304" pitchFamily="18" charset="0"/>
                <a:cs typeface="Times New Roman" panose="02020603050405020304" pitchFamily="18" charset="0"/>
              </a:rPr>
              <a:t> A semi-fictional representation of the target customer, based on market research and real data about existing customers</a:t>
            </a:r>
          </a:p>
          <a:p>
            <a:pPr>
              <a:lnSpc>
                <a:spcPct val="150000"/>
              </a:lnSpc>
            </a:pPr>
            <a:r>
              <a:rPr lang="en-US" sz="3200" b="1" dirty="0">
                <a:latin typeface="Times New Roman" panose="02020603050405020304" pitchFamily="18" charset="0"/>
                <a:cs typeface="Times New Roman" panose="02020603050405020304" pitchFamily="18" charset="0"/>
              </a:rPr>
              <a:t>Purpose:</a:t>
            </a:r>
            <a:r>
              <a:rPr lang="en-US" sz="3200" dirty="0">
                <a:latin typeface="Times New Roman" panose="02020603050405020304" pitchFamily="18" charset="0"/>
                <a:cs typeface="Times New Roman" panose="02020603050405020304" pitchFamily="18" charset="0"/>
              </a:rPr>
              <a:t> To humanize and personalize the journey map, ensuring it reflects the needs, goals, and pain points of the customer segment being analyzed</a:t>
            </a:r>
          </a:p>
          <a:p>
            <a:endParaRPr lang="en-US" dirty="0"/>
          </a:p>
        </p:txBody>
      </p:sp>
    </p:spTree>
    <p:extLst>
      <p:ext uri="{BB962C8B-B14F-4D97-AF65-F5344CB8AC3E}">
        <p14:creationId xmlns:p14="http://schemas.microsoft.com/office/powerpoint/2010/main" val="174226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CFDA-E337-3516-04D3-85AAEBF21155}"/>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2.Phases</a:t>
            </a:r>
          </a:p>
        </p:txBody>
      </p:sp>
      <p:sp>
        <p:nvSpPr>
          <p:cNvPr id="3" name="Content Placeholder 2">
            <a:extLst>
              <a:ext uri="{FF2B5EF4-FFF2-40B4-BE49-F238E27FC236}">
                <a16:creationId xmlns:a16="http://schemas.microsoft.com/office/drawing/2014/main" id="{1BD7DBD3-E3E6-028A-226E-5568A16D72D5}"/>
              </a:ext>
            </a:extLst>
          </p:cNvPr>
          <p:cNvSpPr>
            <a:spLocks noGrp="1"/>
          </p:cNvSpPr>
          <p:nvPr>
            <p:ph idx="1"/>
          </p:nvPr>
        </p:nvSpPr>
        <p:spPr>
          <a:xfrm>
            <a:off x="749710" y="1690688"/>
            <a:ext cx="10515600" cy="4351338"/>
          </a:xfrm>
        </p:spPr>
        <p:txBody>
          <a:bodyPr>
            <a:normAutofit/>
          </a:bodyPr>
          <a:lstStyle/>
          <a:p>
            <a:pPr>
              <a:lnSpc>
                <a:spcPct val="150000"/>
              </a:lnSpc>
            </a:pPr>
            <a:r>
              <a:rPr lang="en-US" sz="3200" b="1" dirty="0">
                <a:latin typeface="Times New Roman" panose="02020603050405020304" pitchFamily="18" charset="0"/>
                <a:cs typeface="Times New Roman" panose="02020603050405020304" pitchFamily="18" charset="0"/>
              </a:rPr>
              <a:t>Definition:</a:t>
            </a:r>
            <a:r>
              <a:rPr lang="en-US" sz="3200" dirty="0">
                <a:latin typeface="Times New Roman" panose="02020603050405020304" pitchFamily="18" charset="0"/>
                <a:cs typeface="Times New Roman" panose="02020603050405020304" pitchFamily="18" charset="0"/>
              </a:rPr>
              <a:t> The different phases a customer goes through from initial awareness to post-purchase behavior</a:t>
            </a:r>
          </a:p>
          <a:p>
            <a:pPr>
              <a:lnSpc>
                <a:spcPct val="150000"/>
              </a:lnSpc>
            </a:pPr>
            <a:r>
              <a:rPr lang="en-US" sz="3200" b="1" dirty="0">
                <a:latin typeface="Times New Roman" panose="02020603050405020304" pitchFamily="18" charset="0"/>
                <a:cs typeface="Times New Roman" panose="02020603050405020304" pitchFamily="18" charset="0"/>
              </a:rPr>
              <a:t>Purpose: </a:t>
            </a:r>
            <a:r>
              <a:rPr lang="en-US" sz="3200" dirty="0">
                <a:latin typeface="Times New Roman" panose="02020603050405020304" pitchFamily="18" charset="0"/>
                <a:cs typeface="Times New Roman" panose="02020603050405020304" pitchFamily="18" charset="0"/>
              </a:rPr>
              <a:t>To break down the journey into manageable parts, allowing for a detailed analysis of each phase</a:t>
            </a:r>
          </a:p>
          <a:p>
            <a:endParaRPr lang="en-US" dirty="0"/>
          </a:p>
        </p:txBody>
      </p:sp>
    </p:spTree>
    <p:extLst>
      <p:ext uri="{BB962C8B-B14F-4D97-AF65-F5344CB8AC3E}">
        <p14:creationId xmlns:p14="http://schemas.microsoft.com/office/powerpoint/2010/main" val="123579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DF0C-C529-3772-BCEE-04D71FE2DB0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Common Phases</a:t>
            </a:r>
          </a:p>
        </p:txBody>
      </p:sp>
      <p:sp>
        <p:nvSpPr>
          <p:cNvPr id="3" name="Content Placeholder 2">
            <a:extLst>
              <a:ext uri="{FF2B5EF4-FFF2-40B4-BE49-F238E27FC236}">
                <a16:creationId xmlns:a16="http://schemas.microsoft.com/office/drawing/2014/main" id="{AC36453C-DE36-5170-2EB5-A45C18825860}"/>
              </a:ext>
            </a:extLst>
          </p:cNvPr>
          <p:cNvSpPr>
            <a:spLocks noGrp="1"/>
          </p:cNvSpPr>
          <p:nvPr>
            <p:ph idx="1"/>
          </p:nvPr>
        </p:nvSpPr>
        <p:spPr>
          <a:xfrm>
            <a:off x="838200" y="1393005"/>
            <a:ext cx="10515600" cy="5194608"/>
          </a:xfrm>
        </p:spPr>
        <p:txBody>
          <a:bodyPr>
            <a:normAutofit fontScale="92500" lnSpcReduction="10000"/>
          </a:bodyPr>
          <a:lstStyle/>
          <a:p>
            <a:pPr marL="0" indent="0">
              <a:buNone/>
            </a:pPr>
            <a:endParaRPr lang="en-US" dirty="0"/>
          </a:p>
          <a:p>
            <a:r>
              <a:rPr lang="en-US" sz="3500" dirty="0">
                <a:latin typeface="Times New Roman" panose="02020603050405020304" pitchFamily="18" charset="0"/>
                <a:cs typeface="Times New Roman" panose="02020603050405020304" pitchFamily="18" charset="0"/>
              </a:rPr>
              <a:t>Awareness: The customer becomes aware of a need or problem.</a:t>
            </a:r>
          </a:p>
          <a:p>
            <a:r>
              <a:rPr lang="en-US" sz="3500" dirty="0">
                <a:latin typeface="Times New Roman" panose="02020603050405020304" pitchFamily="18" charset="0"/>
                <a:cs typeface="Times New Roman" panose="02020603050405020304" pitchFamily="18" charset="0"/>
              </a:rPr>
              <a:t>Consideration: The customer researches and evaluates options.</a:t>
            </a:r>
          </a:p>
          <a:p>
            <a:r>
              <a:rPr lang="en-US" sz="3500" dirty="0">
                <a:latin typeface="Times New Roman" panose="02020603050405020304" pitchFamily="18" charset="0"/>
                <a:cs typeface="Times New Roman" panose="02020603050405020304" pitchFamily="18" charset="0"/>
              </a:rPr>
              <a:t>Purchase: The customer decides to purchase a product or service.</a:t>
            </a:r>
          </a:p>
          <a:p>
            <a:r>
              <a:rPr lang="en-US" sz="3500" dirty="0">
                <a:latin typeface="Times New Roman" panose="02020603050405020304" pitchFamily="18" charset="0"/>
                <a:cs typeface="Times New Roman" panose="02020603050405020304" pitchFamily="18" charset="0"/>
              </a:rPr>
              <a:t>Post-Purchase: The customer uses the product/service and forms opinions.</a:t>
            </a:r>
          </a:p>
          <a:p>
            <a:r>
              <a:rPr lang="en-US" sz="3500" dirty="0">
                <a:latin typeface="Times New Roman" panose="02020603050405020304" pitchFamily="18" charset="0"/>
                <a:cs typeface="Times New Roman" panose="02020603050405020304" pitchFamily="18" charset="0"/>
              </a:rPr>
              <a:t>Loyalty/Retention: The customer decides whether to continue with the brand.</a:t>
            </a:r>
          </a:p>
          <a:p>
            <a:endParaRPr lang="en-US" dirty="0"/>
          </a:p>
        </p:txBody>
      </p:sp>
    </p:spTree>
    <p:extLst>
      <p:ext uri="{BB962C8B-B14F-4D97-AF65-F5344CB8AC3E}">
        <p14:creationId xmlns:p14="http://schemas.microsoft.com/office/powerpoint/2010/main" val="65443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794E-3C01-99EA-4814-4E209F030E9E}"/>
              </a:ext>
            </a:extLst>
          </p:cNvPr>
          <p:cNvSpPr>
            <a:spLocks noGrp="1"/>
          </p:cNvSpPr>
          <p:nvPr>
            <p:ph type="title"/>
          </p:nvPr>
        </p:nvSpPr>
        <p:spPr>
          <a:xfrm>
            <a:off x="838200" y="365126"/>
            <a:ext cx="10515600" cy="972062"/>
          </a:xfrm>
        </p:spPr>
        <p:txBody>
          <a:bodyPr/>
          <a:lstStyle/>
          <a:p>
            <a:r>
              <a:rPr lang="en-US" b="1" dirty="0">
                <a:latin typeface="Times New Roman" panose="02020603050405020304" pitchFamily="18" charset="0"/>
                <a:cs typeface="Times New Roman" panose="02020603050405020304" pitchFamily="18" charset="0"/>
              </a:rPr>
              <a:t>3.Touchpoints</a:t>
            </a:r>
          </a:p>
        </p:txBody>
      </p:sp>
      <p:sp>
        <p:nvSpPr>
          <p:cNvPr id="3" name="Content Placeholder 2">
            <a:extLst>
              <a:ext uri="{FF2B5EF4-FFF2-40B4-BE49-F238E27FC236}">
                <a16:creationId xmlns:a16="http://schemas.microsoft.com/office/drawing/2014/main" id="{934712AD-E1C7-B7C4-93E5-D9FBDAC94911}"/>
              </a:ext>
            </a:extLst>
          </p:cNvPr>
          <p:cNvSpPr>
            <a:spLocks noGrp="1"/>
          </p:cNvSpPr>
          <p:nvPr>
            <p:ph idx="1"/>
          </p:nvPr>
        </p:nvSpPr>
        <p:spPr>
          <a:xfrm>
            <a:off x="838200" y="1543666"/>
            <a:ext cx="10515600" cy="5240592"/>
          </a:xfrm>
        </p:spPr>
        <p:txBody>
          <a:bodyPr>
            <a:normAutofit/>
          </a:bodyPr>
          <a:lstStyle/>
          <a:p>
            <a:pPr>
              <a:lnSpc>
                <a:spcPct val="150000"/>
              </a:lnSpc>
            </a:pPr>
            <a:r>
              <a:rPr lang="en-US" sz="3200" b="1" dirty="0">
                <a:latin typeface="Times New Roman" panose="02020603050405020304" pitchFamily="18" charset="0"/>
                <a:cs typeface="Times New Roman" panose="02020603050405020304" pitchFamily="18" charset="0"/>
              </a:rPr>
              <a:t>Definition:</a:t>
            </a:r>
            <a:r>
              <a:rPr lang="en-US" sz="3200" dirty="0">
                <a:latin typeface="Times New Roman" panose="02020603050405020304" pitchFamily="18" charset="0"/>
                <a:cs typeface="Times New Roman" panose="02020603050405020304" pitchFamily="18" charset="0"/>
              </a:rPr>
              <a:t> The specific interactions or points of contact between the customer and the brand throughout the journey.</a:t>
            </a:r>
          </a:p>
          <a:p>
            <a:pPr>
              <a:lnSpc>
                <a:spcPct val="150000"/>
              </a:lnSpc>
            </a:pPr>
            <a:r>
              <a:rPr lang="en-US" sz="3200" b="1" dirty="0">
                <a:latin typeface="Times New Roman" panose="02020603050405020304" pitchFamily="18" charset="0"/>
                <a:cs typeface="Times New Roman" panose="02020603050405020304" pitchFamily="18" charset="0"/>
              </a:rPr>
              <a:t>Examples:</a:t>
            </a:r>
            <a:r>
              <a:rPr lang="en-US" sz="3200" dirty="0">
                <a:latin typeface="Times New Roman" panose="02020603050405020304" pitchFamily="18" charset="0"/>
                <a:cs typeface="Times New Roman" panose="02020603050405020304" pitchFamily="18" charset="0"/>
              </a:rPr>
              <a:t> Website visits, social media interactions, customer service calls, in-store visits.</a:t>
            </a:r>
          </a:p>
          <a:p>
            <a:pPr>
              <a:lnSpc>
                <a:spcPct val="150000"/>
              </a:lnSpc>
            </a:pPr>
            <a:r>
              <a:rPr lang="en-US" sz="3200" b="1" dirty="0">
                <a:latin typeface="Times New Roman" panose="02020603050405020304" pitchFamily="18" charset="0"/>
                <a:cs typeface="Times New Roman" panose="02020603050405020304" pitchFamily="18" charset="0"/>
              </a:rPr>
              <a:t>Purpose:</a:t>
            </a:r>
            <a:r>
              <a:rPr lang="en-US" sz="3200" dirty="0">
                <a:latin typeface="Times New Roman" panose="02020603050405020304" pitchFamily="18" charset="0"/>
                <a:cs typeface="Times New Roman" panose="02020603050405020304" pitchFamily="18" charset="0"/>
              </a:rPr>
              <a:t> To identify where the brand interacts with the customer and assess the effectiveness of these interactions.</a:t>
            </a:r>
          </a:p>
        </p:txBody>
      </p:sp>
    </p:spTree>
    <p:extLst>
      <p:ext uri="{BB962C8B-B14F-4D97-AF65-F5344CB8AC3E}">
        <p14:creationId xmlns:p14="http://schemas.microsoft.com/office/powerpoint/2010/main" val="11812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2A9D-75C9-ACC6-7C4F-46F93D0D44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Action</a:t>
            </a:r>
          </a:p>
        </p:txBody>
      </p:sp>
      <p:sp>
        <p:nvSpPr>
          <p:cNvPr id="3" name="Content Placeholder 2">
            <a:extLst>
              <a:ext uri="{FF2B5EF4-FFF2-40B4-BE49-F238E27FC236}">
                <a16:creationId xmlns:a16="http://schemas.microsoft.com/office/drawing/2014/main" id="{5EC8EDA8-C1A3-407A-9741-1839E3C8B95B}"/>
              </a:ext>
            </a:extLst>
          </p:cNvPr>
          <p:cNvSpPr>
            <a:spLocks noGrp="1"/>
          </p:cNvSpPr>
          <p:nvPr>
            <p:ph idx="1"/>
          </p:nvPr>
        </p:nvSpPr>
        <p:spPr>
          <a:xfrm>
            <a:off x="838200" y="1599483"/>
            <a:ext cx="10515600" cy="4351338"/>
          </a:xfrm>
        </p:spPr>
        <p:txBody>
          <a:bodyPr>
            <a:normAutofit fontScale="92500" lnSpcReduction="20000"/>
          </a:bodyPr>
          <a:lstStyle/>
          <a:p>
            <a:pPr>
              <a:lnSpc>
                <a:spcPct val="160000"/>
              </a:lnSpc>
            </a:pPr>
            <a:r>
              <a:rPr lang="en-US" sz="3200" b="1" dirty="0">
                <a:latin typeface="Times New Roman" panose="02020603050405020304" pitchFamily="18" charset="0"/>
                <a:cs typeface="Times New Roman" panose="02020603050405020304" pitchFamily="18" charset="0"/>
              </a:rPr>
              <a:t>Definition:</a:t>
            </a:r>
            <a:r>
              <a:rPr lang="en-US" sz="3200" dirty="0">
                <a:latin typeface="Times New Roman" panose="02020603050405020304" pitchFamily="18" charset="0"/>
                <a:cs typeface="Times New Roman" panose="02020603050405020304" pitchFamily="18" charset="0"/>
              </a:rPr>
              <a:t> The specific actions or steps taken by the customer at each stage of their journey.</a:t>
            </a:r>
          </a:p>
          <a:p>
            <a:pPr>
              <a:lnSpc>
                <a:spcPct val="160000"/>
              </a:lnSpc>
            </a:pPr>
            <a:r>
              <a:rPr lang="en-US" sz="3200" b="1" dirty="0">
                <a:latin typeface="Times New Roman" panose="02020603050405020304" pitchFamily="18" charset="0"/>
                <a:cs typeface="Times New Roman" panose="02020603050405020304" pitchFamily="18" charset="0"/>
              </a:rPr>
              <a:t>Examples: </a:t>
            </a:r>
            <a:r>
              <a:rPr lang="en-US" sz="3200" dirty="0">
                <a:latin typeface="Times New Roman" panose="02020603050405020304" pitchFamily="18" charset="0"/>
                <a:cs typeface="Times New Roman" panose="02020603050405020304" pitchFamily="18" charset="0"/>
              </a:rPr>
              <a:t>Searching for information online, comparing products, making a purchase, leaving a review.</a:t>
            </a:r>
          </a:p>
          <a:p>
            <a:pPr>
              <a:lnSpc>
                <a:spcPct val="160000"/>
              </a:lnSpc>
            </a:pPr>
            <a:r>
              <a:rPr lang="en-US" sz="3200" b="1" dirty="0">
                <a:latin typeface="Times New Roman" panose="02020603050405020304" pitchFamily="18" charset="0"/>
                <a:cs typeface="Times New Roman" panose="02020603050405020304" pitchFamily="18" charset="0"/>
              </a:rPr>
              <a:t>Purpose:</a:t>
            </a:r>
            <a:r>
              <a:rPr lang="en-US" sz="3200" dirty="0">
                <a:latin typeface="Times New Roman" panose="02020603050405020304" pitchFamily="18" charset="0"/>
                <a:cs typeface="Times New Roman" panose="02020603050405020304" pitchFamily="18" charset="0"/>
              </a:rPr>
              <a:t> To understand what customers are doing at each stage and how these actions impact their overall experience.</a:t>
            </a:r>
          </a:p>
          <a:p>
            <a:endParaRPr lang="en-US" dirty="0"/>
          </a:p>
        </p:txBody>
      </p:sp>
    </p:spTree>
    <p:extLst>
      <p:ext uri="{BB962C8B-B14F-4D97-AF65-F5344CB8AC3E}">
        <p14:creationId xmlns:p14="http://schemas.microsoft.com/office/powerpoint/2010/main" val="287161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964</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Customer Journey Mapping</vt:lpstr>
      <vt:lpstr>What is Customer Journey Mapping?</vt:lpstr>
      <vt:lpstr>PowerPoint Presentation</vt:lpstr>
      <vt:lpstr>Elements of Customer Journey Mapping</vt:lpstr>
      <vt:lpstr>1.Customer Persona</vt:lpstr>
      <vt:lpstr>2.Phases</vt:lpstr>
      <vt:lpstr>Common Phases</vt:lpstr>
      <vt:lpstr>3.Touchpoints</vt:lpstr>
      <vt:lpstr>4. Action</vt:lpstr>
      <vt:lpstr>5. Emotions &amp; Pain points</vt:lpstr>
      <vt:lpstr>6. Opportunities</vt:lpstr>
      <vt:lpstr>Case Study</vt:lpstr>
      <vt:lpstr>Objective</vt:lpstr>
      <vt:lpstr>Step 1</vt:lpstr>
      <vt:lpstr>Step 2</vt:lpstr>
      <vt:lpstr>Step 3</vt:lpstr>
      <vt:lpstr>Step 4</vt:lpstr>
      <vt:lpstr>Step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Saravanakarthikeyan</dc:creator>
  <cp:lastModifiedBy>Priyanka Saravanakarthikeyan</cp:lastModifiedBy>
  <cp:revision>13</cp:revision>
  <dcterms:created xsi:type="dcterms:W3CDTF">2024-09-01T16:31:04Z</dcterms:created>
  <dcterms:modified xsi:type="dcterms:W3CDTF">2024-09-09T03:27:28Z</dcterms:modified>
</cp:coreProperties>
</file>