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82" y="-23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github/Jeyaa-NKS/NLP-based-Recommendation-System/blob/main/NLP_based_Recommendation_System.ipynb"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N.K.S Jeyaa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28076" y="5260291"/>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hlinkClick r:id="rId3"/>
              </a:rPr>
              <a:t>DemoLink</a:t>
            </a:r>
            <a:endParaRPr sz="2000" dirty="0">
              <a:latin typeface="Trebuchet MS"/>
              <a:cs typeface="Trebuchet MS"/>
            </a:endParaRPr>
          </a:p>
        </p:txBody>
      </p:sp>
      <p:sp>
        <p:nvSpPr>
          <p:cNvPr id="10" name="TextBox 9">
            <a:extLst>
              <a:ext uri="{FF2B5EF4-FFF2-40B4-BE49-F238E27FC236}">
                <a16:creationId xmlns:a16="http://schemas.microsoft.com/office/drawing/2014/main" id="{A99B2C57-9F97-0307-C591-D72128DDE59A}"/>
              </a:ext>
            </a:extLst>
          </p:cNvPr>
          <p:cNvSpPr txBox="1"/>
          <p:nvPr/>
        </p:nvSpPr>
        <p:spPr>
          <a:xfrm>
            <a:off x="683259" y="2060509"/>
            <a:ext cx="8079741" cy="1938992"/>
          </a:xfrm>
          <a:prstGeom prst="rect">
            <a:avLst/>
          </a:prstGeom>
          <a:noFill/>
        </p:spPr>
        <p:txBody>
          <a:bodyPr wrap="square" rtlCol="0">
            <a:spAutoFit/>
          </a:bodyPr>
          <a:lstStyle/>
          <a:p>
            <a:r>
              <a:rPr lang="en-US" sz="2400" b="0" i="0" dirty="0">
                <a:solidFill>
                  <a:srgbClr val="0D0D0D"/>
                </a:solidFill>
                <a:effectLst/>
                <a:latin typeface="Söhne"/>
              </a:rPr>
              <a:t>This medicine recommendation system leverages NLP and data analysis techniques to provide users with relevant medicine recommendations based on their medical conditions or preferences. The system is designed to assist users in making informed decisions about medicine choices.</a:t>
            </a:r>
            <a:endParaRPr lang="en-IN"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C60441E2-9F25-231C-F9A8-7D95DA394C81}"/>
              </a:ext>
            </a:extLst>
          </p:cNvPr>
          <p:cNvSpPr txBox="1"/>
          <p:nvPr/>
        </p:nvSpPr>
        <p:spPr>
          <a:xfrm>
            <a:off x="890651" y="2781300"/>
            <a:ext cx="8186166" cy="646331"/>
          </a:xfrm>
          <a:prstGeom prst="rect">
            <a:avLst/>
          </a:prstGeom>
          <a:noFill/>
        </p:spPr>
        <p:txBody>
          <a:bodyPr wrap="square" rtlCol="0">
            <a:spAutoFit/>
          </a:bodyPr>
          <a:lstStyle/>
          <a:p>
            <a:pPr algn="ctr"/>
            <a:r>
              <a:rPr lang="en-US" sz="3600" b="1" dirty="0">
                <a:cs typeface="Times New Roman" panose="02020603050405020304" pitchFamily="18" charset="0"/>
              </a:rPr>
              <a:t>NLP BASED RECOMMENDATION SYSTEM</a:t>
            </a:r>
            <a:endParaRPr lang="en-IN" sz="3600" b="1" dirty="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952999"/>
            <a:ext cx="2085975" cy="18764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117A40B-EC24-979F-B1A8-B2FAFA3AA741}"/>
              </a:ext>
            </a:extLst>
          </p:cNvPr>
          <p:cNvSpPr txBox="1"/>
          <p:nvPr/>
        </p:nvSpPr>
        <p:spPr>
          <a:xfrm>
            <a:off x="1662209" y="1782167"/>
            <a:ext cx="569534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Problem Statement</a:t>
            </a:r>
          </a:p>
          <a:p>
            <a:pPr marL="285750" indent="-285750">
              <a:buFont typeface="Arial" panose="020B0604020202020204" pitchFamily="34" charset="0"/>
              <a:buChar char="•"/>
            </a:pPr>
            <a:r>
              <a:rPr lang="en-US" sz="2800" dirty="0"/>
              <a:t>Project Overview</a:t>
            </a:r>
          </a:p>
          <a:p>
            <a:pPr marL="285750" indent="-285750">
              <a:buFont typeface="Arial" panose="020B0604020202020204" pitchFamily="34" charset="0"/>
              <a:buChar char="•"/>
            </a:pPr>
            <a:r>
              <a:rPr lang="en-US" sz="2800" dirty="0"/>
              <a:t>Solution and value proposition</a:t>
            </a:r>
          </a:p>
          <a:p>
            <a:pPr marL="285750" indent="-285750">
              <a:buFont typeface="Arial" panose="020B0604020202020204" pitchFamily="34" charset="0"/>
              <a:buChar char="•"/>
            </a:pPr>
            <a:r>
              <a:rPr lang="en-US" sz="2800" dirty="0"/>
              <a:t>The wow factor</a:t>
            </a:r>
          </a:p>
          <a:p>
            <a:pPr marL="285750" indent="-285750">
              <a:buFont typeface="Arial" panose="020B0604020202020204" pitchFamily="34" charset="0"/>
              <a:buChar char="•"/>
            </a:pPr>
            <a:r>
              <a:rPr lang="en-US" sz="2800" dirty="0"/>
              <a:t>Results</a:t>
            </a:r>
          </a:p>
          <a:p>
            <a:pPr marL="285750" indent="-285750">
              <a:buFont typeface="Arial" panose="020B0604020202020204" pitchFamily="34" charset="0"/>
              <a:buChar char="•"/>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60A3CCB-6B34-4009-713F-53318356DFB6}"/>
              </a:ext>
            </a:extLst>
          </p:cNvPr>
          <p:cNvSpPr txBox="1"/>
          <p:nvPr/>
        </p:nvSpPr>
        <p:spPr>
          <a:xfrm>
            <a:off x="914400" y="2292791"/>
            <a:ext cx="7467600" cy="1200329"/>
          </a:xfrm>
          <a:prstGeom prst="rect">
            <a:avLst/>
          </a:prstGeom>
          <a:noFill/>
        </p:spPr>
        <p:txBody>
          <a:bodyPr wrap="square" rtlCol="0">
            <a:spAutoFit/>
          </a:bodyPr>
          <a:lstStyle/>
          <a:p>
            <a:r>
              <a:rPr lang="en-US" sz="2400" b="1" dirty="0"/>
              <a:t>"Increasing Access to Personalized Medicine: Crafting an NLP-Powered Recommendation System for Informed Healthcare Choices."</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F2DE00F-1C9D-090F-C6B0-98025EBBD6F7}"/>
              </a:ext>
            </a:extLst>
          </p:cNvPr>
          <p:cNvSpPr txBox="1"/>
          <p:nvPr/>
        </p:nvSpPr>
        <p:spPr>
          <a:xfrm rot="10800000" flipV="1">
            <a:off x="533400" y="2438400"/>
            <a:ext cx="8534400" cy="2308324"/>
          </a:xfrm>
          <a:prstGeom prst="rect">
            <a:avLst/>
          </a:prstGeom>
          <a:noFill/>
        </p:spPr>
        <p:txBody>
          <a:bodyPr wrap="square" rtlCol="0">
            <a:spAutoFit/>
          </a:bodyPr>
          <a:lstStyle/>
          <a:p>
            <a:r>
              <a:rPr lang="en-US" sz="2400" b="0" i="0" dirty="0">
                <a:solidFill>
                  <a:srgbClr val="0D0D0D"/>
                </a:solidFill>
                <a:effectLst/>
                <a:latin typeface="Söhne"/>
              </a:rPr>
              <a:t>This project involves the development of a medicine recommendation system based on user-provided medical conditions or preferences. The recommendation system uses natural language processing (NLP) techniques to match user input with medicines from a dataset. The goal is to provide users with a list of relevant medicines.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0E1318B-DB44-A449-7B90-94A7F28CA467}"/>
              </a:ext>
            </a:extLst>
          </p:cNvPr>
          <p:cNvSpPr txBox="1"/>
          <p:nvPr/>
        </p:nvSpPr>
        <p:spPr>
          <a:xfrm>
            <a:off x="457200" y="1978330"/>
            <a:ext cx="8534400" cy="4524315"/>
          </a:xfrm>
          <a:prstGeom prst="rect">
            <a:avLst/>
          </a:prstGeom>
          <a:noFill/>
        </p:spPr>
        <p:txBody>
          <a:bodyPr wrap="square" rtlCol="0">
            <a:spAutoFit/>
          </a:bodyPr>
          <a:lstStyle/>
          <a:p>
            <a:pPr algn="l">
              <a:buFont typeface="+mj-lt"/>
              <a:buAutoNum type="arabicPeriod"/>
            </a:pPr>
            <a:r>
              <a:rPr lang="en-US" sz="2400" b="0" i="0" dirty="0">
                <a:solidFill>
                  <a:srgbClr val="0D0D0D"/>
                </a:solidFill>
                <a:effectLst/>
                <a:latin typeface="Söhne"/>
              </a:rPr>
              <a:t>Patients: Individuals seeking information and guidance on appropriate medications based on their medical conditions or preferences.</a:t>
            </a:r>
          </a:p>
          <a:p>
            <a:pPr algn="l">
              <a:buFont typeface="+mj-lt"/>
              <a:buAutoNum type="arabicPeriod"/>
            </a:pPr>
            <a:r>
              <a:rPr lang="en-US" sz="2400" b="0" i="0" dirty="0">
                <a:solidFill>
                  <a:srgbClr val="0D0D0D"/>
                </a:solidFill>
                <a:effectLst/>
                <a:latin typeface="Söhne"/>
              </a:rPr>
              <a:t>Healthcare Professionals: Doctors, nurses, and pharmacists looking to prescribe or recommend medicines tailored to their patients' needs.</a:t>
            </a:r>
          </a:p>
          <a:p>
            <a:pPr algn="l">
              <a:buFont typeface="+mj-lt"/>
              <a:buAutoNum type="arabicPeriod"/>
            </a:pPr>
            <a:r>
              <a:rPr lang="en-US" sz="2400" b="0" i="0" dirty="0">
                <a:solidFill>
                  <a:srgbClr val="0D0D0D"/>
                </a:solidFill>
                <a:effectLst/>
                <a:latin typeface="Söhne"/>
              </a:rPr>
              <a:t>Caregivers: Individuals responsible for managing the medication regimen of a family member or patient.</a:t>
            </a:r>
          </a:p>
          <a:p>
            <a:pPr algn="l">
              <a:buFont typeface="+mj-lt"/>
              <a:buAutoNum type="arabicPeriod"/>
            </a:pPr>
            <a:r>
              <a:rPr lang="en-US" sz="2400" b="0" i="0" dirty="0">
                <a:solidFill>
                  <a:srgbClr val="0D0D0D"/>
                </a:solidFill>
                <a:effectLst/>
                <a:latin typeface="Söhne"/>
              </a:rPr>
              <a:t>Medical Researchers: Professionals engaged in pharmaceutical research, clinical trials, or healthcare analytics who require insights into medication usage patterns and trends.</a:t>
            </a:r>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308" y="241935"/>
            <a:ext cx="1371600" cy="1114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410677" y="249750"/>
            <a:ext cx="7577015" cy="1121461"/>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C122168-4BA9-F457-429A-94CC0ED5E27E}"/>
              </a:ext>
            </a:extLst>
          </p:cNvPr>
          <p:cNvSpPr txBox="1"/>
          <p:nvPr/>
        </p:nvSpPr>
        <p:spPr>
          <a:xfrm>
            <a:off x="724144" y="1905000"/>
            <a:ext cx="8686800" cy="4154984"/>
          </a:xfrm>
          <a:prstGeom prst="rect">
            <a:avLst/>
          </a:prstGeom>
          <a:noFill/>
        </p:spPr>
        <p:txBody>
          <a:bodyPr wrap="square" rtlCol="0">
            <a:spAutoFit/>
          </a:bodyPr>
          <a:lstStyle/>
          <a:p>
            <a:pPr algn="l"/>
            <a:r>
              <a:rPr lang="en-US" sz="2400" b="0" i="0" dirty="0">
                <a:solidFill>
                  <a:srgbClr val="0D0D0D"/>
                </a:solidFill>
                <a:effectLst/>
                <a:latin typeface="Söhne"/>
              </a:rPr>
              <a:t>Our solution is an NLP-based Medicine Recommendation System designed to provide personalized medication recommendations based on user-provided medical conditions or preferences.</a:t>
            </a:r>
          </a:p>
          <a:p>
            <a:pPr algn="l"/>
            <a:endParaRPr lang="en-IN" sz="2400" b="0" i="0" dirty="0">
              <a:solidFill>
                <a:srgbClr val="0D0D0D"/>
              </a:solidFill>
              <a:effectLst/>
              <a:latin typeface="Söhne"/>
            </a:endParaRPr>
          </a:p>
          <a:p>
            <a:pPr algn="l"/>
            <a:r>
              <a:rPr lang="en-IN" sz="2400" b="1" i="0" dirty="0">
                <a:solidFill>
                  <a:srgbClr val="0D0D0D"/>
                </a:solidFill>
                <a:effectLst/>
                <a:latin typeface="Söhne"/>
              </a:rPr>
              <a:t>Value Proposition:</a:t>
            </a:r>
          </a:p>
          <a:p>
            <a:pPr algn="l">
              <a:buFont typeface="Arial" panose="020B0604020202020204" pitchFamily="34" charset="0"/>
              <a:buChar char="•"/>
            </a:pPr>
            <a:r>
              <a:rPr lang="en-IN" sz="2400" b="0" i="0" dirty="0">
                <a:solidFill>
                  <a:srgbClr val="0D0D0D"/>
                </a:solidFill>
                <a:effectLst/>
                <a:latin typeface="Söhne"/>
              </a:rPr>
              <a:t>Empowers Informed Decisions</a:t>
            </a:r>
          </a:p>
          <a:p>
            <a:pPr algn="l">
              <a:buFont typeface="Arial" panose="020B0604020202020204" pitchFamily="34" charset="0"/>
              <a:buChar char="•"/>
            </a:pPr>
            <a:r>
              <a:rPr lang="en-IN" sz="2400" b="0" i="0" dirty="0">
                <a:solidFill>
                  <a:srgbClr val="0D0D0D"/>
                </a:solidFill>
                <a:effectLst/>
                <a:latin typeface="Söhne"/>
              </a:rPr>
              <a:t>Tailored Recommendations</a:t>
            </a:r>
          </a:p>
          <a:p>
            <a:pPr algn="l">
              <a:buFont typeface="Arial" panose="020B0604020202020204" pitchFamily="34" charset="0"/>
              <a:buChar char="•"/>
            </a:pPr>
            <a:r>
              <a:rPr lang="en-IN" sz="2400" b="0" i="0" dirty="0">
                <a:solidFill>
                  <a:srgbClr val="0D0D0D"/>
                </a:solidFill>
                <a:effectLst/>
                <a:latin typeface="Söhne"/>
              </a:rPr>
              <a:t>Saves Time and Resources</a:t>
            </a:r>
          </a:p>
          <a:p>
            <a:pPr algn="l">
              <a:buFont typeface="Arial" panose="020B0604020202020204" pitchFamily="34" charset="0"/>
              <a:buChar char="•"/>
            </a:pPr>
            <a:r>
              <a:rPr lang="en-IN" sz="2400" b="0" i="0" dirty="0">
                <a:solidFill>
                  <a:srgbClr val="0D0D0D"/>
                </a:solidFill>
                <a:effectLst/>
                <a:latin typeface="Söhne"/>
              </a:rPr>
              <a:t>Enhances Healthcare Accessibility</a:t>
            </a:r>
          </a:p>
          <a:p>
            <a:pPr algn="l">
              <a:buFont typeface="Arial" panose="020B0604020202020204" pitchFamily="34" charset="0"/>
              <a:buChar char="•"/>
            </a:pPr>
            <a:r>
              <a:rPr lang="en-IN" sz="2400" b="0" i="0" dirty="0">
                <a:solidFill>
                  <a:srgbClr val="0D0D0D"/>
                </a:solidFill>
                <a:effectLst/>
                <a:latin typeface="Söhne"/>
              </a:rPr>
              <a:t>Continual Learning and Adaptation</a:t>
            </a:r>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5181600"/>
            <a:ext cx="1457325" cy="16192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4D39E20C-DE0E-D406-6994-6243D148D6D2}"/>
              </a:ext>
            </a:extLst>
          </p:cNvPr>
          <p:cNvSpPr txBox="1"/>
          <p:nvPr/>
        </p:nvSpPr>
        <p:spPr>
          <a:xfrm>
            <a:off x="1066800" y="1778957"/>
            <a:ext cx="7416677" cy="3416320"/>
          </a:xfrm>
          <a:prstGeom prst="rect">
            <a:avLst/>
          </a:prstGeom>
          <a:noFill/>
        </p:spPr>
        <p:txBody>
          <a:bodyPr wrap="square" rtlCol="0">
            <a:spAutoFit/>
          </a:bodyPr>
          <a:lstStyle/>
          <a:p>
            <a:r>
              <a:rPr lang="en-US" dirty="0"/>
              <a:t>Imagine a healthcare solution that understands your unique medical needs and offers personalized medication recommendations at your fingertips. Our innovative AI-driven Medicine Recommendation System does just that. By harnessing the power of advanced Natural Language Processing (NLP) techniques, we've developed a cutting-edge platform that analyzes your medical profile, including conditions and preferences, to deliver tailored medication suggestions. From feature extraction to recommendation generation, our system ensures precision and relevance, providing you with top-notch recommendations aligned with your individual needs. With our solution, making informed healthcare decisions becomes effortless and empowering. Say goodbye to generic recommendations and hello to a healthcare experience tailored uniquely for you.</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0792CFF9-802A-51AB-0FE5-87C0FE39B145}"/>
              </a:ext>
            </a:extLst>
          </p:cNvPr>
          <p:cNvSpPr txBox="1"/>
          <p:nvPr/>
        </p:nvSpPr>
        <p:spPr>
          <a:xfrm>
            <a:off x="725121" y="1178707"/>
            <a:ext cx="6705600" cy="5078313"/>
          </a:xfrm>
          <a:prstGeom prst="rect">
            <a:avLst/>
          </a:prstGeom>
          <a:noFill/>
        </p:spPr>
        <p:txBody>
          <a:bodyPr wrap="square" rtlCol="0">
            <a:spAutoFit/>
          </a:bodyPr>
          <a:lstStyle/>
          <a:p>
            <a:r>
              <a:rPr lang="en-US" dirty="0"/>
              <a:t>1. </a:t>
            </a:r>
            <a:r>
              <a:rPr lang="en-US" b="1" dirty="0"/>
              <a:t>Feature Extraction</a:t>
            </a:r>
            <a:r>
              <a:rPr lang="en-US" dirty="0"/>
              <a:t>:</a:t>
            </a:r>
          </a:p>
          <a:p>
            <a:r>
              <a:rPr lang="en-US" dirty="0"/>
              <a:t>   - Implement TF-IDF vectorization for text data.</a:t>
            </a:r>
          </a:p>
          <a:p>
            <a:r>
              <a:rPr lang="en-US" dirty="0"/>
              <a:t>   - Ensure consistency in preprocessing techniques.</a:t>
            </a:r>
          </a:p>
          <a:p>
            <a:r>
              <a:rPr lang="en-US" dirty="0"/>
              <a:t>2. </a:t>
            </a:r>
            <a:r>
              <a:rPr lang="en-US" b="1" dirty="0"/>
              <a:t>User Profile Matching</a:t>
            </a:r>
            <a:r>
              <a:rPr lang="en-US" dirty="0"/>
              <a:t>:</a:t>
            </a:r>
          </a:p>
          <a:p>
            <a:r>
              <a:rPr lang="en-US" dirty="0"/>
              <a:t>   - Calculate cosine similarity between user profile and medicines.</a:t>
            </a:r>
          </a:p>
          <a:p>
            <a:r>
              <a:rPr lang="en-US" dirty="0"/>
              <a:t>   - Rank medicines based on similarity scores.</a:t>
            </a:r>
          </a:p>
          <a:p>
            <a:r>
              <a:rPr lang="en-US" dirty="0"/>
              <a:t>3. </a:t>
            </a:r>
            <a:r>
              <a:rPr lang="en-US" b="1" dirty="0"/>
              <a:t>Recommendation Generation</a:t>
            </a:r>
            <a:r>
              <a:rPr lang="en-US" dirty="0"/>
              <a:t>:</a:t>
            </a:r>
          </a:p>
          <a:p>
            <a:r>
              <a:rPr lang="en-US" dirty="0"/>
              <a:t>   - Generate top-N recommendations based on similarity ranks.</a:t>
            </a:r>
          </a:p>
          <a:p>
            <a:r>
              <a:rPr lang="en-US" dirty="0"/>
              <a:t>   - Include relevant information in recommendations.</a:t>
            </a:r>
          </a:p>
          <a:p>
            <a:r>
              <a:rPr lang="en-US" dirty="0"/>
              <a:t>4. </a:t>
            </a:r>
            <a:r>
              <a:rPr lang="en-US" b="1" dirty="0"/>
              <a:t>Model Evaluation</a:t>
            </a:r>
            <a:r>
              <a:rPr lang="en-US" dirty="0"/>
              <a:t>:</a:t>
            </a:r>
          </a:p>
          <a:p>
            <a:r>
              <a:rPr lang="en-US" dirty="0"/>
              <a:t>   - Assess performance using precision, recall, and F1-score.</a:t>
            </a:r>
          </a:p>
          <a:p>
            <a:r>
              <a:rPr lang="en-US" dirty="0"/>
              <a:t>   - Validate recommendations with test data or user feedback.</a:t>
            </a:r>
          </a:p>
          <a:p>
            <a:r>
              <a:rPr lang="en-US" dirty="0"/>
              <a:t>5. </a:t>
            </a:r>
            <a:r>
              <a:rPr lang="en-US" b="1" dirty="0"/>
              <a:t>Integration and Deployment</a:t>
            </a:r>
            <a:r>
              <a:rPr lang="en-US" dirty="0"/>
              <a:t>:</a:t>
            </a:r>
          </a:p>
          <a:p>
            <a:r>
              <a:rPr lang="en-US" dirty="0"/>
              <a:t>   - Integrate model into recommendation system.</a:t>
            </a:r>
          </a:p>
          <a:p>
            <a:r>
              <a:rPr lang="en-US" dirty="0"/>
              <a:t>   - Deploy in production for real-time usage.</a:t>
            </a:r>
          </a:p>
          <a:p>
            <a:r>
              <a:rPr lang="en-US" dirty="0"/>
              <a:t>6. </a:t>
            </a:r>
            <a:r>
              <a:rPr lang="en-US" b="1" dirty="0"/>
              <a:t>Monitoring and Maintenance</a:t>
            </a:r>
            <a:r>
              <a:rPr lang="en-US" dirty="0"/>
              <a:t>:</a:t>
            </a:r>
          </a:p>
          <a:p>
            <a:r>
              <a:rPr lang="en-US" dirty="0"/>
              <a:t>   - Implement monitoring for system performance.</a:t>
            </a:r>
          </a:p>
          <a:p>
            <a:r>
              <a:rPr lang="en-US" dirty="0"/>
              <a:t>   - Regularly update model with new data for adaptation.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TotalTime>
  <Words>590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N.K.S Jeyaa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N.K.S Jeyaa</dc:title>
  <dc:creator>Jeyaa N.K.S</dc:creator>
  <cp:lastModifiedBy>Jeyaa N.K.S</cp:lastModifiedBy>
  <cp:revision>2</cp:revision>
  <dcterms:created xsi:type="dcterms:W3CDTF">2024-04-04T09:05:10Z</dcterms:created>
  <dcterms:modified xsi:type="dcterms:W3CDTF">2024-04-04T11:26:34Z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