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45E6C0-C08E-48CB-9412-17D206CAE559}" v="369" dt="2025-01-05T10:25:36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04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068E01-986A-45BA-84C7-98335892BDE3}" type="doc">
      <dgm:prSet loTypeId="urn:microsoft.com/office/officeart/2005/8/layout/chevron2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D4EAD609-9A8A-401A-8323-0E59810A8A64}">
      <dgm:prSet phldrT="[Text]" custT="1"/>
      <dgm:spPr/>
      <dgm:t>
        <a:bodyPr/>
        <a:lstStyle/>
        <a:p>
          <a:r>
            <a:rPr lang="en-IN" sz="1400" b="1" dirty="0"/>
            <a:t>COMPONENT</a:t>
          </a:r>
        </a:p>
      </dgm:t>
    </dgm:pt>
    <dgm:pt modelId="{28329629-A417-4639-9EC7-3CADA3664C49}" type="parTrans" cxnId="{103A0DBF-AD29-49BE-9584-6EED87178672}">
      <dgm:prSet/>
      <dgm:spPr/>
      <dgm:t>
        <a:bodyPr/>
        <a:lstStyle/>
        <a:p>
          <a:endParaRPr lang="en-IN"/>
        </a:p>
      </dgm:t>
    </dgm:pt>
    <dgm:pt modelId="{3E2BEAC8-73A8-4550-A656-22E5B9267E1F}" type="sibTrans" cxnId="{103A0DBF-AD29-49BE-9584-6EED87178672}">
      <dgm:prSet/>
      <dgm:spPr/>
      <dgm:t>
        <a:bodyPr/>
        <a:lstStyle/>
        <a:p>
          <a:endParaRPr lang="en-IN"/>
        </a:p>
      </dgm:t>
    </dgm:pt>
    <dgm:pt modelId="{DB648646-AC13-4F7A-9F7A-49C11B2B273B}">
      <dgm:prSet phldrT="[Text]" custT="1"/>
      <dgm:spPr/>
      <dgm:t>
        <a:bodyPr/>
        <a:lstStyle/>
        <a:p>
          <a:r>
            <a:rPr lang="en-IN" sz="1400" b="1" dirty="0"/>
            <a:t>TECHNICAL</a:t>
          </a:r>
          <a:r>
            <a:rPr lang="en-IN" sz="1700" b="1" dirty="0"/>
            <a:t> </a:t>
          </a:r>
        </a:p>
        <a:p>
          <a:r>
            <a:rPr lang="en-IN" sz="1400" b="1" dirty="0"/>
            <a:t>DETAILS</a:t>
          </a:r>
        </a:p>
      </dgm:t>
    </dgm:pt>
    <dgm:pt modelId="{31D81F24-56AF-4328-99F0-55F94CBC2AAA}" type="parTrans" cxnId="{F061390B-4264-4E29-AABB-65B53E5B1F19}">
      <dgm:prSet/>
      <dgm:spPr/>
      <dgm:t>
        <a:bodyPr/>
        <a:lstStyle/>
        <a:p>
          <a:endParaRPr lang="en-IN"/>
        </a:p>
      </dgm:t>
    </dgm:pt>
    <dgm:pt modelId="{66B1CBDE-B58D-48CF-8D14-8BD3D5E4059C}" type="sibTrans" cxnId="{F061390B-4264-4E29-AABB-65B53E5B1F19}">
      <dgm:prSet/>
      <dgm:spPr/>
      <dgm:t>
        <a:bodyPr/>
        <a:lstStyle/>
        <a:p>
          <a:endParaRPr lang="en-IN"/>
        </a:p>
      </dgm:t>
    </dgm:pt>
    <dgm:pt modelId="{FE78DF02-1AF0-4733-B354-FE20F53DEF74}">
      <dgm:prSet phldrT="[Text]" custT="1"/>
      <dgm:spPr/>
      <dgm:t>
        <a:bodyPr/>
        <a:lstStyle/>
        <a:p>
          <a:r>
            <a:rPr lang="en-US" sz="1000" dirty="0"/>
            <a:t> </a:t>
          </a:r>
          <a:r>
            <a:rPr lang="en-US" sz="1000" b="1" dirty="0"/>
            <a:t>CNN Architecture </a:t>
          </a:r>
          <a:r>
            <a:rPr lang="en-US" sz="1000" dirty="0"/>
            <a:t>: Use a pre-trained CNN architecture and  </a:t>
          </a:r>
          <a:r>
            <a:rPr lang="en-US" sz="1000" dirty="0" err="1"/>
            <a:t>hypertune</a:t>
          </a:r>
          <a:r>
            <a:rPr lang="en-US" sz="1000" dirty="0"/>
            <a:t> it for plant disease classification.
 </a:t>
          </a:r>
          <a:r>
            <a:rPr lang="en-US" sz="1000" b="1" dirty="0"/>
            <a:t>Dataset</a:t>
          </a:r>
          <a:r>
            <a:rPr lang="en-US" sz="1000" dirty="0"/>
            <a:t> : Use a dataset of at least 1000 images of healthy and diseased plants, with at least 25-37 classes of diseases.
 </a:t>
          </a:r>
          <a:r>
            <a:rPr lang="en-US" sz="1000" b="1" dirty="0"/>
            <a:t>Data Augmentation </a:t>
          </a:r>
          <a:r>
            <a:rPr lang="en-US" sz="1000" dirty="0"/>
            <a:t>: Use techniques such as rotation, flipping, and color jittering to augment the dataset and improve model generalization.
 </a:t>
          </a:r>
          <a:r>
            <a:rPr lang="en-US" sz="1000" b="1" dirty="0"/>
            <a:t>Model Evaluation </a:t>
          </a:r>
          <a:r>
            <a:rPr lang="en-US" sz="1000" dirty="0"/>
            <a:t>: Evaluate the model performance using metrics such as accuracy, precision, recall, and testing set.
 </a:t>
          </a:r>
          <a:r>
            <a:rPr lang="en-US" sz="1000" b="1" dirty="0"/>
            <a:t>Model Optimization </a:t>
          </a:r>
          <a:r>
            <a:rPr lang="en-US" sz="1000" dirty="0"/>
            <a:t>:  Optimize the models hyperparameters using techniques such as grid search, random search or  Bayesian optimization.</a:t>
          </a:r>
          <a:endParaRPr lang="en-IN" sz="1000" dirty="0"/>
        </a:p>
      </dgm:t>
    </dgm:pt>
    <dgm:pt modelId="{0390295E-EDA2-42F2-8C6C-7453073D3F33}" type="parTrans" cxnId="{D677D6FF-334F-41A8-A425-1C039BE60E4C}">
      <dgm:prSet/>
      <dgm:spPr/>
      <dgm:t>
        <a:bodyPr/>
        <a:lstStyle/>
        <a:p>
          <a:endParaRPr lang="en-IN"/>
        </a:p>
      </dgm:t>
    </dgm:pt>
    <dgm:pt modelId="{8490033E-95ED-4DA1-9AF5-AC8F6C74BE0F}" type="sibTrans" cxnId="{D677D6FF-334F-41A8-A425-1C039BE60E4C}">
      <dgm:prSet/>
      <dgm:spPr/>
      <dgm:t>
        <a:bodyPr/>
        <a:lstStyle/>
        <a:p>
          <a:endParaRPr lang="en-IN"/>
        </a:p>
      </dgm:t>
    </dgm:pt>
    <dgm:pt modelId="{3A2A12A5-7A7A-4A82-AF5A-E2C58D80D964}">
      <dgm:prSet phldrT="[Text]" custT="1"/>
      <dgm:spPr/>
      <dgm:t>
        <a:bodyPr/>
        <a:lstStyle/>
        <a:p>
          <a:r>
            <a:rPr lang="en-IN" sz="1400" dirty="0"/>
            <a:t>TOOLS AND</a:t>
          </a:r>
          <a:br>
            <a:rPr lang="en-IN" sz="1400" dirty="0"/>
          </a:br>
          <a:r>
            <a:rPr lang="en-IN" sz="1400" dirty="0"/>
            <a:t>TECHNOLOGY</a:t>
          </a:r>
        </a:p>
      </dgm:t>
    </dgm:pt>
    <dgm:pt modelId="{21FCD178-2DCD-476A-A0DA-32D1C92C433F}" type="parTrans" cxnId="{0CAF08F2-6EC0-46A1-A21A-297EF3914E05}">
      <dgm:prSet/>
      <dgm:spPr/>
      <dgm:t>
        <a:bodyPr/>
        <a:lstStyle/>
        <a:p>
          <a:endParaRPr lang="en-IN"/>
        </a:p>
      </dgm:t>
    </dgm:pt>
    <dgm:pt modelId="{3DC6F399-801E-4117-9D55-E62541DFFF33}" type="sibTrans" cxnId="{0CAF08F2-6EC0-46A1-A21A-297EF3914E05}">
      <dgm:prSet/>
      <dgm:spPr/>
      <dgm:t>
        <a:bodyPr/>
        <a:lstStyle/>
        <a:p>
          <a:endParaRPr lang="en-IN"/>
        </a:p>
      </dgm:t>
    </dgm:pt>
    <dgm:pt modelId="{BFD3FEFB-C08C-48B4-A130-85875265548B}">
      <dgm:prSet phldrT="[Text]"/>
      <dgm:spPr/>
      <dgm:t>
        <a:bodyPr/>
        <a:lstStyle/>
        <a:p>
          <a:r>
            <a:rPr lang="en-US" dirty="0"/>
            <a:t>1. </a:t>
          </a:r>
          <a:r>
            <a:rPr lang="en-US" b="1" dirty="0"/>
            <a:t>Google </a:t>
          </a:r>
          <a:r>
            <a:rPr lang="en-US" b="1" dirty="0" err="1"/>
            <a:t>Colab</a:t>
          </a:r>
          <a:r>
            <a:rPr lang="en-US" dirty="0"/>
            <a:t>     :  Use Google </a:t>
          </a:r>
          <a:r>
            <a:rPr lang="en-US" dirty="0" err="1"/>
            <a:t>Colab</a:t>
          </a:r>
          <a:r>
            <a:rPr lang="en-US" dirty="0"/>
            <a:t> for model development, training, and testing.
2. </a:t>
          </a:r>
          <a:r>
            <a:rPr lang="en-US" b="1" dirty="0"/>
            <a:t>TensorFlow</a:t>
          </a:r>
          <a:r>
            <a:rPr lang="en-US" dirty="0"/>
            <a:t>        :  Use TensorFlow as the deep learning framework for model development.
3</a:t>
          </a:r>
          <a:r>
            <a:rPr lang="en-US" b="1" dirty="0"/>
            <a:t>. </a:t>
          </a:r>
          <a:r>
            <a:rPr lang="en-US" b="1" dirty="0" err="1"/>
            <a:t>Keras</a:t>
          </a:r>
          <a:r>
            <a:rPr lang="en-US" b="1" dirty="0"/>
            <a:t>                  </a:t>
          </a:r>
          <a:r>
            <a:rPr lang="en-US" dirty="0"/>
            <a:t>:  Use </a:t>
          </a:r>
          <a:r>
            <a:rPr lang="en-US" dirty="0" err="1"/>
            <a:t>Keras</a:t>
          </a:r>
          <a:r>
            <a:rPr lang="en-US" dirty="0"/>
            <a:t> as the high-level API for building and training the CNN model.
4. </a:t>
          </a:r>
          <a:r>
            <a:rPr lang="en-US" b="1" dirty="0"/>
            <a:t>Visual</a:t>
          </a:r>
          <a:r>
            <a:rPr lang="en-US" dirty="0"/>
            <a:t> </a:t>
          </a:r>
          <a:r>
            <a:rPr lang="en-US" b="1" dirty="0"/>
            <a:t>Studio</a:t>
          </a:r>
          <a:r>
            <a:rPr lang="en-US" dirty="0"/>
            <a:t>      :  Use Visual Studio (VS) for developing the user interface.</a:t>
          </a:r>
          <a:endParaRPr lang="en-IN" dirty="0"/>
        </a:p>
      </dgm:t>
    </dgm:pt>
    <dgm:pt modelId="{352DA6E3-7F82-4131-94FC-E562E35C2E41}" type="parTrans" cxnId="{17A48030-E8F5-4ACB-A375-524A36089D0D}">
      <dgm:prSet/>
      <dgm:spPr/>
      <dgm:t>
        <a:bodyPr/>
        <a:lstStyle/>
        <a:p>
          <a:endParaRPr lang="en-IN"/>
        </a:p>
      </dgm:t>
    </dgm:pt>
    <dgm:pt modelId="{EA8A3F67-E060-4D49-B2D5-1520E42E0963}" type="sibTrans" cxnId="{17A48030-E8F5-4ACB-A375-524A36089D0D}">
      <dgm:prSet/>
      <dgm:spPr/>
      <dgm:t>
        <a:bodyPr/>
        <a:lstStyle/>
        <a:p>
          <a:endParaRPr lang="en-IN"/>
        </a:p>
      </dgm:t>
    </dgm:pt>
    <dgm:pt modelId="{0055D93F-4384-4431-BDEC-FBDFEC7E8684}">
      <dgm:prSet/>
      <dgm:spPr/>
      <dgm:t>
        <a:bodyPr/>
        <a:lstStyle/>
        <a:p>
          <a:r>
            <a:rPr lang="en-US" dirty="0"/>
            <a:t> </a:t>
          </a:r>
          <a:r>
            <a:rPr lang="en-US" b="1" dirty="0"/>
            <a:t>Data Collection </a:t>
          </a:r>
          <a:r>
            <a:rPr lang="en-US" dirty="0"/>
            <a:t>: Collect a large dataset of images of healthy and diseased plants from various sources.
 </a:t>
          </a:r>
          <a:r>
            <a:rPr lang="en-US" b="1" dirty="0"/>
            <a:t>Data Preprocessing </a:t>
          </a:r>
          <a:r>
            <a:rPr lang="en-US" dirty="0"/>
            <a:t>: Preprocess the images by resizing, normalizing, and augmenting the data.
 </a:t>
          </a:r>
          <a:r>
            <a:rPr lang="en-US" b="1" dirty="0"/>
            <a:t>Model Development </a:t>
          </a:r>
          <a:r>
            <a:rPr lang="en-US" dirty="0"/>
            <a:t>: Develop a CNN model using TensorFlow and </a:t>
          </a:r>
          <a:r>
            <a:rPr lang="en-US" dirty="0" err="1"/>
            <a:t>Keras</a:t>
          </a:r>
          <a:r>
            <a:rPr lang="en-US" dirty="0"/>
            <a:t> to classify plant diseases.
 </a:t>
          </a:r>
          <a:r>
            <a:rPr lang="en-US" b="1" dirty="0"/>
            <a:t>Model Training </a:t>
          </a:r>
          <a:r>
            <a:rPr lang="en-US" dirty="0"/>
            <a:t>: Train the model on the preprocessed dataset using Google </a:t>
          </a:r>
          <a:r>
            <a:rPr lang="en-US" dirty="0" err="1"/>
            <a:t>Colab</a:t>
          </a:r>
          <a:r>
            <a:rPr lang="en-US" dirty="0"/>
            <a:t>.
 </a:t>
          </a:r>
          <a:r>
            <a:rPr lang="en-US" b="1" dirty="0"/>
            <a:t>Model Deployment</a:t>
          </a:r>
          <a:r>
            <a:rPr lang="en-US" dirty="0"/>
            <a:t> : Deploy the trained model using TensorFlow Serving and build UI inference.
 </a:t>
          </a:r>
          <a:r>
            <a:rPr lang="en-US" b="1" dirty="0"/>
            <a:t>User Interface </a:t>
          </a:r>
          <a:r>
            <a:rPr lang="en-US" dirty="0"/>
            <a:t>: Develop a user-friendly interface using Visual Studio (VS) for users to upload images and receive disease diagnosis results</a:t>
          </a:r>
          <a:endParaRPr lang="en-IN" dirty="0"/>
        </a:p>
      </dgm:t>
    </dgm:pt>
    <dgm:pt modelId="{75791392-CFB4-4CA2-AAC7-F01B46B052DE}" type="parTrans" cxnId="{5C5FFE5A-2285-4657-AB5F-D73AACD662B1}">
      <dgm:prSet/>
      <dgm:spPr/>
      <dgm:t>
        <a:bodyPr/>
        <a:lstStyle/>
        <a:p>
          <a:endParaRPr lang="en-IN"/>
        </a:p>
      </dgm:t>
    </dgm:pt>
    <dgm:pt modelId="{ACE585FE-43BE-4917-9B1B-18CAD2942441}" type="sibTrans" cxnId="{5C5FFE5A-2285-4657-AB5F-D73AACD662B1}">
      <dgm:prSet/>
      <dgm:spPr/>
      <dgm:t>
        <a:bodyPr/>
        <a:lstStyle/>
        <a:p>
          <a:endParaRPr lang="en-IN"/>
        </a:p>
      </dgm:t>
    </dgm:pt>
    <dgm:pt modelId="{A7F72518-2BFE-4E53-89B9-E4C90E5DE8DA}" type="pres">
      <dgm:prSet presAssocID="{F4068E01-986A-45BA-84C7-98335892BDE3}" presName="linearFlow" presStyleCnt="0">
        <dgm:presLayoutVars>
          <dgm:dir/>
          <dgm:animLvl val="lvl"/>
          <dgm:resizeHandles val="exact"/>
        </dgm:presLayoutVars>
      </dgm:prSet>
      <dgm:spPr/>
    </dgm:pt>
    <dgm:pt modelId="{30E410A2-F277-488F-BEA7-AA15ED0E0325}" type="pres">
      <dgm:prSet presAssocID="{D4EAD609-9A8A-401A-8323-0E59810A8A64}" presName="composite" presStyleCnt="0"/>
      <dgm:spPr/>
    </dgm:pt>
    <dgm:pt modelId="{172C2877-02D9-4AC0-9264-F3ED7E07AA50}" type="pres">
      <dgm:prSet presAssocID="{D4EAD609-9A8A-401A-8323-0E59810A8A64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FE77C900-4477-4643-9323-100836503F58}" type="pres">
      <dgm:prSet presAssocID="{D4EAD609-9A8A-401A-8323-0E59810A8A64}" presName="descendantText" presStyleLbl="alignAcc1" presStyleIdx="0" presStyleCnt="3">
        <dgm:presLayoutVars>
          <dgm:bulletEnabled val="1"/>
        </dgm:presLayoutVars>
      </dgm:prSet>
      <dgm:spPr/>
    </dgm:pt>
    <dgm:pt modelId="{CDDCE74A-7267-4F32-8888-1FBE851707AD}" type="pres">
      <dgm:prSet presAssocID="{3E2BEAC8-73A8-4550-A656-22E5B9267E1F}" presName="sp" presStyleCnt="0"/>
      <dgm:spPr/>
    </dgm:pt>
    <dgm:pt modelId="{97806038-9B93-4881-873F-5D37946CB29F}" type="pres">
      <dgm:prSet presAssocID="{DB648646-AC13-4F7A-9F7A-49C11B2B273B}" presName="composite" presStyleCnt="0"/>
      <dgm:spPr/>
    </dgm:pt>
    <dgm:pt modelId="{10F15399-3AF1-4324-9C03-3BB00C5A2D66}" type="pres">
      <dgm:prSet presAssocID="{DB648646-AC13-4F7A-9F7A-49C11B2B273B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2DDB42E-ADF8-4144-B11E-EFD5DFF25BAC}" type="pres">
      <dgm:prSet presAssocID="{DB648646-AC13-4F7A-9F7A-49C11B2B273B}" presName="descendantText" presStyleLbl="alignAcc1" presStyleIdx="1" presStyleCnt="3" custScaleY="115051" custLinFactNeighborY="721">
        <dgm:presLayoutVars>
          <dgm:bulletEnabled val="1"/>
        </dgm:presLayoutVars>
      </dgm:prSet>
      <dgm:spPr/>
    </dgm:pt>
    <dgm:pt modelId="{D877EEBB-2599-439C-BF99-933882932EBC}" type="pres">
      <dgm:prSet presAssocID="{66B1CBDE-B58D-48CF-8D14-8BD3D5E4059C}" presName="sp" presStyleCnt="0"/>
      <dgm:spPr/>
    </dgm:pt>
    <dgm:pt modelId="{2435B5FD-19BF-4278-B05C-868C97144707}" type="pres">
      <dgm:prSet presAssocID="{3A2A12A5-7A7A-4A82-AF5A-E2C58D80D964}" presName="composite" presStyleCnt="0"/>
      <dgm:spPr/>
    </dgm:pt>
    <dgm:pt modelId="{70EB754C-8221-41C5-B470-031ACA898A24}" type="pres">
      <dgm:prSet presAssocID="{3A2A12A5-7A7A-4A82-AF5A-E2C58D80D96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C8304F3B-6730-4AF8-8992-153D31D64073}" type="pres">
      <dgm:prSet presAssocID="{3A2A12A5-7A7A-4A82-AF5A-E2C58D80D96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D3D7804-98F3-401F-8D97-2357870998B0}" type="presOf" srcId="{BFD3FEFB-C08C-48B4-A130-85875265548B}" destId="{C8304F3B-6730-4AF8-8992-153D31D64073}" srcOrd="0" destOrd="0" presId="urn:microsoft.com/office/officeart/2005/8/layout/chevron2"/>
    <dgm:cxn modelId="{F061390B-4264-4E29-AABB-65B53E5B1F19}" srcId="{F4068E01-986A-45BA-84C7-98335892BDE3}" destId="{DB648646-AC13-4F7A-9F7A-49C11B2B273B}" srcOrd="1" destOrd="0" parTransId="{31D81F24-56AF-4328-99F0-55F94CBC2AAA}" sibTransId="{66B1CBDE-B58D-48CF-8D14-8BD3D5E4059C}"/>
    <dgm:cxn modelId="{86452E29-61A8-4D09-9640-1ECA8C5C4536}" type="presOf" srcId="{F4068E01-986A-45BA-84C7-98335892BDE3}" destId="{A7F72518-2BFE-4E53-89B9-E4C90E5DE8DA}" srcOrd="0" destOrd="0" presId="urn:microsoft.com/office/officeart/2005/8/layout/chevron2"/>
    <dgm:cxn modelId="{17A48030-E8F5-4ACB-A375-524A36089D0D}" srcId="{3A2A12A5-7A7A-4A82-AF5A-E2C58D80D964}" destId="{BFD3FEFB-C08C-48B4-A130-85875265548B}" srcOrd="0" destOrd="0" parTransId="{352DA6E3-7F82-4131-94FC-E562E35C2E41}" sibTransId="{EA8A3F67-E060-4D49-B2D5-1520E42E0963}"/>
    <dgm:cxn modelId="{943AE232-D434-4E82-870E-31A4FA814FDE}" type="presOf" srcId="{0055D93F-4384-4431-BDEC-FBDFEC7E8684}" destId="{FE77C900-4477-4643-9323-100836503F58}" srcOrd="0" destOrd="0" presId="urn:microsoft.com/office/officeart/2005/8/layout/chevron2"/>
    <dgm:cxn modelId="{11F10667-4834-4442-9FE8-0F10C8B3FE68}" type="presOf" srcId="{3A2A12A5-7A7A-4A82-AF5A-E2C58D80D964}" destId="{70EB754C-8221-41C5-B470-031ACA898A24}" srcOrd="0" destOrd="0" presId="urn:microsoft.com/office/officeart/2005/8/layout/chevron2"/>
    <dgm:cxn modelId="{5C5FFE5A-2285-4657-AB5F-D73AACD662B1}" srcId="{D4EAD609-9A8A-401A-8323-0E59810A8A64}" destId="{0055D93F-4384-4431-BDEC-FBDFEC7E8684}" srcOrd="0" destOrd="0" parTransId="{75791392-CFB4-4CA2-AAC7-F01B46B052DE}" sibTransId="{ACE585FE-43BE-4917-9B1B-18CAD2942441}"/>
    <dgm:cxn modelId="{19FF4686-8B04-49DD-9FFB-378FF03D425D}" type="presOf" srcId="{D4EAD609-9A8A-401A-8323-0E59810A8A64}" destId="{172C2877-02D9-4AC0-9264-F3ED7E07AA50}" srcOrd="0" destOrd="0" presId="urn:microsoft.com/office/officeart/2005/8/layout/chevron2"/>
    <dgm:cxn modelId="{818A1B9C-7C78-4EC3-B689-42B40C35F274}" type="presOf" srcId="{DB648646-AC13-4F7A-9F7A-49C11B2B273B}" destId="{10F15399-3AF1-4324-9C03-3BB00C5A2D66}" srcOrd="0" destOrd="0" presId="urn:microsoft.com/office/officeart/2005/8/layout/chevron2"/>
    <dgm:cxn modelId="{103A0DBF-AD29-49BE-9584-6EED87178672}" srcId="{F4068E01-986A-45BA-84C7-98335892BDE3}" destId="{D4EAD609-9A8A-401A-8323-0E59810A8A64}" srcOrd="0" destOrd="0" parTransId="{28329629-A417-4639-9EC7-3CADA3664C49}" sibTransId="{3E2BEAC8-73A8-4550-A656-22E5B9267E1F}"/>
    <dgm:cxn modelId="{C786ADE8-BD49-4825-B16B-BD64DEA8CE6D}" type="presOf" srcId="{FE78DF02-1AF0-4733-B354-FE20F53DEF74}" destId="{72DDB42E-ADF8-4144-B11E-EFD5DFF25BAC}" srcOrd="0" destOrd="0" presId="urn:microsoft.com/office/officeart/2005/8/layout/chevron2"/>
    <dgm:cxn modelId="{0CAF08F2-6EC0-46A1-A21A-297EF3914E05}" srcId="{F4068E01-986A-45BA-84C7-98335892BDE3}" destId="{3A2A12A5-7A7A-4A82-AF5A-E2C58D80D964}" srcOrd="2" destOrd="0" parTransId="{21FCD178-2DCD-476A-A0DA-32D1C92C433F}" sibTransId="{3DC6F399-801E-4117-9D55-E62541DFFF33}"/>
    <dgm:cxn modelId="{D677D6FF-334F-41A8-A425-1C039BE60E4C}" srcId="{DB648646-AC13-4F7A-9F7A-49C11B2B273B}" destId="{FE78DF02-1AF0-4733-B354-FE20F53DEF74}" srcOrd="0" destOrd="0" parTransId="{0390295E-EDA2-42F2-8C6C-7453073D3F33}" sibTransId="{8490033E-95ED-4DA1-9AF5-AC8F6C74BE0F}"/>
    <dgm:cxn modelId="{C92BAB91-B6E6-4AB4-A53D-AC6E105AA046}" type="presParOf" srcId="{A7F72518-2BFE-4E53-89B9-E4C90E5DE8DA}" destId="{30E410A2-F277-488F-BEA7-AA15ED0E0325}" srcOrd="0" destOrd="0" presId="urn:microsoft.com/office/officeart/2005/8/layout/chevron2"/>
    <dgm:cxn modelId="{3B869B8A-0EDD-4D34-A73B-36FE252ED52A}" type="presParOf" srcId="{30E410A2-F277-488F-BEA7-AA15ED0E0325}" destId="{172C2877-02D9-4AC0-9264-F3ED7E07AA50}" srcOrd="0" destOrd="0" presId="urn:microsoft.com/office/officeart/2005/8/layout/chevron2"/>
    <dgm:cxn modelId="{9FFAE0C1-55EC-4645-98CB-13E731898FA6}" type="presParOf" srcId="{30E410A2-F277-488F-BEA7-AA15ED0E0325}" destId="{FE77C900-4477-4643-9323-100836503F58}" srcOrd="1" destOrd="0" presId="urn:microsoft.com/office/officeart/2005/8/layout/chevron2"/>
    <dgm:cxn modelId="{A0C5734D-ADCF-4677-95F6-4B6D612B969D}" type="presParOf" srcId="{A7F72518-2BFE-4E53-89B9-E4C90E5DE8DA}" destId="{CDDCE74A-7267-4F32-8888-1FBE851707AD}" srcOrd="1" destOrd="0" presId="urn:microsoft.com/office/officeart/2005/8/layout/chevron2"/>
    <dgm:cxn modelId="{44723BA4-2EB7-4293-BC03-2F83400A2CB4}" type="presParOf" srcId="{A7F72518-2BFE-4E53-89B9-E4C90E5DE8DA}" destId="{97806038-9B93-4881-873F-5D37946CB29F}" srcOrd="2" destOrd="0" presId="urn:microsoft.com/office/officeart/2005/8/layout/chevron2"/>
    <dgm:cxn modelId="{D5D8984E-F2F9-49AA-A913-286E5FAC12B8}" type="presParOf" srcId="{97806038-9B93-4881-873F-5D37946CB29F}" destId="{10F15399-3AF1-4324-9C03-3BB00C5A2D66}" srcOrd="0" destOrd="0" presId="urn:microsoft.com/office/officeart/2005/8/layout/chevron2"/>
    <dgm:cxn modelId="{7BB62EE4-9F3F-47F5-8BDD-9114AC800E19}" type="presParOf" srcId="{97806038-9B93-4881-873F-5D37946CB29F}" destId="{72DDB42E-ADF8-4144-B11E-EFD5DFF25BAC}" srcOrd="1" destOrd="0" presId="urn:microsoft.com/office/officeart/2005/8/layout/chevron2"/>
    <dgm:cxn modelId="{1785DCB3-01CC-4358-A8AF-F76BD419AC8C}" type="presParOf" srcId="{A7F72518-2BFE-4E53-89B9-E4C90E5DE8DA}" destId="{D877EEBB-2599-439C-BF99-933882932EBC}" srcOrd="3" destOrd="0" presId="urn:microsoft.com/office/officeart/2005/8/layout/chevron2"/>
    <dgm:cxn modelId="{1D6FA621-E1AC-40F5-AD42-E9003EC09770}" type="presParOf" srcId="{A7F72518-2BFE-4E53-89B9-E4C90E5DE8DA}" destId="{2435B5FD-19BF-4278-B05C-868C97144707}" srcOrd="4" destOrd="0" presId="urn:microsoft.com/office/officeart/2005/8/layout/chevron2"/>
    <dgm:cxn modelId="{5F05C21D-F16D-4DCC-ADAC-CF099D24E768}" type="presParOf" srcId="{2435B5FD-19BF-4278-B05C-868C97144707}" destId="{70EB754C-8221-41C5-B470-031ACA898A24}" srcOrd="0" destOrd="0" presId="urn:microsoft.com/office/officeart/2005/8/layout/chevron2"/>
    <dgm:cxn modelId="{138882D7-00DF-40D9-A411-BF33FD467E26}" type="presParOf" srcId="{2435B5FD-19BF-4278-B05C-868C97144707}" destId="{C8304F3B-6730-4AF8-8992-153D31D6407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2C2877-02D9-4AC0-9264-F3ED7E07AA50}">
      <dsp:nvSpPr>
        <dsp:cNvPr id="0" name=""/>
        <dsp:cNvSpPr/>
      </dsp:nvSpPr>
      <dsp:spPr>
        <a:xfrm rot="5400000">
          <a:off x="-284281" y="291804"/>
          <a:ext cx="1895210" cy="132664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COMPONENT</a:t>
          </a:r>
        </a:p>
      </dsp:txBody>
      <dsp:txXfrm rot="-5400000">
        <a:off x="1" y="670847"/>
        <a:ext cx="1326647" cy="568563"/>
      </dsp:txXfrm>
    </dsp:sp>
    <dsp:sp modelId="{FE77C900-4477-4643-9323-100836503F58}">
      <dsp:nvSpPr>
        <dsp:cNvPr id="0" name=""/>
        <dsp:cNvSpPr/>
      </dsp:nvSpPr>
      <dsp:spPr>
        <a:xfrm rot="5400000">
          <a:off x="4111380" y="-2777210"/>
          <a:ext cx="1231886" cy="68013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en-US" sz="1000" b="1" kern="1200" dirty="0"/>
            <a:t>Data Collection </a:t>
          </a:r>
          <a:r>
            <a:rPr lang="en-US" sz="1000" kern="1200" dirty="0"/>
            <a:t>: Collect a large dataset of images of healthy and diseased plants from various sources.
 </a:t>
          </a:r>
          <a:r>
            <a:rPr lang="en-US" sz="1000" b="1" kern="1200" dirty="0"/>
            <a:t>Data Preprocessing </a:t>
          </a:r>
          <a:r>
            <a:rPr lang="en-US" sz="1000" kern="1200" dirty="0"/>
            <a:t>: Preprocess the images by resizing, normalizing, and augmenting the data.
 </a:t>
          </a:r>
          <a:r>
            <a:rPr lang="en-US" sz="1000" b="1" kern="1200" dirty="0"/>
            <a:t>Model Development </a:t>
          </a:r>
          <a:r>
            <a:rPr lang="en-US" sz="1000" kern="1200" dirty="0"/>
            <a:t>: Develop a CNN model using TensorFlow and </a:t>
          </a:r>
          <a:r>
            <a:rPr lang="en-US" sz="1000" kern="1200" dirty="0" err="1"/>
            <a:t>Keras</a:t>
          </a:r>
          <a:r>
            <a:rPr lang="en-US" sz="1000" kern="1200" dirty="0"/>
            <a:t> to classify plant diseases.
 </a:t>
          </a:r>
          <a:r>
            <a:rPr lang="en-US" sz="1000" b="1" kern="1200" dirty="0"/>
            <a:t>Model Training </a:t>
          </a:r>
          <a:r>
            <a:rPr lang="en-US" sz="1000" kern="1200" dirty="0"/>
            <a:t>: Train the model on the preprocessed dataset using Google </a:t>
          </a:r>
          <a:r>
            <a:rPr lang="en-US" sz="1000" kern="1200" dirty="0" err="1"/>
            <a:t>Colab</a:t>
          </a:r>
          <a:r>
            <a:rPr lang="en-US" sz="1000" kern="1200" dirty="0"/>
            <a:t>.
 </a:t>
          </a:r>
          <a:r>
            <a:rPr lang="en-US" sz="1000" b="1" kern="1200" dirty="0"/>
            <a:t>Model Deployment</a:t>
          </a:r>
          <a:r>
            <a:rPr lang="en-US" sz="1000" kern="1200" dirty="0"/>
            <a:t> : Deploy the trained model using TensorFlow Serving and build UI inference.
 </a:t>
          </a:r>
          <a:r>
            <a:rPr lang="en-US" sz="1000" b="1" kern="1200" dirty="0"/>
            <a:t>User Interface </a:t>
          </a:r>
          <a:r>
            <a:rPr lang="en-US" sz="1000" kern="1200" dirty="0"/>
            <a:t>: Develop a user-friendly interface using Visual Studio (VS) for users to upload images and receive disease diagnosis results</a:t>
          </a:r>
          <a:endParaRPr lang="en-IN" sz="1000" kern="1200" dirty="0"/>
        </a:p>
      </dsp:txBody>
      <dsp:txXfrm rot="-5400000">
        <a:off x="1326647" y="67659"/>
        <a:ext cx="6741216" cy="1111614"/>
      </dsp:txXfrm>
    </dsp:sp>
    <dsp:sp modelId="{10F15399-3AF1-4324-9C03-3BB00C5A2D66}">
      <dsp:nvSpPr>
        <dsp:cNvPr id="0" name=""/>
        <dsp:cNvSpPr/>
      </dsp:nvSpPr>
      <dsp:spPr>
        <a:xfrm rot="5400000">
          <a:off x="-284281" y="2092362"/>
          <a:ext cx="1895210" cy="1326647"/>
        </a:xfrm>
        <a:prstGeom prst="chevron">
          <a:avLst/>
        </a:prstGeom>
        <a:solidFill>
          <a:schemeClr val="accent2">
            <a:hueOff val="6000035"/>
            <a:satOff val="7693"/>
            <a:lumOff val="20588"/>
            <a:alphaOff val="0"/>
          </a:schemeClr>
        </a:solidFill>
        <a:ln w="25400" cap="flat" cmpd="sng" algn="ctr">
          <a:solidFill>
            <a:schemeClr val="accent2">
              <a:hueOff val="6000035"/>
              <a:satOff val="7693"/>
              <a:lumOff val="2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TECHNICAL</a:t>
          </a:r>
          <a:r>
            <a:rPr lang="en-IN" sz="1700" b="1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/>
            <a:t>DETAILS</a:t>
          </a:r>
        </a:p>
      </dsp:txBody>
      <dsp:txXfrm rot="-5400000">
        <a:off x="1" y="2471405"/>
        <a:ext cx="1326647" cy="568563"/>
      </dsp:txXfrm>
    </dsp:sp>
    <dsp:sp modelId="{72DDB42E-ADF8-4144-B11E-EFD5DFF25BAC}">
      <dsp:nvSpPr>
        <dsp:cNvPr id="0" name=""/>
        <dsp:cNvSpPr/>
      </dsp:nvSpPr>
      <dsp:spPr>
        <a:xfrm rot="5400000">
          <a:off x="4018674" y="-967770"/>
          <a:ext cx="1417297" cy="68013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6000035"/>
              <a:satOff val="7693"/>
              <a:lumOff val="20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 </a:t>
          </a:r>
          <a:r>
            <a:rPr lang="en-US" sz="1000" b="1" kern="1200" dirty="0"/>
            <a:t>CNN Architecture </a:t>
          </a:r>
          <a:r>
            <a:rPr lang="en-US" sz="1000" kern="1200" dirty="0"/>
            <a:t>: Use a pre-trained CNN architecture and  </a:t>
          </a:r>
          <a:r>
            <a:rPr lang="en-US" sz="1000" kern="1200" dirty="0" err="1"/>
            <a:t>hypertune</a:t>
          </a:r>
          <a:r>
            <a:rPr lang="en-US" sz="1000" kern="1200" dirty="0"/>
            <a:t> it for plant disease classification.
 </a:t>
          </a:r>
          <a:r>
            <a:rPr lang="en-US" sz="1000" b="1" kern="1200" dirty="0"/>
            <a:t>Dataset</a:t>
          </a:r>
          <a:r>
            <a:rPr lang="en-US" sz="1000" kern="1200" dirty="0"/>
            <a:t> : Use a dataset of at least 1000 images of healthy and diseased plants, with at least 25-37 classes of diseases.
 </a:t>
          </a:r>
          <a:r>
            <a:rPr lang="en-US" sz="1000" b="1" kern="1200" dirty="0"/>
            <a:t>Data Augmentation </a:t>
          </a:r>
          <a:r>
            <a:rPr lang="en-US" sz="1000" kern="1200" dirty="0"/>
            <a:t>: Use techniques such as rotation, flipping, and color jittering to augment the dataset and improve model generalization.
 </a:t>
          </a:r>
          <a:r>
            <a:rPr lang="en-US" sz="1000" b="1" kern="1200" dirty="0"/>
            <a:t>Model Evaluation </a:t>
          </a:r>
          <a:r>
            <a:rPr lang="en-US" sz="1000" kern="1200" dirty="0"/>
            <a:t>: Evaluate the model performance using metrics such as accuracy, precision, recall, and testing set.
 </a:t>
          </a:r>
          <a:r>
            <a:rPr lang="en-US" sz="1000" b="1" kern="1200" dirty="0"/>
            <a:t>Model Optimization </a:t>
          </a:r>
          <a:r>
            <a:rPr lang="en-US" sz="1000" kern="1200" dirty="0"/>
            <a:t>:  Optimize the models hyperparameters using techniques such as grid search, random search or  Bayesian optimization.</a:t>
          </a:r>
          <a:endParaRPr lang="en-IN" sz="1000" kern="1200" dirty="0"/>
        </a:p>
      </dsp:txBody>
      <dsp:txXfrm rot="-5400000">
        <a:off x="1326647" y="1793444"/>
        <a:ext cx="6732165" cy="1278923"/>
      </dsp:txXfrm>
    </dsp:sp>
    <dsp:sp modelId="{70EB754C-8221-41C5-B470-031ACA898A24}">
      <dsp:nvSpPr>
        <dsp:cNvPr id="0" name=""/>
        <dsp:cNvSpPr/>
      </dsp:nvSpPr>
      <dsp:spPr>
        <a:xfrm rot="5400000">
          <a:off x="-284281" y="3800215"/>
          <a:ext cx="1895210" cy="1326647"/>
        </a:xfrm>
        <a:prstGeom prst="chevron">
          <a:avLst/>
        </a:prstGeom>
        <a:solidFill>
          <a:schemeClr val="accent2">
            <a:hueOff val="12000070"/>
            <a:satOff val="15385"/>
            <a:lumOff val="41176"/>
            <a:alphaOff val="0"/>
          </a:schemeClr>
        </a:solidFill>
        <a:ln w="25400" cap="flat" cmpd="sng" algn="ctr">
          <a:solidFill>
            <a:schemeClr val="accent2">
              <a:hueOff val="12000070"/>
              <a:satOff val="15385"/>
              <a:lumOff val="4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TOOLS AND</a:t>
          </a:r>
          <a:br>
            <a:rPr lang="en-IN" sz="1400" kern="1200" dirty="0"/>
          </a:br>
          <a:r>
            <a:rPr lang="en-IN" sz="1400" kern="1200" dirty="0"/>
            <a:t>TECHNOLOGY</a:t>
          </a:r>
        </a:p>
      </dsp:txBody>
      <dsp:txXfrm rot="-5400000">
        <a:off x="1" y="4179258"/>
        <a:ext cx="1326647" cy="568563"/>
      </dsp:txXfrm>
    </dsp:sp>
    <dsp:sp modelId="{C8304F3B-6730-4AF8-8992-153D31D64073}">
      <dsp:nvSpPr>
        <dsp:cNvPr id="0" name=""/>
        <dsp:cNvSpPr/>
      </dsp:nvSpPr>
      <dsp:spPr>
        <a:xfrm rot="5400000">
          <a:off x="4111380" y="731200"/>
          <a:ext cx="1231886" cy="68013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12000070"/>
              <a:satOff val="15385"/>
              <a:lumOff val="4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1. </a:t>
          </a:r>
          <a:r>
            <a:rPr lang="en-US" sz="1000" b="1" kern="1200" dirty="0"/>
            <a:t>Google </a:t>
          </a:r>
          <a:r>
            <a:rPr lang="en-US" sz="1000" b="1" kern="1200" dirty="0" err="1"/>
            <a:t>Colab</a:t>
          </a:r>
          <a:r>
            <a:rPr lang="en-US" sz="1000" kern="1200" dirty="0"/>
            <a:t>     :  Use Google </a:t>
          </a:r>
          <a:r>
            <a:rPr lang="en-US" sz="1000" kern="1200" dirty="0" err="1"/>
            <a:t>Colab</a:t>
          </a:r>
          <a:r>
            <a:rPr lang="en-US" sz="1000" kern="1200" dirty="0"/>
            <a:t> for model development, training, and testing.
2. </a:t>
          </a:r>
          <a:r>
            <a:rPr lang="en-US" sz="1000" b="1" kern="1200" dirty="0"/>
            <a:t>TensorFlow</a:t>
          </a:r>
          <a:r>
            <a:rPr lang="en-US" sz="1000" kern="1200" dirty="0"/>
            <a:t>        :  Use TensorFlow as the deep learning framework for model development.
3</a:t>
          </a:r>
          <a:r>
            <a:rPr lang="en-US" sz="1000" b="1" kern="1200" dirty="0"/>
            <a:t>. </a:t>
          </a:r>
          <a:r>
            <a:rPr lang="en-US" sz="1000" b="1" kern="1200" dirty="0" err="1"/>
            <a:t>Keras</a:t>
          </a:r>
          <a:r>
            <a:rPr lang="en-US" sz="1000" b="1" kern="1200" dirty="0"/>
            <a:t>                  </a:t>
          </a:r>
          <a:r>
            <a:rPr lang="en-US" sz="1000" kern="1200" dirty="0"/>
            <a:t>:  Use </a:t>
          </a:r>
          <a:r>
            <a:rPr lang="en-US" sz="1000" kern="1200" dirty="0" err="1"/>
            <a:t>Keras</a:t>
          </a:r>
          <a:r>
            <a:rPr lang="en-US" sz="1000" kern="1200" dirty="0"/>
            <a:t> as the high-level API for building and training the CNN model.
4. </a:t>
          </a:r>
          <a:r>
            <a:rPr lang="en-US" sz="1000" b="1" kern="1200" dirty="0"/>
            <a:t>Visual</a:t>
          </a:r>
          <a:r>
            <a:rPr lang="en-US" sz="1000" kern="1200" dirty="0"/>
            <a:t> </a:t>
          </a:r>
          <a:r>
            <a:rPr lang="en-US" sz="1000" b="1" kern="1200" dirty="0"/>
            <a:t>Studio</a:t>
          </a:r>
          <a:r>
            <a:rPr lang="en-US" sz="1000" kern="1200" dirty="0"/>
            <a:t>      :  Use Visual Studio (VS) for developing the user interface.</a:t>
          </a:r>
          <a:endParaRPr lang="en-IN" sz="1000" kern="1200" dirty="0"/>
        </a:p>
      </dsp:txBody>
      <dsp:txXfrm rot="-5400000">
        <a:off x="1326647" y="3576069"/>
        <a:ext cx="6741216" cy="11116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06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951388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5039775" y="2551837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PLANT DISEASE PREDICTION SYSTEM FOR SUSTAINABLE AGRICULTURE USING AI MODEL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096000" y="653632"/>
            <a:ext cx="4229100" cy="839037"/>
            <a:chOff x="393700" y="1003144"/>
            <a:chExt cx="5274472" cy="1046435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  <p:pic>
          <p:nvPicPr>
            <p:cNvPr id="9" name="Picture 8" descr="A logo of a company&#10;&#10;Description automatically generated">
              <a:extLst>
                <a:ext uri="{FF2B5EF4-FFF2-40B4-BE49-F238E27FC236}">
                  <a16:creationId xmlns:a16="http://schemas.microsoft.com/office/drawing/2014/main" id="{D1A40D65-4427-44E7-BD14-8E22D60915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187" t="14341" r="7348" b="14115"/>
            <a:stretch/>
          </p:blipFill>
          <p:spPr>
            <a:xfrm>
              <a:off x="393700" y="1003144"/>
              <a:ext cx="1250066" cy="1046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37683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r>
              <a:rPr lang="en-IN" sz="1200" dirty="0">
                <a:latin typeface="+mn-lt"/>
              </a:rPr>
              <a:t>www.Nifa.usda.gov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7F79F4-A30B-2ABC-88B9-1317A311B8D1}"/>
              </a:ext>
            </a:extLst>
          </p:cNvPr>
          <p:cNvSpPr txBox="1"/>
          <p:nvPr/>
        </p:nvSpPr>
        <p:spPr>
          <a:xfrm>
            <a:off x="307819" y="1674899"/>
            <a:ext cx="5604094" cy="398570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dirty="0"/>
              <a:t>Plant diseases and pests can cause up to 40% of global crop production to be lost annually. This can lead to the following consequences :</a:t>
            </a:r>
          </a:p>
          <a:p>
            <a:endParaRPr lang="en-US" sz="1100" dirty="0"/>
          </a:p>
          <a:p>
            <a:r>
              <a:rPr lang="en-US" sz="1100" b="1" dirty="0"/>
              <a:t>Economic costs     </a:t>
            </a:r>
            <a:r>
              <a:rPr lang="en-US" sz="1100" dirty="0"/>
              <a:t>: Plant diseases cost the global economy around $220 billion each year.</a:t>
            </a:r>
          </a:p>
          <a:p>
            <a:r>
              <a:rPr lang="en-US" sz="1100" b="1" dirty="0"/>
              <a:t>Higher food prices </a:t>
            </a:r>
            <a:r>
              <a:rPr lang="en-US" sz="1100" dirty="0"/>
              <a:t>: Reduced crop yields can lead to higher food prices for consumers.</a:t>
            </a:r>
          </a:p>
          <a:p>
            <a:r>
              <a:rPr lang="en-US" sz="1100" b="1" dirty="0"/>
              <a:t>Food shortages      </a:t>
            </a:r>
            <a:r>
              <a:rPr lang="en-US" sz="1100" dirty="0"/>
              <a:t>: Reduced crop yields can lead to food shortages.</a:t>
            </a:r>
          </a:p>
          <a:p>
            <a:endParaRPr lang="en-US" sz="1100" dirty="0"/>
          </a:p>
          <a:p>
            <a:r>
              <a:rPr lang="en-US" sz="1100" dirty="0"/>
              <a:t>One such example of such plant disease  : </a:t>
            </a:r>
          </a:p>
          <a:p>
            <a:endParaRPr lang="en-US" sz="1100" dirty="0"/>
          </a:p>
          <a:p>
            <a:r>
              <a:rPr lang="en-US" sz="1100" b="1" dirty="0"/>
              <a:t>Cassava mosaic </a:t>
            </a:r>
            <a:r>
              <a:rPr lang="en-US" sz="1100" b="1" dirty="0" err="1"/>
              <a:t>begomovirus</a:t>
            </a:r>
            <a:r>
              <a:rPr lang="en-US" sz="1100" b="1" dirty="0"/>
              <a:t> </a:t>
            </a:r>
            <a:r>
              <a:rPr lang="en-US" sz="1100" dirty="0"/>
              <a:t> : This virus causes an annual crop loss of 25 million tons.</a:t>
            </a:r>
          </a:p>
          <a:p>
            <a:endParaRPr lang="en-US" sz="1100" dirty="0"/>
          </a:p>
          <a:p>
            <a:r>
              <a:rPr lang="en-US" sz="1100" dirty="0"/>
              <a:t>In order to overcome these issues on a larger scale we can implement a better plant disease detection model rather than the existing models to achieve better outcomes.</a:t>
            </a:r>
          </a:p>
          <a:p>
            <a:endParaRPr lang="en-US" sz="1100" dirty="0"/>
          </a:p>
          <a:p>
            <a:pPr marL="228600" indent="-228600">
              <a:buFont typeface="Wingdings" panose="05000000000000000000" pitchFamily="2" charset="2"/>
              <a:buChar char="v"/>
            </a:pPr>
            <a:r>
              <a:rPr lang="en-US" sz="1100" dirty="0"/>
              <a:t>Develop a user-friendly interface for uploading plant disease images and retrieving diagnosis results</a:t>
            </a:r>
          </a:p>
          <a:p>
            <a:pPr marL="228600" indent="-228600">
              <a:buFont typeface="Wingdings" panose="05000000000000000000" pitchFamily="2" charset="2"/>
              <a:buChar char="v"/>
            </a:pPr>
            <a:r>
              <a:rPr lang="en-US" sz="1100" dirty="0"/>
              <a:t>Implement a system for data collection and annotation of plant disease images.</a:t>
            </a:r>
          </a:p>
          <a:p>
            <a:pPr marL="228600" indent="-228600">
              <a:buFont typeface="Wingdings" panose="05000000000000000000" pitchFamily="2" charset="2"/>
              <a:buChar char="v"/>
            </a:pPr>
            <a:r>
              <a:rPr lang="en-US" sz="1100" dirty="0"/>
              <a:t>Integrate the plant disease prediction model with other agricultural systems or tools.</a:t>
            </a:r>
          </a:p>
          <a:p>
            <a:pPr marL="228600" indent="-228600">
              <a:buFont typeface="Wingdings" panose="05000000000000000000" pitchFamily="2" charset="2"/>
              <a:buChar char="v"/>
            </a:pPr>
            <a:r>
              <a:rPr lang="en-US" sz="1100" dirty="0"/>
              <a:t>Develop a plan for deploying and maintaining the plant disease prediction model in real-world scenarios.</a:t>
            </a:r>
            <a:endParaRPr lang="en-IN" sz="1100" dirty="0"/>
          </a:p>
        </p:txBody>
      </p:sp>
      <p:pic>
        <p:nvPicPr>
          <p:cNvPr id="15" name="Picture 14" descr="A person using a tablet in a field&#10;&#10;Description automatically generated">
            <a:extLst>
              <a:ext uri="{FF2B5EF4-FFF2-40B4-BE49-F238E27FC236}">
                <a16:creationId xmlns:a16="http://schemas.microsoft.com/office/drawing/2014/main" id="{0E9DC1D3-CA32-8C1D-2A86-B7C2B6759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143" y="1674899"/>
            <a:ext cx="5604094" cy="39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6780" y="88659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4DC33F-9873-C69A-2FB3-345F4F236772}"/>
              </a:ext>
            </a:extLst>
          </p:cNvPr>
          <p:cNvSpPr txBox="1"/>
          <p:nvPr/>
        </p:nvSpPr>
        <p:spPr>
          <a:xfrm>
            <a:off x="208263" y="1513042"/>
            <a:ext cx="6021143" cy="501316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1100" b="1" dirty="0"/>
              <a:t># Front-end Development</a:t>
            </a:r>
          </a:p>
          <a:p>
            <a:endParaRPr lang="en-IN" sz="1100" dirty="0"/>
          </a:p>
          <a:p>
            <a:pPr marL="228600" indent="-228600">
              <a:buAutoNum type="arabicPeriod"/>
            </a:pPr>
            <a:r>
              <a:rPr lang="en-IN" sz="1100" dirty="0"/>
              <a:t>Collab Visual Studio     - 	 Collaborative Coding Platform</a:t>
            </a:r>
          </a:p>
          <a:p>
            <a:pPr marL="228600" indent="-228600">
              <a:buAutoNum type="arabicPeriod"/>
            </a:pPr>
            <a:r>
              <a:rPr lang="en-IN" sz="1100" dirty="0" err="1"/>
              <a:t>Streamlit</a:t>
            </a:r>
            <a:r>
              <a:rPr lang="en-IN" sz="1100" dirty="0"/>
              <a:t>                        - 	 Interactive App Builder</a:t>
            </a:r>
          </a:p>
          <a:p>
            <a:pPr marL="228600" indent="-228600">
              <a:buAutoNum type="arabicPeriod"/>
            </a:pPr>
            <a:r>
              <a:rPr lang="en-IN" sz="1100" dirty="0"/>
              <a:t>HTML/CSS/JavaScript  -   Web Development Essentials</a:t>
            </a:r>
          </a:p>
          <a:p>
            <a:pPr marL="228600" indent="-228600">
              <a:buAutoNum type="arabicPeriod"/>
            </a:pPr>
            <a:endParaRPr lang="en-IN" sz="1100" dirty="0"/>
          </a:p>
          <a:p>
            <a:r>
              <a:rPr lang="en-IN" sz="1100" b="1" dirty="0"/>
              <a:t># Back-end Development</a:t>
            </a:r>
          </a:p>
          <a:p>
            <a:endParaRPr lang="en-IN" sz="1100" dirty="0"/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Python 		 -     Open source programming Language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TensorFlow / </a:t>
            </a:r>
            <a:r>
              <a:rPr lang="en-IN" sz="1100" dirty="0" err="1"/>
              <a:t>Keras</a:t>
            </a:r>
            <a:r>
              <a:rPr lang="en-IN" sz="1100" dirty="0"/>
              <a:t>	 -     Machine Learning Frameworks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NumPy / Pandas 	 -     Data Analysis Libraries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Seaborn		 -     Data Visualization Tool</a:t>
            </a:r>
          </a:p>
          <a:p>
            <a:pPr marL="228600" indent="-228600">
              <a:buFont typeface="+mj-lt"/>
              <a:buAutoNum type="arabicPeriod"/>
            </a:pPr>
            <a:endParaRPr lang="en-IN" sz="1100" dirty="0"/>
          </a:p>
          <a:p>
            <a:r>
              <a:rPr lang="en-IN" sz="1100" b="1" dirty="0"/>
              <a:t># Data Storage and Management</a:t>
            </a:r>
          </a:p>
          <a:p>
            <a:endParaRPr lang="en-IN" sz="1100" dirty="0"/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Google Drive	 -     Cloud Storage Solution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Google </a:t>
            </a:r>
            <a:r>
              <a:rPr lang="en-IN" sz="1100" dirty="0" err="1"/>
              <a:t>Colab</a:t>
            </a:r>
            <a:r>
              <a:rPr lang="en-IN" sz="1100" dirty="0"/>
              <a:t>  	 -     Cloud Computing Platform</a:t>
            </a:r>
          </a:p>
          <a:p>
            <a:pPr marL="228600" indent="-228600">
              <a:buFont typeface="+mj-lt"/>
              <a:buAutoNum type="arabicPeriod"/>
            </a:pPr>
            <a:endParaRPr lang="en-IN" sz="1100" dirty="0"/>
          </a:p>
          <a:p>
            <a:r>
              <a:rPr lang="en-IN" sz="1100" b="1" dirty="0"/>
              <a:t># Model Training and Deployment</a:t>
            </a:r>
          </a:p>
          <a:p>
            <a:endParaRPr lang="en-IN" sz="1100" dirty="0"/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Google </a:t>
            </a:r>
            <a:r>
              <a:rPr lang="en-IN" sz="1100" dirty="0" err="1"/>
              <a:t>Colab</a:t>
            </a:r>
            <a:r>
              <a:rPr lang="en-IN" sz="1100" dirty="0"/>
              <a:t>	           - 	Cloud Computing Platform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TensorFlow Serving	           -	Model Deployment System</a:t>
            </a:r>
          </a:p>
          <a:p>
            <a:endParaRPr lang="en-IN" sz="1100" dirty="0"/>
          </a:p>
          <a:p>
            <a:r>
              <a:rPr lang="en-IN" sz="1100" b="1" dirty="0"/>
              <a:t># Miscellaneous Tools</a:t>
            </a:r>
          </a:p>
          <a:p>
            <a:endParaRPr lang="en-IN" sz="1100" dirty="0"/>
          </a:p>
          <a:p>
            <a:pPr marL="228600" indent="-228600">
              <a:buFont typeface="+mj-lt"/>
              <a:buAutoNum type="arabicPeriod"/>
            </a:pPr>
            <a:r>
              <a:rPr lang="en-IN" sz="1100" dirty="0" err="1"/>
              <a:t>Jupyter</a:t>
            </a:r>
            <a:r>
              <a:rPr lang="en-IN" sz="1100" dirty="0"/>
              <a:t> Notebook 	-     Interactive Coding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Matplotlib / Seaborn 	-     Data Visualization Libraries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100" dirty="0"/>
              <a:t>GitHub 		-     Version Control System</a:t>
            </a:r>
          </a:p>
        </p:txBody>
      </p:sp>
      <p:pic>
        <p:nvPicPr>
          <p:cNvPr id="6" name="Picture 5" descr="A person touching a screen with a pen&#10;&#10;Description automatically generated">
            <a:extLst>
              <a:ext uri="{FF2B5EF4-FFF2-40B4-BE49-F238E27FC236}">
                <a16:creationId xmlns:a16="http://schemas.microsoft.com/office/drawing/2014/main" id="{A008AE6E-1122-D93D-4E61-9C6BA1B4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373" y="1513042"/>
            <a:ext cx="5585364" cy="50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0A9C08-22A3-7FBC-1CB8-B3C78EE79F22}"/>
              </a:ext>
            </a:extLst>
          </p:cNvPr>
          <p:cNvSpPr txBox="1"/>
          <p:nvPr/>
        </p:nvSpPr>
        <p:spPr>
          <a:xfrm>
            <a:off x="443877" y="1570479"/>
            <a:ext cx="5187377" cy="46628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1100" b="1" dirty="0"/>
              <a:t>Data Collection :   </a:t>
            </a:r>
          </a:p>
          <a:p>
            <a:endParaRPr lang="en-US" sz="1100" dirty="0"/>
          </a:p>
          <a:p>
            <a:r>
              <a:rPr lang="en-US" sz="1100" dirty="0"/>
              <a:t>	1. Collect a large dataset of plant disease images from various 		sources.    </a:t>
            </a:r>
          </a:p>
          <a:p>
            <a:r>
              <a:rPr lang="en-US" sz="1100" dirty="0"/>
              <a:t>	2. Ensure the dataset is diverse, representing different plant 		species, diseases and environmental conditions</a:t>
            </a:r>
          </a:p>
          <a:p>
            <a:endParaRPr lang="en-US" sz="1100" dirty="0"/>
          </a:p>
          <a:p>
            <a:r>
              <a:rPr lang="en-US" sz="1100" dirty="0"/>
              <a:t>2. </a:t>
            </a:r>
            <a:r>
              <a:rPr lang="en-US" sz="1100" b="1" dirty="0"/>
              <a:t>Data Preprocessing :</a:t>
            </a:r>
            <a:r>
              <a:rPr lang="en-US" sz="1100" dirty="0"/>
              <a:t> </a:t>
            </a:r>
          </a:p>
          <a:p>
            <a:endParaRPr lang="en-US" sz="1100" dirty="0"/>
          </a:p>
          <a:p>
            <a:r>
              <a:rPr lang="en-US" sz="1100" dirty="0"/>
              <a:t>	1. Resize images to a uniform size.   </a:t>
            </a:r>
          </a:p>
          <a:p>
            <a:r>
              <a:rPr lang="en-US" sz="1100" dirty="0"/>
              <a:t>	2. Normalize pixel values to improve model performance.    </a:t>
            </a:r>
          </a:p>
          <a:p>
            <a:r>
              <a:rPr lang="en-US" sz="1100" dirty="0"/>
              <a:t>	3. Split the dataset into training, validation, and testing sets.</a:t>
            </a:r>
          </a:p>
          <a:p>
            <a:endParaRPr lang="en-US" sz="1100" dirty="0"/>
          </a:p>
          <a:p>
            <a:r>
              <a:rPr lang="en-US" sz="1100" dirty="0"/>
              <a:t>3. </a:t>
            </a:r>
            <a:r>
              <a:rPr lang="en-US" sz="1100" b="1" dirty="0"/>
              <a:t>Model Development :   </a:t>
            </a:r>
          </a:p>
          <a:p>
            <a:endParaRPr lang="en-US" sz="1100" dirty="0"/>
          </a:p>
          <a:p>
            <a:r>
              <a:rPr lang="en-US" sz="1100" dirty="0"/>
              <a:t>	 1. Design a CNN architecture suitable for plant disease     			classification.    </a:t>
            </a:r>
          </a:p>
          <a:p>
            <a:r>
              <a:rPr lang="en-US" sz="1100" dirty="0"/>
              <a:t>	2. Train the model using the training dataset.    </a:t>
            </a:r>
          </a:p>
          <a:p>
            <a:r>
              <a:rPr lang="en-US" sz="1100" dirty="0"/>
              <a:t>	3. Fine-tune hyperparameters to optimize model performance.</a:t>
            </a:r>
          </a:p>
          <a:p>
            <a:endParaRPr lang="en-US" sz="1100" dirty="0"/>
          </a:p>
          <a:p>
            <a:r>
              <a:rPr lang="en-US" sz="1100" dirty="0"/>
              <a:t>4. </a:t>
            </a:r>
            <a:r>
              <a:rPr lang="en-US" sz="1100" b="1" dirty="0"/>
              <a:t>Model Evaluation :    </a:t>
            </a:r>
          </a:p>
          <a:p>
            <a:endParaRPr lang="en-US" sz="1100" dirty="0"/>
          </a:p>
          <a:p>
            <a:r>
              <a:rPr lang="en-US" sz="1100" dirty="0"/>
              <a:t>	1. Evaluate the model's performance using the testing dataset.    </a:t>
            </a:r>
          </a:p>
          <a:p>
            <a:r>
              <a:rPr lang="en-US" sz="1100" dirty="0"/>
              <a:t>	2. Calculate metrics such as accuracy, precision, recall and 		validation sets.</a:t>
            </a:r>
          </a:p>
          <a:p>
            <a:r>
              <a:rPr lang="en-US" sz="1100" dirty="0"/>
              <a:t>	3. Compare the model's performance with existing models.</a:t>
            </a:r>
          </a:p>
          <a:p>
            <a:r>
              <a:rPr lang="en-US" sz="1100" dirty="0"/>
              <a:t>	4.Implement the validation dataset</a:t>
            </a:r>
            <a:endParaRPr lang="en-IN" sz="1100" dirty="0"/>
          </a:p>
        </p:txBody>
      </p:sp>
      <p:pic>
        <p:nvPicPr>
          <p:cNvPr id="7" name="Picture 6" descr="A road map with pointers and text&#10;&#10;Description automatically generated">
            <a:extLst>
              <a:ext uri="{FF2B5EF4-FFF2-40B4-BE49-F238E27FC236}">
                <a16:creationId xmlns:a16="http://schemas.microsoft.com/office/drawing/2014/main" id="{4927552D-2ED9-9785-9216-34D10812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978" y="1636265"/>
            <a:ext cx="5912145" cy="453124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49A85D-4AE2-A5D6-98BF-6CDA469A8E29}"/>
              </a:ext>
            </a:extLst>
          </p:cNvPr>
          <p:cNvSpPr txBox="1"/>
          <p:nvPr/>
        </p:nvSpPr>
        <p:spPr>
          <a:xfrm>
            <a:off x="3143162" y="2035165"/>
            <a:ext cx="8771200" cy="39857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PROBLEM STATEMENT    </a:t>
            </a:r>
            <a:r>
              <a:rPr lang="en-US" sz="1100" dirty="0"/>
              <a:t>:     Plant Disease Prediction System for Sustainable Agriculture using Artificial Intelligence Model</a:t>
            </a:r>
          </a:p>
          <a:p>
            <a:endParaRPr lang="en-US" sz="1100" dirty="0"/>
          </a:p>
          <a:p>
            <a:r>
              <a:rPr lang="en-US" sz="1100" b="1" dirty="0"/>
              <a:t>BACKGROUND                   :</a:t>
            </a:r>
            <a:r>
              <a:rPr lang="en-US" sz="1100" dirty="0"/>
              <a:t>     Agriculture is the backbone of many economies, providing food and livelihoods for 7 billions of people. However, plant diseases pose a significant threat to crop yields, food security, and the environment. Traditional methods of disease detection rely on manual inspection, which is time consuming, </a:t>
            </a:r>
            <a:r>
              <a:rPr lang="en-US" sz="1100" dirty="0" err="1"/>
              <a:t>labour</a:t>
            </a:r>
            <a:r>
              <a:rPr lang="en-US" sz="1100" dirty="0"/>
              <a:t> intensive and often inaccurate.</a:t>
            </a:r>
          </a:p>
          <a:p>
            <a:endParaRPr lang="en-US" sz="1100" dirty="0"/>
          </a:p>
          <a:p>
            <a:r>
              <a:rPr lang="en-US" sz="1100" b="1" dirty="0"/>
              <a:t>PROBLEM                           :   </a:t>
            </a:r>
            <a:r>
              <a:rPr lang="en-US" sz="1100" dirty="0"/>
              <a:t>  The lack of efficient and accurate plant disease detection methods hinders sustainable agriculture practices        			which leads to :</a:t>
            </a:r>
          </a:p>
          <a:p>
            <a:endParaRPr lang="en-US" sz="1100" dirty="0"/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Reduced crop yields and lower quality produce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Increased use of chemical pesticides and fungicides, harming the environment and human health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dirty="0"/>
              <a:t>Economic losses for farmers and the agricultural industry as a whole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endParaRPr lang="en-US" sz="1100" dirty="0"/>
          </a:p>
          <a:p>
            <a:r>
              <a:rPr lang="en-US" sz="1100" b="1" dirty="0"/>
              <a:t>GOAL</a:t>
            </a:r>
            <a:r>
              <a:rPr lang="en-US" sz="1100" dirty="0"/>
              <a:t>                                  :       Develop a plant disease prediction system using Artificial Intelligence (AI) and Machine 	Learning (ML) that can accurately detect and classify plant diseases from images, enabling sustainable agriculture                 	practices</a:t>
            </a:r>
          </a:p>
          <a:p>
            <a:endParaRPr lang="en-US" sz="1100" dirty="0"/>
          </a:p>
          <a:p>
            <a:r>
              <a:rPr lang="en-US" sz="1100" b="1" dirty="0"/>
              <a:t>OBJECTIVES                     :</a:t>
            </a:r>
          </a:p>
          <a:p>
            <a:endParaRPr lang="en-US" sz="1100" dirty="0"/>
          </a:p>
          <a:p>
            <a:pPr marL="228600" indent="-228600">
              <a:buAutoNum type="arabicPeriod"/>
            </a:pPr>
            <a:r>
              <a:rPr lang="en-US" sz="1100" dirty="0"/>
              <a:t> Collect and preprocess a large dataset of images of healthy and diseased plants</a:t>
            </a:r>
          </a:p>
          <a:p>
            <a:pPr marL="228600" indent="-228600">
              <a:buAutoNum type="arabicPeriod"/>
            </a:pPr>
            <a:r>
              <a:rPr lang="en-US" sz="1100" dirty="0"/>
              <a:t> Develop and train an AI model using Google </a:t>
            </a:r>
            <a:r>
              <a:rPr lang="en-US" sz="1100" dirty="0" err="1"/>
              <a:t>Colab</a:t>
            </a:r>
            <a:r>
              <a:rPr lang="en-US" sz="1100" dirty="0"/>
              <a:t> and Visual Studio (VS) to classify plant diseases with high accuracy</a:t>
            </a:r>
          </a:p>
          <a:p>
            <a:pPr marL="228600" indent="-228600">
              <a:buAutoNum type="arabicPeriod"/>
            </a:pPr>
            <a:r>
              <a:rPr lang="en-US" sz="1100" dirty="0"/>
              <a:t> Design a user-friendly interface for farmers and agricultural experts to upload images and receive disease diagnosis results</a:t>
            </a:r>
          </a:p>
          <a:p>
            <a:pPr marL="228600" indent="-228600">
              <a:buAutoNum type="arabicPeriod"/>
            </a:pPr>
            <a:r>
              <a:rPr lang="en-US" sz="1100" dirty="0"/>
              <a:t> Evaluate the system's performance and provide insights for improvement </a:t>
            </a:r>
            <a:endParaRPr lang="en-IN" sz="1100" dirty="0"/>
          </a:p>
        </p:txBody>
      </p:sp>
      <p:pic>
        <p:nvPicPr>
          <p:cNvPr id="5" name="Picture 4" descr="A person holding a plant&#10;&#10;Description automatically generated">
            <a:extLst>
              <a:ext uri="{FF2B5EF4-FFF2-40B4-BE49-F238E27FC236}">
                <a16:creationId xmlns:a16="http://schemas.microsoft.com/office/drawing/2014/main" id="{FB6BE747-8E62-9BED-FDBF-C0517F13B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2035165"/>
            <a:ext cx="2795914" cy="39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0" y="773755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DB100-387F-9FA2-9537-DC18F5564320}"/>
              </a:ext>
            </a:extLst>
          </p:cNvPr>
          <p:cNvSpPr txBox="1"/>
          <p:nvPr/>
        </p:nvSpPr>
        <p:spPr>
          <a:xfrm>
            <a:off x="5635782" y="296953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7048D0B-EE78-86A9-B6F7-EE60D6F0E6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544457"/>
              </p:ext>
            </p:extLst>
          </p:nvPr>
        </p:nvGraphicFramePr>
        <p:xfrm>
          <a:off x="3391529" y="133966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close up of blueberries on a plant&#10;&#10;Description automatically generated">
            <a:extLst>
              <a:ext uri="{FF2B5EF4-FFF2-40B4-BE49-F238E27FC236}">
                <a16:creationId xmlns:a16="http://schemas.microsoft.com/office/drawing/2014/main" id="{D5D40E54-4177-41DB-B168-479EC05566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249" y="1339660"/>
            <a:ext cx="3084214" cy="521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6" name="Picture 5" descr="A close up of a wheat plant&#10;&#10;Description automatically generated">
            <a:extLst>
              <a:ext uri="{FF2B5EF4-FFF2-40B4-BE49-F238E27FC236}">
                <a16:creationId xmlns:a16="http://schemas.microsoft.com/office/drawing/2014/main" id="{D76897FA-4D08-3DF2-4100-5056C317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70" y="1575304"/>
            <a:ext cx="3036426" cy="2528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9BE17D-EA31-D82B-D76C-9ABD7335068A}"/>
              </a:ext>
            </a:extLst>
          </p:cNvPr>
          <p:cNvSpPr txBox="1"/>
          <p:nvPr/>
        </p:nvSpPr>
        <p:spPr>
          <a:xfrm>
            <a:off x="5635782" y="2969537"/>
            <a:ext cx="914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11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85D260-820C-2BDA-569A-8AB7251A616B}"/>
              </a:ext>
            </a:extLst>
          </p:cNvPr>
          <p:cNvSpPr txBox="1"/>
          <p:nvPr/>
        </p:nvSpPr>
        <p:spPr>
          <a:xfrm>
            <a:off x="3730027" y="1568859"/>
            <a:ext cx="7659232" cy="2292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OVERVIEW </a:t>
            </a:r>
            <a:r>
              <a:rPr lang="en-US" sz="1100" dirty="0"/>
              <a:t>     :    The Plant Disease Prediction System using a Convolutional Neural Network (CNN) model for image classification has demonstrated extreme potential in revolutionizing the agricultural industry. By utilizing the concept of deep learning techniques and a large dataset of images, the system has achieved remarkable accuracy in detecting and classifying plant diseases.</a:t>
            </a:r>
          </a:p>
          <a:p>
            <a:endParaRPr lang="en-US" sz="1100" dirty="0"/>
          </a:p>
          <a:p>
            <a:r>
              <a:rPr lang="en-US" sz="1100" dirty="0"/>
              <a:t> </a:t>
            </a:r>
            <a:r>
              <a:rPr lang="en-US" sz="1200" b="1" dirty="0"/>
              <a:t>ACHIEVEMENTS :</a:t>
            </a:r>
          </a:p>
          <a:p>
            <a:endParaRPr lang="en-US" sz="1100" dirty="0"/>
          </a:p>
          <a:p>
            <a:pPr marL="228600" indent="-228600">
              <a:buAutoNum type="arabicPeriod"/>
            </a:pPr>
            <a:r>
              <a:rPr lang="en-US" sz="1100" b="1" dirty="0"/>
              <a:t>Improved Accuracy	 </a:t>
            </a:r>
            <a:r>
              <a:rPr lang="en-US" sz="1100" dirty="0"/>
              <a:t>: The CNN model has attained high accuracy in detecting and classifying and outperforming traditional methods.</a:t>
            </a:r>
          </a:p>
          <a:p>
            <a:pPr marL="228600" indent="-228600">
              <a:buAutoNum type="arabicPeriod"/>
            </a:pPr>
            <a:r>
              <a:rPr lang="en-US" sz="1100" b="1" dirty="0"/>
              <a:t>Increased Efficiency	 </a:t>
            </a:r>
            <a:r>
              <a:rPr lang="en-US" sz="1100" dirty="0"/>
              <a:t>: The system automates the disease detection process, reducing the need for manual inspection and saving time for farmers and agricultural experts.</a:t>
            </a:r>
          </a:p>
          <a:p>
            <a:pPr marL="228600" indent="-228600">
              <a:buAutoNum type="arabicPeriod"/>
            </a:pPr>
            <a:r>
              <a:rPr lang="en-US" sz="1100" b="1" dirty="0"/>
              <a:t>Enhanced Decision-Making </a:t>
            </a:r>
            <a:r>
              <a:rPr lang="en-US" sz="1100" dirty="0"/>
              <a:t>: The system provides farmers and agricultural experts with accurate and reliable information to make informed decisions about crop management and disease control.</a:t>
            </a:r>
            <a:endParaRPr lang="en-IN" sz="1100" dirty="0"/>
          </a:p>
        </p:txBody>
      </p:sp>
      <p:pic>
        <p:nvPicPr>
          <p:cNvPr id="10" name="Picture 9" descr="A close up of a fruit&#10;&#10;Description automatically generated">
            <a:extLst>
              <a:ext uri="{FF2B5EF4-FFF2-40B4-BE49-F238E27FC236}">
                <a16:creationId xmlns:a16="http://schemas.microsoft.com/office/drawing/2014/main" id="{D26981AA-240A-F21E-66FE-8B3E0B30B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623" y="4265584"/>
            <a:ext cx="3716636" cy="23298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A27E64-AD00-1F1C-8292-CE340CF76194}"/>
              </a:ext>
            </a:extLst>
          </p:cNvPr>
          <p:cNvSpPr txBox="1"/>
          <p:nvPr/>
        </p:nvSpPr>
        <p:spPr>
          <a:xfrm>
            <a:off x="280657" y="4414515"/>
            <a:ext cx="7315200" cy="178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b="1" dirty="0"/>
              <a:t>IMPACTS AND BENEFITS : </a:t>
            </a:r>
          </a:p>
          <a:p>
            <a:endParaRPr lang="en-US" sz="1100" b="1" dirty="0"/>
          </a:p>
          <a:p>
            <a:r>
              <a:rPr lang="en-US" sz="1100" b="1" dirty="0"/>
              <a:t>Boosted Crop Yields	 </a:t>
            </a:r>
            <a:r>
              <a:rPr lang="en-US" sz="1100" dirty="0"/>
              <a:t>:  By enabling early detection and treatment of plant diseases, the system can help increase crop yields and reduce economic losses for farmers.</a:t>
            </a:r>
          </a:p>
          <a:p>
            <a:endParaRPr lang="en-US" sz="1100" dirty="0"/>
          </a:p>
          <a:p>
            <a:r>
              <a:rPr lang="en-US" sz="1100" b="1" dirty="0"/>
              <a:t>Reduced Chemical Use	</a:t>
            </a:r>
            <a:r>
              <a:rPr lang="en-US" sz="1100" dirty="0"/>
              <a:t>:  The system's ability to accurately detect plant diseases can help reduce the unnecessary use of chemical pesticides and fungicides, promoting sustainable agriculture practices.</a:t>
            </a:r>
          </a:p>
          <a:p>
            <a:endParaRPr lang="en-US" sz="1100" dirty="0"/>
          </a:p>
          <a:p>
            <a:r>
              <a:rPr lang="en-US" sz="1100" b="1" dirty="0"/>
              <a:t>Improved Food Security	</a:t>
            </a:r>
            <a:r>
              <a:rPr lang="en-US" sz="1100" dirty="0"/>
              <a:t>:  By enhancing crop yields and reducing disease-related losses, the system can contribute to improved food security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215</TotalTime>
  <Words>1282</Words>
  <Application>Microsoft Office PowerPoint</Application>
  <PresentationFormat>Widescreen</PresentationFormat>
  <Paragraphs>114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jeyabharathirameshbabu@gmail.com</cp:lastModifiedBy>
  <cp:revision>3</cp:revision>
  <dcterms:created xsi:type="dcterms:W3CDTF">2024-12-31T09:40:01Z</dcterms:created>
  <dcterms:modified xsi:type="dcterms:W3CDTF">2025-01-05T10:34:11Z</dcterms:modified>
</cp:coreProperties>
</file>