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7" r:id="rId4"/>
    <p:sldId id="278" r:id="rId5"/>
    <p:sldId id="257" r:id="rId6"/>
    <p:sldId id="269" r:id="rId7"/>
    <p:sldId id="270" r:id="rId8"/>
    <p:sldId id="271" r:id="rId9"/>
    <p:sldId id="272" r:id="rId10"/>
    <p:sldId id="273" r:id="rId11"/>
    <p:sldId id="260" r:id="rId12"/>
    <p:sldId id="261" r:id="rId13"/>
    <p:sldId id="274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DE4EBE-4C5F-B3DA-E5E6-1EC1C969A999}" v="9" dt="2024-12-22T15:36:29.098"/>
    <p1510:client id="{C0E8452F-B33F-EAD8-CD2A-CD76046FF247}" v="7" dt="2024-12-22T15:39:22.0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68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, Mathinraj (Cognizant)" userId="S::2370815@cognizant.com::20cf9796-eb28-4d54-ba8b-ff93e95f42ab" providerId="AD" clId="Web-{C0E8452F-B33F-EAD8-CD2A-CD76046FF247}"/>
    <pc:docChg chg="delSld">
      <pc:chgData name="R, Mathinraj (Cognizant)" userId="S::2370815@cognizant.com::20cf9796-eb28-4d54-ba8b-ff93e95f42ab" providerId="AD" clId="Web-{C0E8452F-B33F-EAD8-CD2A-CD76046FF247}" dt="2024-12-22T15:39:22.005" v="6"/>
      <pc:docMkLst>
        <pc:docMk/>
      </pc:docMkLst>
      <pc:sldChg chg="del">
        <pc:chgData name="R, Mathinraj (Cognizant)" userId="S::2370815@cognizant.com::20cf9796-eb28-4d54-ba8b-ff93e95f42ab" providerId="AD" clId="Web-{C0E8452F-B33F-EAD8-CD2A-CD76046FF247}" dt="2024-12-22T15:39:22.005" v="6"/>
        <pc:sldMkLst>
          <pc:docMk/>
          <pc:sldMk cId="3286059903" sldId="262"/>
        </pc:sldMkLst>
      </pc:sldChg>
      <pc:sldChg chg="del">
        <pc:chgData name="R, Mathinraj (Cognizant)" userId="S::2370815@cognizant.com::20cf9796-eb28-4d54-ba8b-ff93e95f42ab" providerId="AD" clId="Web-{C0E8452F-B33F-EAD8-CD2A-CD76046FF247}" dt="2024-12-22T15:39:20.927" v="5"/>
        <pc:sldMkLst>
          <pc:docMk/>
          <pc:sldMk cId="3498369143" sldId="263"/>
        </pc:sldMkLst>
      </pc:sldChg>
      <pc:sldChg chg="del">
        <pc:chgData name="R, Mathinraj (Cognizant)" userId="S::2370815@cognizant.com::20cf9796-eb28-4d54-ba8b-ff93e95f42ab" providerId="AD" clId="Web-{C0E8452F-B33F-EAD8-CD2A-CD76046FF247}" dt="2024-12-22T15:39:20.177" v="4"/>
        <pc:sldMkLst>
          <pc:docMk/>
          <pc:sldMk cId="3642954635" sldId="264"/>
        </pc:sldMkLst>
      </pc:sldChg>
      <pc:sldChg chg="del">
        <pc:chgData name="R, Mathinraj (Cognizant)" userId="S::2370815@cognizant.com::20cf9796-eb28-4d54-ba8b-ff93e95f42ab" providerId="AD" clId="Web-{C0E8452F-B33F-EAD8-CD2A-CD76046FF247}" dt="2024-12-22T15:39:12.068" v="1"/>
        <pc:sldMkLst>
          <pc:docMk/>
          <pc:sldMk cId="2882167958" sldId="265"/>
        </pc:sldMkLst>
      </pc:sldChg>
      <pc:sldChg chg="del">
        <pc:chgData name="R, Mathinraj (Cognizant)" userId="S::2370815@cognizant.com::20cf9796-eb28-4d54-ba8b-ff93e95f42ab" providerId="AD" clId="Web-{C0E8452F-B33F-EAD8-CD2A-CD76046FF247}" dt="2024-12-22T15:39:07.833" v="0"/>
        <pc:sldMkLst>
          <pc:docMk/>
          <pc:sldMk cId="3079484608" sldId="266"/>
        </pc:sldMkLst>
      </pc:sldChg>
      <pc:sldChg chg="del">
        <pc:chgData name="R, Mathinraj (Cognizant)" userId="S::2370815@cognizant.com::20cf9796-eb28-4d54-ba8b-ff93e95f42ab" providerId="AD" clId="Web-{C0E8452F-B33F-EAD8-CD2A-CD76046FF247}" dt="2024-12-22T15:39:19.505" v="3"/>
        <pc:sldMkLst>
          <pc:docMk/>
          <pc:sldMk cId="275245091" sldId="267"/>
        </pc:sldMkLst>
      </pc:sldChg>
      <pc:sldChg chg="del">
        <pc:chgData name="R, Mathinraj (Cognizant)" userId="S::2370815@cognizant.com::20cf9796-eb28-4d54-ba8b-ff93e95f42ab" providerId="AD" clId="Web-{C0E8452F-B33F-EAD8-CD2A-CD76046FF247}" dt="2024-12-22T15:39:17.599" v="2"/>
        <pc:sldMkLst>
          <pc:docMk/>
          <pc:sldMk cId="878174298" sldId="268"/>
        </pc:sldMkLst>
      </pc:sldChg>
    </pc:docChg>
  </pc:docChgLst>
  <pc:docChgLst>
    <pc:chgData name="R, Mathinraj (Cognizant)" userId="S::2370815@cognizant.com::20cf9796-eb28-4d54-ba8b-ff93e95f42ab" providerId="AD" clId="Web-{17DE4EBE-4C5F-B3DA-E5E6-1EC1C969A999}"/>
    <pc:docChg chg="modSld">
      <pc:chgData name="R, Mathinraj (Cognizant)" userId="S::2370815@cognizant.com::20cf9796-eb28-4d54-ba8b-ff93e95f42ab" providerId="AD" clId="Web-{17DE4EBE-4C5F-B3DA-E5E6-1EC1C969A999}" dt="2024-12-22T15:36:29.098" v="7" actId="20577"/>
      <pc:docMkLst>
        <pc:docMk/>
      </pc:docMkLst>
      <pc:sldChg chg="delSp modSp">
        <pc:chgData name="R, Mathinraj (Cognizant)" userId="S::2370815@cognizant.com::20cf9796-eb28-4d54-ba8b-ff93e95f42ab" providerId="AD" clId="Web-{17DE4EBE-4C5F-B3DA-E5E6-1EC1C969A999}" dt="2024-12-22T15:36:29.098" v="7" actId="20577"/>
        <pc:sldMkLst>
          <pc:docMk/>
          <pc:sldMk cId="2837462682" sldId="256"/>
        </pc:sldMkLst>
        <pc:spChg chg="mod">
          <ac:chgData name="R, Mathinraj (Cognizant)" userId="S::2370815@cognizant.com::20cf9796-eb28-4d54-ba8b-ff93e95f42ab" providerId="AD" clId="Web-{17DE4EBE-4C5F-B3DA-E5E6-1EC1C969A999}" dt="2024-12-22T15:36:29.098" v="7" actId="20577"/>
          <ac:spMkLst>
            <pc:docMk/>
            <pc:sldMk cId="2837462682" sldId="256"/>
            <ac:spMk id="2" creationId="{F07824EF-508E-14A4-6683-21EAFC3746E6}"/>
          </ac:spMkLst>
        </pc:spChg>
        <pc:spChg chg="del">
          <ac:chgData name="R, Mathinraj (Cognizant)" userId="S::2370815@cognizant.com::20cf9796-eb28-4d54-ba8b-ff93e95f42ab" providerId="AD" clId="Web-{17DE4EBE-4C5F-B3DA-E5E6-1EC1C969A999}" dt="2024-12-22T15:36:22.864" v="2"/>
          <ac:spMkLst>
            <pc:docMk/>
            <pc:sldMk cId="2837462682" sldId="256"/>
            <ac:spMk id="3" creationId="{4B8EABAE-71BF-0828-0466-C98BB8749AD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918ED-66FC-D5C4-F25B-1B66B380D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B59690-8FB4-6C13-3C08-F839C43C1D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5B48D-AC8A-59F2-8795-6B82AC97D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DEF7-BAE1-4046-A22A-B6C9D4063426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E34BB-790C-E6F3-544A-7EE66A21A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31688-01E9-C4E1-0356-DC961E454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74B12-F3CD-4606-816B-9A374F7E69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185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60261-A388-0646-FAD7-8EEE1348F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BBC964-853B-9864-9B70-90D6AA604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331F7-C149-7534-48BC-F62C177BA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DEF7-BAE1-4046-A22A-B6C9D4063426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F73D9-0099-E5F8-D316-A3ECA728E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FA863-A4EE-AD09-BB6C-4A36D1509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74B12-F3CD-4606-816B-9A374F7E69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871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A24FC2-5D78-C9DD-02F4-E47CE5B4A7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DB2247-5E22-429C-BCF9-13DA63B88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EC914-819B-AF3A-7EA9-CB85F7CA5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DEF7-BAE1-4046-A22A-B6C9D4063426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314D3-F8D4-3133-7C64-49BBC5B4B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C314F-AF8D-C81F-2F8B-F366981BF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74B12-F3CD-4606-816B-9A374F7E69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095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4F8FB-7017-E261-CD6E-E10BDD385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2B0DF-94A0-EF86-9384-D3AA121ED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2726D-FFA3-42A3-B028-7E76239F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DEF7-BAE1-4046-A22A-B6C9D4063426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520F2-A4E1-BA73-7ED9-6CE78E482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92CA3-37CE-8494-F14C-1EBAA7A47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74B12-F3CD-4606-816B-9A374F7E69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626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1A6E9-58A0-6E4E-FC54-4DE66A962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3A503-C388-87EB-3D6E-B191FC462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22382-718D-DC66-A613-596B0394C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DEF7-BAE1-4046-A22A-B6C9D4063426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496AA-50C8-B3B6-EF85-3A2A82972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53AB3-E1CD-F074-EEA7-597E350D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74B12-F3CD-4606-816B-9A374F7E69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695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8F201-946F-7144-A6D5-ECE095917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12C13-E4C1-4CCF-B0DA-1D39F67D29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CD19E0-D039-F8CB-6ABA-46B306AF1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E8F2D-637B-E4A3-7A80-E2C18A4AA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DEF7-BAE1-4046-A22A-B6C9D4063426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210B4-A2DF-F650-EFC8-EFB18E526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48ACB1-ED95-80D2-A982-5B7300F0E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74B12-F3CD-4606-816B-9A374F7E69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387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4FC75-A992-5587-6DF1-44C3E1C97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0E0E1-D5DA-64B6-143C-40D2B0218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75CE35-D7C9-5AF1-C96D-F8B54EA5C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A7A97-1EC8-1F34-0306-FDEF794EF8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B353B2-90BE-FDB6-253E-CAC8B533C6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F5463C-4058-8D79-B56B-A8257294E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DEF7-BAE1-4046-A22A-B6C9D4063426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68D8BC-D8EB-34C8-E96F-B2EF72343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61567C-8B17-DAFE-E9A3-F7265247B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74B12-F3CD-4606-816B-9A374F7E69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506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19E2A-3780-0338-BA9A-CC2015D44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E4B911-FA50-6A9C-9B57-92B51A137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DEF7-BAE1-4046-A22A-B6C9D4063426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E8559B-3CB6-14F1-DEAA-77435FF92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EA958C-4FB8-CA70-80A9-D19C84B56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74B12-F3CD-4606-816B-9A374F7E69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477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E74B1-6DC2-FF93-FACF-C2DD88ED1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DEF7-BAE1-4046-A22A-B6C9D4063426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7C1A9A-0882-A8AC-C7AF-ECC920517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21A46-0CBE-7564-FFEE-37A6A986C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74B12-F3CD-4606-816B-9A374F7E69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6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36C76-4A66-AD15-AB47-9A9D12A33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6AE66-514E-E178-4EC8-B79547060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F7321B-5343-ABC9-2963-41772D121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25FCA-5445-6A7C-37F6-8275E989C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DEF7-BAE1-4046-A22A-B6C9D4063426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C30EF1-CF8A-BF0D-17C1-28C6D9C98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395C88-2198-E01C-0A04-D6BA5F26A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74B12-F3CD-4606-816B-9A374F7E69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113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B2EB9-8C17-7EEA-6B74-800EF779D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DD35A2-F65E-DA15-DCFE-08C813118F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08C1D-4171-CB3B-85C8-646933898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9FB85D-CFEB-92FA-3994-B4FB24C7C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DEF7-BAE1-4046-A22A-B6C9D4063426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52C31-50A6-7ED2-2A18-DB81FA6F5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BA30F-6C34-5CB2-BE95-216EF1304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74B12-F3CD-4606-816B-9A374F7E69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908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5E3D40-3DCB-7D21-C80D-64D9323C9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0972E-12B3-0883-203C-487038E4B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A0330-4773-FC96-2C18-EE04AA0A80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7EDEF7-BAE1-4046-A22A-B6C9D4063426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28342-5808-262D-496B-61B6C5406F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F1BA0-0796-E65B-C7A3-5328C53FEB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474B12-F3CD-4606-816B-9A374F7E69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353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824EF-508E-14A4-6683-21EAFC3746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9600"/>
              <a:t>AOP</a:t>
            </a:r>
          </a:p>
        </p:txBody>
      </p:sp>
    </p:spTree>
    <p:extLst>
      <p:ext uri="{BB962C8B-B14F-4D97-AF65-F5344CB8AC3E}">
        <p14:creationId xmlns:p14="http://schemas.microsoft.com/office/powerpoint/2010/main" val="2837462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765293-BE21-17E3-F1EC-76C40A48B6EF}"/>
              </a:ext>
            </a:extLst>
          </p:cNvPr>
          <p:cNvSpPr txBox="1"/>
          <p:nvPr/>
        </p:nvSpPr>
        <p:spPr>
          <a:xfrm>
            <a:off x="309372" y="766732"/>
            <a:ext cx="11878056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IN" sz="2800" b="1">
                <a:latin typeface="Nunito" pitchFamily="2" charset="0"/>
              </a:rPr>
              <a:t>Pointcut : </a:t>
            </a:r>
            <a:r>
              <a:rPr lang="en-IN" sz="2800">
                <a:latin typeface="Nunito" pitchFamily="2" charset="0"/>
              </a:rPr>
              <a:t>The @Pointcut annotation defines the pointcut where advice is applied.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en-IN" sz="2800" b="1"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IN" sz="2800" b="1" i="0">
                <a:effectLst/>
                <a:latin typeface="Nunito" pitchFamily="2" charset="0"/>
              </a:rPr>
              <a:t>Join Point </a:t>
            </a:r>
            <a:r>
              <a:rPr lang="en-IN" sz="2800" b="0" i="0">
                <a:effectLst/>
                <a:latin typeface="Nunito" pitchFamily="2" charset="0"/>
              </a:rPr>
              <a:t>: A specific point in the execution of a program, such as method execution or exception handling, where an aspect can be applied.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IN" sz="2800" b="1" i="0">
                <a:effectLst/>
                <a:latin typeface="Nunito" pitchFamily="2" charset="0"/>
              </a:rPr>
              <a:t>Pointcut </a:t>
            </a:r>
            <a:r>
              <a:rPr lang="en-IN" sz="2800" b="0" i="0">
                <a:effectLst/>
                <a:latin typeface="Nunito" pitchFamily="2" charset="0"/>
              </a:rPr>
              <a:t>: A predicate that matches join points. A pointcut expression specifies where an advice should be applied.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IN" sz="2800" b="1" i="0">
                <a:effectLst/>
                <a:latin typeface="Nunito" pitchFamily="2" charset="0"/>
              </a:rPr>
              <a:t>Weaving </a:t>
            </a:r>
            <a:r>
              <a:rPr lang="en-IN" sz="2800" b="0" i="0">
                <a:effectLst/>
                <a:latin typeface="Nunito" pitchFamily="2" charset="0"/>
              </a:rPr>
              <a:t>: The process of linking aspects with the target object. Weaving can occur at compile-time, load-time, or runtime. Spring AOP performs runtime weaving using proxy-based mechanisms.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E5B899C-0133-5C5B-6C45-791435130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1314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Nunito" pitchFamily="2" charset="0"/>
              </a:rPr>
              <a:t>Pointcut 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Nunito" pitchFamily="2" charset="0"/>
              </a:rPr>
              <a:t>: The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@Pointcut 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Nunito" pitchFamily="2" charset="0"/>
              </a:rPr>
              <a:t>annotation defines the pointcut where advice is applied.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82D3612-5C8E-81D1-5BE9-BD60EBF79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1314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Nunito" pitchFamily="2" charset="0"/>
              </a:rPr>
              <a:t>Pointcut 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Nunito" pitchFamily="2" charset="0"/>
              </a:rPr>
              <a:t>: The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@Pointcut 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Nunito" pitchFamily="2" charset="0"/>
              </a:rPr>
              <a:t>annotation defines the pointcut where advice is applied.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819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4BEFC7-9870-D57D-A540-6C66216F48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F8AF9D-6D19-8BE4-AEC7-92FFC6CAC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65" y="547285"/>
            <a:ext cx="11241069" cy="576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188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484935-7C6A-4D1A-5084-0AB02603B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2BAAF3-EDD4-9FFD-07C0-0F580F67B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02" y="647312"/>
            <a:ext cx="11431595" cy="556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379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751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924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BFBB0-E748-8B23-3F79-9327762B7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ECFA3-5F05-2A93-CC3C-D8096D9A8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550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function&#10;&#10;Description automatically generated">
            <a:extLst>
              <a:ext uri="{FF2B5EF4-FFF2-40B4-BE49-F238E27FC236}">
                <a16:creationId xmlns:a16="http://schemas.microsoft.com/office/drawing/2014/main" id="{0D4FBB94-535F-A270-745F-6B71CB4D2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617" y="718730"/>
            <a:ext cx="7443966" cy="415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772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program&#10;&#10;Description automatically generated">
            <a:extLst>
              <a:ext uri="{FF2B5EF4-FFF2-40B4-BE49-F238E27FC236}">
                <a16:creationId xmlns:a16="http://schemas.microsoft.com/office/drawing/2014/main" id="{5B700DAE-2522-AB47-1DBA-2E8CD48C9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62" y="914400"/>
            <a:ext cx="963549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28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618001-F52A-F65B-F3EF-92E70CC231D2}"/>
              </a:ext>
            </a:extLst>
          </p:cNvPr>
          <p:cNvSpPr txBox="1"/>
          <p:nvPr/>
        </p:nvSpPr>
        <p:spPr>
          <a:xfrm>
            <a:off x="82296" y="904578"/>
            <a:ext cx="1185976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i="0" dirty="0">
                <a:effectLst/>
                <a:latin typeface="Nunito" panose="020F0502020204030204" pitchFamily="2" charset="0"/>
              </a:rPr>
              <a:t>Aspect-Oriented Programming (AOP) </a:t>
            </a:r>
            <a:r>
              <a:rPr lang="en-IN" sz="3200" b="0" i="0" dirty="0">
                <a:effectLst/>
                <a:latin typeface="Nunito" panose="020F0502020204030204" pitchFamily="2" charset="0"/>
              </a:rPr>
              <a:t>is a programming paradigm that aims to increase modularity by allowing the separation of cross-cutting concerns. Cross-cutting concerns are aspects of a program that affect multiple parts of the application, such as logging, security, or transaction management. </a:t>
            </a:r>
          </a:p>
          <a:p>
            <a:endParaRPr lang="en-IN" sz="3200" dirty="0">
              <a:latin typeface="Nunito" panose="020F0502020204030204" pitchFamily="2" charset="0"/>
            </a:endParaRPr>
          </a:p>
          <a:p>
            <a:r>
              <a:rPr lang="en-IN" sz="3200" b="0" i="0" dirty="0">
                <a:effectLst/>
                <a:latin typeface="Nunito" pitchFamily="2" charset="0"/>
              </a:rPr>
              <a:t>In AOP, these cross-cutting concerns are modularized into separate units called </a:t>
            </a:r>
            <a:r>
              <a:rPr lang="en-IN" sz="3200" b="1" i="0" dirty="0">
                <a:effectLst/>
                <a:latin typeface="Nunito" pitchFamily="2" charset="0"/>
              </a:rPr>
              <a:t>aspects </a:t>
            </a:r>
            <a:r>
              <a:rPr lang="en-IN" sz="3200" b="0" i="0" dirty="0">
                <a:effectLst/>
                <a:latin typeface="Nunito" pitchFamily="2" charset="0"/>
              </a:rPr>
              <a:t>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855146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C91DF5-89C2-6306-D73C-D11B34A51AD6}"/>
              </a:ext>
            </a:extLst>
          </p:cNvPr>
          <p:cNvSpPr txBox="1"/>
          <p:nvPr/>
        </p:nvSpPr>
        <p:spPr>
          <a:xfrm>
            <a:off x="74023" y="1421942"/>
            <a:ext cx="11850624" cy="3703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375"/>
              </a:lnSpc>
            </a:pPr>
            <a:r>
              <a:rPr lang="en-IN" sz="2800" b="1" i="0" dirty="0">
                <a:solidFill>
                  <a:srgbClr val="000000"/>
                </a:solidFill>
                <a:effectLst/>
                <a:latin typeface="-apple-system"/>
              </a:rPr>
              <a:t>What is a cross-cutting concern?</a:t>
            </a:r>
          </a:p>
          <a:p>
            <a:pPr algn="l">
              <a:lnSpc>
                <a:spcPts val="3375"/>
              </a:lnSpc>
            </a:pPr>
            <a:endParaRPr lang="en-IN" sz="2800" b="1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spcAft>
                <a:spcPts val="1200"/>
              </a:spcAft>
            </a:pPr>
            <a:r>
              <a:rPr lang="en-IN" sz="2800" b="1" i="0" dirty="0">
                <a:solidFill>
                  <a:srgbClr val="24292E"/>
                </a:solidFill>
                <a:effectLst/>
                <a:latin typeface="-apple-system"/>
              </a:rPr>
              <a:t>A cross-cutting concern</a:t>
            </a:r>
            <a:r>
              <a:rPr lang="en-IN" sz="2800" b="0" i="0" dirty="0">
                <a:solidFill>
                  <a:srgbClr val="24292E"/>
                </a:solidFill>
                <a:effectLst/>
                <a:latin typeface="-apple-system"/>
              </a:rPr>
              <a:t> is a functionality that is tangled with business code, which usually cannot be separated from the business logic. </a:t>
            </a:r>
            <a:r>
              <a:rPr lang="en-IN" sz="2800" b="1" i="0" dirty="0">
                <a:solidFill>
                  <a:srgbClr val="24292E"/>
                </a:solidFill>
                <a:effectLst/>
                <a:latin typeface="-apple-system"/>
              </a:rPr>
              <a:t>Auditing</a:t>
            </a:r>
            <a:r>
              <a:rPr lang="en-IN" sz="2800" b="0" i="0" dirty="0">
                <a:solidFill>
                  <a:srgbClr val="24292E"/>
                </a:solidFill>
                <a:effectLst/>
                <a:latin typeface="-apple-system"/>
              </a:rPr>
              <a:t>, </a:t>
            </a:r>
            <a:r>
              <a:rPr lang="en-IN" sz="2800" b="1" i="0" dirty="0">
                <a:solidFill>
                  <a:srgbClr val="24292E"/>
                </a:solidFill>
                <a:effectLst/>
                <a:latin typeface="-apple-system"/>
              </a:rPr>
              <a:t>security</a:t>
            </a:r>
            <a:r>
              <a:rPr lang="en-IN" sz="2800" b="0" i="0" dirty="0">
                <a:solidFill>
                  <a:srgbClr val="24292E"/>
                </a:solidFill>
                <a:effectLst/>
                <a:latin typeface="-apple-system"/>
              </a:rPr>
              <a:t>, and </a:t>
            </a:r>
            <a:r>
              <a:rPr lang="en-IN" sz="2800" b="1" i="0" dirty="0">
                <a:solidFill>
                  <a:srgbClr val="24292E"/>
                </a:solidFill>
                <a:effectLst/>
                <a:latin typeface="-apple-system"/>
              </a:rPr>
              <a:t>transaction management</a:t>
            </a:r>
            <a:r>
              <a:rPr lang="en-IN" sz="2800" b="0" i="0" dirty="0">
                <a:solidFill>
                  <a:srgbClr val="24292E"/>
                </a:solidFill>
                <a:effectLst/>
                <a:latin typeface="-apple-system"/>
              </a:rPr>
              <a:t> are good examples of cross-cutting concerns. </a:t>
            </a:r>
          </a:p>
          <a:p>
            <a:pPr algn="l">
              <a:spcAft>
                <a:spcPts val="1200"/>
              </a:spcAft>
            </a:pPr>
            <a:r>
              <a:rPr lang="en-IN" sz="2800" b="0" i="0" dirty="0">
                <a:solidFill>
                  <a:srgbClr val="24292E"/>
                </a:solidFill>
                <a:effectLst/>
                <a:latin typeface="-apple-system"/>
              </a:rPr>
              <a:t>These are good candidates for separation using aspects because there is no design pattern that would allow writing the code in such a way that they would be separated from the business logic.</a:t>
            </a:r>
          </a:p>
        </p:txBody>
      </p:sp>
    </p:spTree>
    <p:extLst>
      <p:ext uri="{BB962C8B-B14F-4D97-AF65-F5344CB8AC3E}">
        <p14:creationId xmlns:p14="http://schemas.microsoft.com/office/powerpoint/2010/main" val="4138818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10AF24-32C2-788A-743F-C81FFB65A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784" y="0"/>
            <a:ext cx="103144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25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C774B1-F12A-AA54-DDC2-FC9758B0A119}"/>
              </a:ext>
            </a:extLst>
          </p:cNvPr>
          <p:cNvSpPr txBox="1"/>
          <p:nvPr/>
        </p:nvSpPr>
        <p:spPr>
          <a:xfrm>
            <a:off x="164592" y="1374592"/>
            <a:ext cx="12027408" cy="4108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IN" sz="2400" b="1" i="0">
                <a:effectLst/>
                <a:latin typeface="Nunito" pitchFamily="2" charset="0"/>
              </a:rPr>
              <a:t>Advice </a:t>
            </a:r>
            <a:r>
              <a:rPr lang="en-IN" sz="2400" b="0" i="0">
                <a:effectLst/>
                <a:latin typeface="Nunito" pitchFamily="2" charset="0"/>
              </a:rPr>
              <a:t>: This is the action taken by an aspect at a particular join point. There are five types of advice:</a:t>
            </a:r>
          </a:p>
          <a:p>
            <a:pPr marL="742950" lvl="1" indent="-285750" algn="l" fontAlgn="base"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en-IN" sz="2400" b="1" i="0">
                <a:effectLst/>
                <a:latin typeface="Nunito" pitchFamily="2" charset="0"/>
              </a:rPr>
              <a:t>Before </a:t>
            </a:r>
            <a:r>
              <a:rPr lang="en-IN" sz="2400" b="0" i="0">
                <a:effectLst/>
                <a:latin typeface="Nunito" pitchFamily="2" charset="0"/>
              </a:rPr>
              <a:t>: Executed before the method call.</a:t>
            </a:r>
          </a:p>
          <a:p>
            <a:pPr marL="742950" lvl="1" indent="-285750" algn="l" fontAlgn="base"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en-IN" sz="2400" b="1" i="0">
                <a:effectLst/>
                <a:latin typeface="Nunito" pitchFamily="2" charset="0"/>
              </a:rPr>
              <a:t>After </a:t>
            </a:r>
            <a:r>
              <a:rPr lang="en-IN" sz="2400" b="0" i="0">
                <a:effectLst/>
                <a:latin typeface="Nunito" pitchFamily="2" charset="0"/>
              </a:rPr>
              <a:t>: Executed after the method call, regardless of its outcome.</a:t>
            </a:r>
          </a:p>
          <a:p>
            <a:pPr marL="742950" lvl="1" indent="-285750" algn="l" fontAlgn="base"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en-IN" sz="2400" b="1" i="0" err="1">
                <a:effectLst/>
                <a:latin typeface="Nunito" pitchFamily="2" charset="0"/>
              </a:rPr>
              <a:t>AfterReturning</a:t>
            </a:r>
            <a:r>
              <a:rPr lang="en-IN" sz="2400" b="1" i="0">
                <a:effectLst/>
                <a:latin typeface="Nunito" pitchFamily="2" charset="0"/>
              </a:rPr>
              <a:t> </a:t>
            </a:r>
            <a:r>
              <a:rPr lang="en-IN" sz="2400" b="0" i="0">
                <a:effectLst/>
                <a:latin typeface="Nunito" pitchFamily="2" charset="0"/>
              </a:rPr>
              <a:t>: Executed after the method returns a result, but not if an exception occurs.</a:t>
            </a:r>
          </a:p>
          <a:p>
            <a:pPr marL="742950" lvl="1" indent="-285750" algn="l" fontAlgn="base"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en-IN" sz="2400" b="1" i="0">
                <a:effectLst/>
                <a:latin typeface="Nunito" pitchFamily="2" charset="0"/>
              </a:rPr>
              <a:t>Around </a:t>
            </a:r>
            <a:r>
              <a:rPr lang="en-IN" sz="2400" b="0" i="0">
                <a:effectLst/>
                <a:latin typeface="Nunito" pitchFamily="2" charset="0"/>
              </a:rPr>
              <a:t>: Surrounds the method execution, allowing you to control the method execution and its result.</a:t>
            </a:r>
          </a:p>
          <a:p>
            <a:pPr marL="742950" lvl="1" indent="-285750" algn="l" fontAlgn="base"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en-IN" sz="2400" b="1" i="0" err="1">
                <a:effectLst/>
                <a:latin typeface="Nunito" pitchFamily="2" charset="0"/>
              </a:rPr>
              <a:t>AfterThrowing</a:t>
            </a:r>
            <a:r>
              <a:rPr lang="en-IN" sz="2400" b="1" i="0">
                <a:effectLst/>
                <a:latin typeface="Nunito" pitchFamily="2" charset="0"/>
              </a:rPr>
              <a:t> </a:t>
            </a:r>
            <a:r>
              <a:rPr lang="en-IN" sz="2400" b="0" i="0">
                <a:effectLst/>
                <a:latin typeface="Nunito" pitchFamily="2" charset="0"/>
              </a:rPr>
              <a:t>: Executed if the method throws an exception.</a:t>
            </a:r>
          </a:p>
        </p:txBody>
      </p:sp>
    </p:spTree>
    <p:extLst>
      <p:ext uri="{BB962C8B-B14F-4D97-AF65-F5344CB8AC3E}">
        <p14:creationId xmlns:p14="http://schemas.microsoft.com/office/powerpoint/2010/main" val="278859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CBC2A0-7989-8194-1280-0DF03B8FD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730" y="766391"/>
            <a:ext cx="8878539" cy="532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957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350</Words>
  <Application>Microsoft Office PowerPoint</Application>
  <PresentationFormat>Widescreen</PresentationFormat>
  <Paragraphs>23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-apple-system</vt:lpstr>
      <vt:lpstr>Aptos</vt:lpstr>
      <vt:lpstr>Aptos Display</vt:lpstr>
      <vt:lpstr>Arial</vt:lpstr>
      <vt:lpstr>Arial Unicode MS</vt:lpstr>
      <vt:lpstr>Nunito</vt:lpstr>
      <vt:lpstr>Office Theme</vt:lpstr>
      <vt:lpstr>AOP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charan teja</dc:creator>
  <cp:lastModifiedBy>Illa, Srinivasa (Contractor)</cp:lastModifiedBy>
  <cp:revision>4</cp:revision>
  <dcterms:created xsi:type="dcterms:W3CDTF">2024-11-15T02:29:28Z</dcterms:created>
  <dcterms:modified xsi:type="dcterms:W3CDTF">2025-02-10T03:40:31Z</dcterms:modified>
</cp:coreProperties>
</file>