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61" r:id="rId1"/>
  </p:sldMasterIdLst>
  <p:sldIdLst>
    <p:sldId id="256" r:id="rId2"/>
    <p:sldId id="257" r:id="rId3"/>
    <p:sldId id="258" r:id="rId4"/>
    <p:sldId id="273" r:id="rId5"/>
    <p:sldId id="259" r:id="rId6"/>
    <p:sldId id="274" r:id="rId7"/>
    <p:sldId id="260" r:id="rId8"/>
    <p:sldId id="261" r:id="rId9"/>
    <p:sldId id="275" r:id="rId10"/>
    <p:sldId id="262" r:id="rId11"/>
    <p:sldId id="263" r:id="rId12"/>
    <p:sldId id="265" r:id="rId13"/>
    <p:sldId id="267" r:id="rId14"/>
    <p:sldId id="266" r:id="rId15"/>
    <p:sldId id="268" r:id="rId16"/>
    <p:sldId id="271" r:id="rId17"/>
    <p:sldId id="276" r:id="rId18"/>
    <p:sldId id="277" r:id="rId19"/>
    <p:sldId id="270"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1" d="100"/>
          <a:sy n="61" d="100"/>
        </p:scale>
        <p:origin x="5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167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08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174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394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30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156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276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871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143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325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308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2678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sz="4800" dirty="0"/>
              <a:t>Smart Parking</a:t>
            </a:r>
            <a:r>
              <a:rPr lang="en-ZA" dirty="0"/>
              <a:t>  </a:t>
            </a:r>
          </a:p>
        </p:txBody>
      </p:sp>
      <p:sp>
        <p:nvSpPr>
          <p:cNvPr id="5" name="Subtitle 4">
            <a:extLst>
              <a:ext uri="{FF2B5EF4-FFF2-40B4-BE49-F238E27FC236}">
                <a16:creationId xmlns:a16="http://schemas.microsoft.com/office/drawing/2014/main" id="{1F7B462B-18AB-E152-9A15-1322D2C786A9}"/>
              </a:ext>
            </a:extLst>
          </p:cNvPr>
          <p:cNvSpPr>
            <a:spLocks noGrp="1"/>
          </p:cNvSpPr>
          <p:nvPr>
            <p:ph idx="4294967295"/>
          </p:nvPr>
        </p:nvSpPr>
        <p:spPr>
          <a:xfrm>
            <a:off x="5699125" y="1060961"/>
            <a:ext cx="6492875" cy="5257800"/>
          </a:xfrm>
        </p:spPr>
        <p:txBody>
          <a:bodyPr>
            <a:normAutofit/>
          </a:bodyPr>
          <a:lstStyle/>
          <a:p>
            <a:r>
              <a:rPr lang="en-IN" sz="2400" dirty="0"/>
              <a:t>Prepared by : </a:t>
            </a:r>
            <a:r>
              <a:rPr lang="en-US" sz="2400" dirty="0"/>
              <a:t>H</a:t>
            </a:r>
            <a:r>
              <a:rPr lang="en-IN" sz="2400" dirty="0"/>
              <a:t>enry and </a:t>
            </a:r>
            <a:r>
              <a:rPr lang="en-US" sz="2400" dirty="0"/>
              <a:t>T</a:t>
            </a:r>
            <a:r>
              <a:rPr lang="en-IN" sz="2400" dirty="0"/>
              <a:t>eam</a:t>
            </a:r>
            <a:endParaRPr lang="en-US" sz="2400" dirty="0"/>
          </a:p>
        </p:txBody>
      </p:sp>
      <p:sp>
        <p:nvSpPr>
          <p:cNvPr id="4" name="Sun 3">
            <a:extLst>
              <a:ext uri="{FF2B5EF4-FFF2-40B4-BE49-F238E27FC236}">
                <a16:creationId xmlns:a16="http://schemas.microsoft.com/office/drawing/2014/main" id="{92003450-7474-ECD5-F6EE-ED08B52C2350}"/>
              </a:ext>
            </a:extLst>
          </p:cNvPr>
          <p:cNvSpPr/>
          <p:nvPr/>
        </p:nvSpPr>
        <p:spPr>
          <a:xfrm>
            <a:off x="8392708" y="1060961"/>
            <a:ext cx="1941606" cy="1877470"/>
          </a:xfrm>
          <a:prstGeom prst="sun">
            <a:avLst>
              <a:gd name="adj" fmla="val 468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41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7966"/>
            <a:ext cx="10058400" cy="1450757"/>
          </a:xfrm>
        </p:spPr>
        <p:txBody>
          <a:bodyPr>
            <a:normAutofit/>
          </a:bodyPr>
          <a:lstStyle/>
          <a:p>
            <a:pPr lvl="0"/>
            <a:r>
              <a:rPr lang="en-ZA" dirty="0"/>
              <a:t>State of the </a:t>
            </a:r>
            <a:r>
              <a:rPr lang="en-US" dirty="0"/>
              <a:t>project</a:t>
            </a:r>
            <a:r>
              <a:rPr lang="en-ZA" dirty="0"/>
              <a:t> </a:t>
            </a:r>
            <a:br>
              <a:rPr lang="en-ZA" dirty="0"/>
            </a:br>
            <a:endParaRPr lang="en-ZA" dirty="0"/>
          </a:p>
        </p:txBody>
      </p:sp>
      <p:sp>
        <p:nvSpPr>
          <p:cNvPr id="3" name="Content Placeholder 2"/>
          <p:cNvSpPr>
            <a:spLocks noGrp="1"/>
          </p:cNvSpPr>
          <p:nvPr>
            <p:ph idx="1"/>
          </p:nvPr>
        </p:nvSpPr>
        <p:spPr/>
        <p:txBody>
          <a:bodyPr>
            <a:normAutofit/>
          </a:bodyPr>
          <a:lstStyle/>
          <a:p>
            <a:endParaRPr lang="en-US" dirty="0"/>
          </a:p>
          <a:p>
            <a:r>
              <a:rPr lang="en-US" dirty="0"/>
              <a:t>There is three main states in the system after a car detected. </a:t>
            </a:r>
          </a:p>
          <a:p>
            <a:r>
              <a:rPr lang="en-US" dirty="0"/>
              <a:t>The </a:t>
            </a:r>
            <a:r>
              <a:rPr lang="en-US" sz="2400" dirty="0">
                <a:solidFill>
                  <a:srgbClr val="FF0000"/>
                </a:solidFill>
              </a:rPr>
              <a:t>check in</a:t>
            </a:r>
            <a:r>
              <a:rPr lang="en-US" sz="2400" dirty="0"/>
              <a:t> </a:t>
            </a:r>
            <a:r>
              <a:rPr lang="en-US" dirty="0"/>
              <a:t>state, </a:t>
            </a:r>
            <a:r>
              <a:rPr lang="en-US" sz="2400" dirty="0">
                <a:solidFill>
                  <a:srgbClr val="FF0000"/>
                </a:solidFill>
              </a:rPr>
              <a:t>payment</a:t>
            </a:r>
            <a:r>
              <a:rPr lang="en-US" sz="2400" dirty="0"/>
              <a:t> </a:t>
            </a:r>
            <a:r>
              <a:rPr lang="en-US" dirty="0"/>
              <a:t>and </a:t>
            </a:r>
            <a:r>
              <a:rPr lang="en-US" sz="2400" dirty="0">
                <a:solidFill>
                  <a:srgbClr val="FF0000"/>
                </a:solidFill>
              </a:rPr>
              <a:t>checkout</a:t>
            </a:r>
            <a:r>
              <a:rPr lang="en-US" sz="2400" dirty="0"/>
              <a:t> </a:t>
            </a:r>
            <a:r>
              <a:rPr lang="en-US" dirty="0"/>
              <a:t>state.</a:t>
            </a:r>
          </a:p>
          <a:p>
            <a:endParaRPr lang="en-US" dirty="0"/>
          </a:p>
          <a:p>
            <a:r>
              <a:rPr lang="en-US" dirty="0"/>
              <a:t>The user will use the keypad and LCD in every state. there's more than way that the user can choose, either by phone or by RF card reader or by entering the card number. </a:t>
            </a:r>
          </a:p>
          <a:p>
            <a:endParaRPr lang="en-US" dirty="0"/>
          </a:p>
          <a:p>
            <a:endParaRPr lang="en-US" dirty="0"/>
          </a:p>
        </p:txBody>
      </p:sp>
    </p:spTree>
    <p:extLst>
      <p:ext uri="{BB962C8B-B14F-4D97-AF65-F5344CB8AC3E}">
        <p14:creationId xmlns:p14="http://schemas.microsoft.com/office/powerpoint/2010/main" val="136906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814"/>
            <a:ext cx="10058400" cy="1450757"/>
          </a:xfrm>
        </p:spPr>
        <p:txBody>
          <a:bodyPr>
            <a:normAutofit/>
          </a:bodyPr>
          <a:lstStyle/>
          <a:p>
            <a:pPr lvl="0"/>
            <a:r>
              <a:rPr lang="en-ZA" dirty="0"/>
              <a:t>State of the </a:t>
            </a:r>
            <a:r>
              <a:rPr lang="en-US" dirty="0"/>
              <a:t>project</a:t>
            </a:r>
            <a:endParaRPr lang="en-ZA" dirty="0"/>
          </a:p>
        </p:txBody>
      </p:sp>
      <p:sp>
        <p:nvSpPr>
          <p:cNvPr id="13" name="Content Placeholder 12"/>
          <p:cNvSpPr txBox="1">
            <a:spLocks noGrp="1"/>
          </p:cNvSpPr>
          <p:nvPr>
            <p:ph idx="1"/>
          </p:nvPr>
        </p:nvSpPr>
        <p:spPr>
          <a:xfrm>
            <a:off x="850006" y="1845734"/>
            <a:ext cx="10305674" cy="424732"/>
          </a:xfrm>
          <a:prstGeom prst="rect">
            <a:avLst/>
          </a:prstGeom>
          <a:noFill/>
        </p:spPr>
        <p:txBody>
          <a:bodyPr wrap="square" rtlCol="0">
            <a:spAutoFit/>
          </a:bodyPr>
          <a:lstStyle/>
          <a:p>
            <a:r>
              <a:rPr lang="en-ZA" sz="2400" b="1" dirty="0">
                <a:solidFill>
                  <a:srgbClr val="FF0000"/>
                </a:solidFill>
              </a:rPr>
              <a:t>State can be: Check in, pay, Check out</a:t>
            </a:r>
          </a:p>
        </p:txBody>
      </p:sp>
      <p:sp>
        <p:nvSpPr>
          <p:cNvPr id="4" name="Rectangle 3"/>
          <p:cNvSpPr/>
          <p:nvPr/>
        </p:nvSpPr>
        <p:spPr>
          <a:xfrm>
            <a:off x="4117752" y="3309870"/>
            <a:ext cx="990600" cy="2236122"/>
          </a:xfrm>
          <a:prstGeom prst="rect">
            <a:avLst/>
          </a:prstGeom>
          <a:effectLst>
            <a:outerShdw blurRad="63500" sx="102000" sy="102000" algn="ctr"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vert="vert270" rtlCol="0" anchor="ctr"/>
          <a:lstStyle/>
          <a:p>
            <a:pPr algn="ctr"/>
            <a:r>
              <a:rPr lang="en-ZA" dirty="0">
                <a:latin typeface="Tahoma" pitchFamily="34" charset="0"/>
                <a:ea typeface="Tahoma" pitchFamily="34" charset="0"/>
                <a:cs typeface="Tahoma" pitchFamily="34" charset="0"/>
              </a:rPr>
              <a:t>System unit</a:t>
            </a:r>
          </a:p>
        </p:txBody>
      </p:sp>
      <p:sp>
        <p:nvSpPr>
          <p:cNvPr id="5" name="Rectangle 4"/>
          <p:cNvSpPr/>
          <p:nvPr/>
        </p:nvSpPr>
        <p:spPr>
          <a:xfrm>
            <a:off x="6768501" y="3281311"/>
            <a:ext cx="990600" cy="2236122"/>
          </a:xfrm>
          <a:prstGeom prst="rect">
            <a:avLst/>
          </a:prstGeom>
          <a:effectLst>
            <a:outerShdw blurRad="63500" sx="102000" sy="102000" algn="ctr"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vert="vert270" rtlCol="0" anchor="ctr"/>
          <a:lstStyle/>
          <a:p>
            <a:pPr algn="ctr"/>
            <a:r>
              <a:rPr lang="en-US" dirty="0">
                <a:latin typeface="Tahoma" pitchFamily="34" charset="0"/>
                <a:ea typeface="Tahoma" pitchFamily="34" charset="0"/>
                <a:cs typeface="Tahoma" pitchFamily="34" charset="0"/>
              </a:rPr>
              <a:t>Coordinator</a:t>
            </a:r>
          </a:p>
        </p:txBody>
      </p:sp>
      <p:cxnSp>
        <p:nvCxnSpPr>
          <p:cNvPr id="6" name="Straight Arrow Connector 5"/>
          <p:cNvCxnSpPr/>
          <p:nvPr/>
        </p:nvCxnSpPr>
        <p:spPr>
          <a:xfrm>
            <a:off x="3005929" y="3297617"/>
            <a:ext cx="1057842" cy="6612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999976" y="4749499"/>
            <a:ext cx="1063795" cy="4828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2025956" y="4279992"/>
            <a:ext cx="579549" cy="461665"/>
          </a:xfrm>
          <a:prstGeom prst="rect">
            <a:avLst/>
          </a:prstGeom>
          <a:noFill/>
        </p:spPr>
        <p:txBody>
          <a:bodyPr wrap="square" rtlCol="0">
            <a:spAutoFit/>
          </a:bodyPr>
          <a:lstStyle/>
          <a:p>
            <a:r>
              <a:rPr lang="en-ZA" sz="2400" b="1" dirty="0">
                <a:solidFill>
                  <a:schemeClr val="accent1">
                    <a:lumMod val="75000"/>
                  </a:schemeClr>
                </a:solidFill>
              </a:rPr>
              <a:t>OR</a:t>
            </a:r>
          </a:p>
        </p:txBody>
      </p:sp>
      <p:cxnSp>
        <p:nvCxnSpPr>
          <p:cNvPr id="9" name="Straight Arrow Connector 8"/>
          <p:cNvCxnSpPr/>
          <p:nvPr/>
        </p:nvCxnSpPr>
        <p:spPr>
          <a:xfrm>
            <a:off x="5108352" y="4279992"/>
            <a:ext cx="153892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5284699" y="3672557"/>
            <a:ext cx="1362579" cy="461665"/>
          </a:xfrm>
          <a:prstGeom prst="rect">
            <a:avLst/>
          </a:prstGeom>
          <a:noFill/>
        </p:spPr>
        <p:txBody>
          <a:bodyPr wrap="square" rtlCol="0">
            <a:spAutoFit/>
          </a:bodyPr>
          <a:lstStyle/>
          <a:p>
            <a:r>
              <a:rPr lang="en-ZA" sz="2400" b="1" dirty="0">
                <a:solidFill>
                  <a:srgbClr val="FF0000"/>
                </a:solidFill>
              </a:rPr>
              <a:t>State</a:t>
            </a:r>
          </a:p>
        </p:txBody>
      </p:sp>
      <p:pic>
        <p:nvPicPr>
          <p:cNvPr id="11" name="Picture 10"/>
          <p:cNvPicPr/>
          <p:nvPr/>
        </p:nvPicPr>
        <p:blipFill rotWithShape="1">
          <a:blip r:embed="rId2">
            <a:extLst>
              <a:ext uri="{28A0092B-C50C-407E-A947-70E740481C1C}">
                <a14:useLocalDpi xmlns:a14="http://schemas.microsoft.com/office/drawing/2010/main" val="0"/>
              </a:ext>
            </a:extLst>
          </a:blip>
          <a:srcRect l="-265" t="-8728" r="265" b="8728"/>
          <a:stretch/>
        </p:blipFill>
        <p:spPr bwMode="auto">
          <a:xfrm>
            <a:off x="1733496" y="2636382"/>
            <a:ext cx="1272433" cy="1322469"/>
          </a:xfrm>
          <a:prstGeom prst="rect">
            <a:avLst/>
          </a:prstGeom>
          <a:ln>
            <a:noFill/>
          </a:ln>
          <a:extLst>
            <a:ext uri="{53640926-AAD7-44D8-BBD7-CCE9431645EC}">
              <a14:shadowObscured xmlns:a14="http://schemas.microsoft.com/office/drawing/2010/main"/>
            </a:ext>
          </a:extLst>
        </p:spPr>
      </p:pic>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1679515" y="4954598"/>
            <a:ext cx="1272433" cy="1291098"/>
          </a:xfrm>
          <a:prstGeom prst="rect">
            <a:avLst/>
          </a:prstGeom>
        </p:spPr>
      </p:pic>
      <p:sp>
        <p:nvSpPr>
          <p:cNvPr id="14" name="TextBox 13"/>
          <p:cNvSpPr txBox="1"/>
          <p:nvPr/>
        </p:nvSpPr>
        <p:spPr>
          <a:xfrm>
            <a:off x="5199121" y="4549444"/>
            <a:ext cx="1449820" cy="400110"/>
          </a:xfrm>
          <a:prstGeom prst="rect">
            <a:avLst/>
          </a:prstGeom>
          <a:noFill/>
        </p:spPr>
        <p:txBody>
          <a:bodyPr wrap="none" rtlCol="1">
            <a:spAutoFit/>
          </a:bodyPr>
          <a:lstStyle/>
          <a:p>
            <a:r>
              <a:rPr lang="en-US" sz="2000" b="1" dirty="0">
                <a:solidFill>
                  <a:srgbClr val="FF0000"/>
                </a:solidFill>
              </a:rPr>
              <a:t>information</a:t>
            </a:r>
            <a:endParaRPr lang="ar-SA" sz="2000" b="1" dirty="0">
              <a:solidFill>
                <a:srgbClr val="FF0000"/>
              </a:solidFill>
            </a:endParaRPr>
          </a:p>
        </p:txBody>
      </p:sp>
    </p:spTree>
    <p:extLst>
      <p:ext uri="{BB962C8B-B14F-4D97-AF65-F5344CB8AC3E}">
        <p14:creationId xmlns:p14="http://schemas.microsoft.com/office/powerpoint/2010/main" val="410308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b="1" dirty="0"/>
              <a:t>The Coordinator</a:t>
            </a:r>
            <a:endParaRPr lang="en-ZA" dirty="0"/>
          </a:p>
        </p:txBody>
      </p:sp>
      <p:sp>
        <p:nvSpPr>
          <p:cNvPr id="3" name="Content Placeholder 2"/>
          <p:cNvSpPr>
            <a:spLocks noGrp="1"/>
          </p:cNvSpPr>
          <p:nvPr>
            <p:ph idx="1"/>
          </p:nvPr>
        </p:nvSpPr>
        <p:spPr/>
        <p:txBody>
          <a:bodyPr/>
          <a:lstStyle/>
          <a:p>
            <a:r>
              <a:rPr lang="en-US" dirty="0"/>
              <a:t>The coordinator consist of:</a:t>
            </a:r>
            <a:endParaRPr lang="en-ZA" dirty="0"/>
          </a:p>
          <a:p>
            <a:pPr marL="457200" lvl="0" indent="-457200">
              <a:buFont typeface="+mj-lt"/>
              <a:buAutoNum type="arabicPeriod"/>
            </a:pPr>
            <a:r>
              <a:rPr lang="en-US" dirty="0" err="1"/>
              <a:t>Arduino</a:t>
            </a:r>
            <a:r>
              <a:rPr lang="en-US" dirty="0"/>
              <a:t> Uno </a:t>
            </a:r>
            <a:endParaRPr lang="ar-SA" dirty="0"/>
          </a:p>
          <a:p>
            <a:pPr marL="457200" indent="-457200">
              <a:buFont typeface="+mj-lt"/>
              <a:buAutoNum type="arabicPeriod"/>
            </a:pPr>
            <a:r>
              <a:rPr lang="en-US" dirty="0"/>
              <a:t>ENC28J60 Ethernet Module.</a:t>
            </a:r>
            <a:endParaRPr lang="en-ZA" dirty="0"/>
          </a:p>
          <a:p>
            <a:pPr marL="0" lvl="0" indent="0">
              <a:buNone/>
            </a:pPr>
            <a:endParaRPr lang="en-ZA" dirty="0"/>
          </a:p>
          <a:p>
            <a:endParaRPr lang="en-ZA"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807325" y="2509626"/>
            <a:ext cx="3348355" cy="269557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440551" y="3378982"/>
            <a:ext cx="3636645" cy="2727325"/>
          </a:xfrm>
          <a:prstGeom prst="rect">
            <a:avLst/>
          </a:prstGeom>
        </p:spPr>
      </p:pic>
    </p:spTree>
    <p:extLst>
      <p:ext uri="{BB962C8B-B14F-4D97-AF65-F5344CB8AC3E}">
        <p14:creationId xmlns:p14="http://schemas.microsoft.com/office/powerpoint/2010/main" val="134716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 between the </a:t>
            </a:r>
            <a:r>
              <a:rPr lang="en-US" b="1" dirty="0" err="1"/>
              <a:t>Arduino</a:t>
            </a:r>
            <a:r>
              <a:rPr lang="ar-SA" b="1" dirty="0"/>
              <a:t>’</a:t>
            </a:r>
            <a:r>
              <a:rPr lang="en-US" b="1" dirty="0"/>
              <a:t>s</a:t>
            </a:r>
            <a:br>
              <a:rPr lang="en-US" b="1" dirty="0"/>
            </a:br>
            <a:endParaRPr lang="en-ZA" dirty="0"/>
          </a:p>
        </p:txBody>
      </p:sp>
      <p:sp>
        <p:nvSpPr>
          <p:cNvPr id="3" name="Content Placeholder 2"/>
          <p:cNvSpPr>
            <a:spLocks noGrp="1"/>
          </p:cNvSpPr>
          <p:nvPr>
            <p:ph idx="1"/>
          </p:nvPr>
        </p:nvSpPr>
        <p:spPr/>
        <p:txBody>
          <a:bodyPr/>
          <a:lstStyle/>
          <a:p>
            <a:r>
              <a:rPr lang="en-US" dirty="0"/>
              <a:t>We use </a:t>
            </a:r>
            <a:r>
              <a:rPr lang="en-US" dirty="0">
                <a:solidFill>
                  <a:schemeClr val="accent2"/>
                </a:solidFill>
              </a:rPr>
              <a:t>I2C</a:t>
            </a:r>
            <a:r>
              <a:rPr lang="en-US" dirty="0"/>
              <a:t>  to communicate . The </a:t>
            </a:r>
            <a:r>
              <a:rPr lang="en-US" dirty="0">
                <a:solidFill>
                  <a:schemeClr val="accent2"/>
                </a:solidFill>
              </a:rPr>
              <a:t>coordinator</a:t>
            </a:r>
            <a:r>
              <a:rPr lang="en-US" dirty="0"/>
              <a:t> will be the master, and the other units will be connected as a slave.</a:t>
            </a:r>
          </a:p>
          <a:p>
            <a:r>
              <a:rPr lang="en-US" dirty="0"/>
              <a:t>The </a:t>
            </a:r>
            <a:r>
              <a:rPr lang="en-US" dirty="0">
                <a:solidFill>
                  <a:schemeClr val="accent2"/>
                </a:solidFill>
              </a:rPr>
              <a:t>coordinator</a:t>
            </a:r>
            <a:r>
              <a:rPr lang="en-US" dirty="0"/>
              <a:t> will continuously request data from each unit.</a:t>
            </a:r>
          </a:p>
          <a:p>
            <a:endParaRPr lang="en-ZA" dirty="0"/>
          </a:p>
          <a:p>
            <a:pPr lvl="1"/>
            <a:endParaRPr lang="en-Z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34712" y="2927873"/>
            <a:ext cx="5143500" cy="229489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8171712" y="2571825"/>
            <a:ext cx="2828925" cy="2819400"/>
          </a:xfrm>
          <a:prstGeom prst="rect">
            <a:avLst/>
          </a:prstGeom>
        </p:spPr>
      </p:pic>
      <p:sp>
        <p:nvSpPr>
          <p:cNvPr id="6" name="Rectangle 5"/>
          <p:cNvSpPr/>
          <p:nvPr/>
        </p:nvSpPr>
        <p:spPr>
          <a:xfrm>
            <a:off x="1193175" y="5470985"/>
            <a:ext cx="10082440" cy="646331"/>
          </a:xfrm>
          <a:prstGeom prst="rect">
            <a:avLst/>
          </a:prstGeom>
        </p:spPr>
        <p:txBody>
          <a:bodyPr wrap="square">
            <a:spAutoFit/>
          </a:bodyPr>
          <a:lstStyle/>
          <a:p>
            <a:r>
              <a:rPr lang="en-US" b="1" dirty="0">
                <a:solidFill>
                  <a:schemeClr val="accent2"/>
                </a:solidFill>
                <a:latin typeface="Calibri" panose="020F0502020204030204" pitchFamily="34" charset="0"/>
                <a:ea typeface="Calibri" panose="020F0502020204030204" pitchFamily="34" charset="0"/>
                <a:cs typeface="Arial" panose="020B0604020202020204" pitchFamily="34" charset="0"/>
              </a:rPr>
              <a:t>The information sent will contains the state of the unit, the way that the unit will use in each state also the phone number or the RF number.</a:t>
            </a:r>
            <a:endParaRPr lang="en-ZA" b="1" dirty="0">
              <a:solidFill>
                <a:schemeClr val="accent2"/>
              </a:solidFill>
            </a:endParaRPr>
          </a:p>
        </p:txBody>
      </p:sp>
    </p:spTree>
    <p:extLst>
      <p:ext uri="{BB962C8B-B14F-4D97-AF65-F5344CB8AC3E}">
        <p14:creationId xmlns:p14="http://schemas.microsoft.com/office/powerpoint/2010/main" val="271266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Communicating with the server. </a:t>
            </a:r>
            <a:br>
              <a:rPr lang="en-ZA" b="1" dirty="0"/>
            </a:br>
            <a:endParaRPr lang="en-ZA" dirty="0"/>
          </a:p>
        </p:txBody>
      </p:sp>
      <p:sp>
        <p:nvSpPr>
          <p:cNvPr id="3" name="Content Placeholder 2"/>
          <p:cNvSpPr>
            <a:spLocks noGrp="1"/>
          </p:cNvSpPr>
          <p:nvPr>
            <p:ph idx="1"/>
          </p:nvPr>
        </p:nvSpPr>
        <p:spPr/>
        <p:txBody>
          <a:bodyPr/>
          <a:lstStyle/>
          <a:p>
            <a:r>
              <a:rPr lang="en-US" dirty="0"/>
              <a:t>The </a:t>
            </a:r>
            <a:r>
              <a:rPr lang="en-US" dirty="0">
                <a:solidFill>
                  <a:schemeClr val="accent2"/>
                </a:solidFill>
              </a:rPr>
              <a:t>coordinator</a:t>
            </a:r>
            <a:r>
              <a:rPr lang="en-US" dirty="0"/>
              <a:t> is connected with the Ethernet module.</a:t>
            </a:r>
          </a:p>
          <a:p>
            <a:r>
              <a:rPr lang="en-US" dirty="0"/>
              <a:t> When the data received in the coordinator from the slaves</a:t>
            </a:r>
            <a:r>
              <a:rPr lang="en-ZA" dirty="0"/>
              <a:t>.</a:t>
            </a:r>
            <a:r>
              <a:rPr lang="en-US" dirty="0"/>
              <a:t>The </a:t>
            </a:r>
            <a:r>
              <a:rPr lang="en-US" dirty="0">
                <a:solidFill>
                  <a:schemeClr val="accent2"/>
                </a:solidFill>
              </a:rPr>
              <a:t>coordinator</a:t>
            </a:r>
            <a:r>
              <a:rPr lang="en-US" dirty="0"/>
              <a:t> will parse these information and store them according to the state in server using the Ethernet module.</a:t>
            </a:r>
            <a:endParaRPr lang="en-ZA" dirty="0"/>
          </a:p>
          <a:p>
            <a:endParaRPr lang="en-Z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76585" y="3142445"/>
            <a:ext cx="3379095" cy="3145404"/>
          </a:xfrm>
          <a:prstGeom prst="rect">
            <a:avLst/>
          </a:prstGeom>
        </p:spPr>
      </p:pic>
    </p:spTree>
    <p:extLst>
      <p:ext uri="{BB962C8B-B14F-4D97-AF65-F5344CB8AC3E}">
        <p14:creationId xmlns:p14="http://schemas.microsoft.com/office/powerpoint/2010/main" val="21983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Application</a:t>
            </a:r>
            <a:endParaRPr lang="en-ZA" dirty="0"/>
          </a:p>
        </p:txBody>
      </p:sp>
      <p:sp>
        <p:nvSpPr>
          <p:cNvPr id="3" name="Content Placeholder 2"/>
          <p:cNvSpPr>
            <a:spLocks noGrp="1"/>
          </p:cNvSpPr>
          <p:nvPr>
            <p:ph idx="1"/>
          </p:nvPr>
        </p:nvSpPr>
        <p:spPr/>
        <p:txBody>
          <a:bodyPr/>
          <a:lstStyle/>
          <a:p>
            <a:r>
              <a:rPr lang="en-US" dirty="0"/>
              <a:t>The software </a:t>
            </a:r>
            <a:r>
              <a:rPr lang="en-US" dirty="0">
                <a:solidFill>
                  <a:schemeClr val="accent2"/>
                </a:solidFill>
              </a:rPr>
              <a:t>application</a:t>
            </a:r>
            <a:r>
              <a:rPr lang="en-US" dirty="0"/>
              <a:t> can be used by the drivers to </a:t>
            </a:r>
            <a:r>
              <a:rPr lang="en-US" dirty="0">
                <a:solidFill>
                  <a:schemeClr val="accent2"/>
                </a:solidFill>
              </a:rPr>
              <a:t>check in</a:t>
            </a:r>
            <a:r>
              <a:rPr lang="ar-SA" dirty="0">
                <a:solidFill>
                  <a:schemeClr val="accent2"/>
                </a:solidFill>
              </a:rPr>
              <a:t> </a:t>
            </a:r>
            <a:r>
              <a:rPr lang="en-US" dirty="0"/>
              <a:t>,</a:t>
            </a:r>
            <a:r>
              <a:rPr lang="ar-SA" dirty="0"/>
              <a:t> </a:t>
            </a:r>
            <a:r>
              <a:rPr lang="en-US" dirty="0">
                <a:solidFill>
                  <a:schemeClr val="accent2"/>
                </a:solidFill>
              </a:rPr>
              <a:t>pay</a:t>
            </a:r>
            <a:r>
              <a:rPr lang="en-US" dirty="0"/>
              <a:t> and </a:t>
            </a:r>
            <a:r>
              <a:rPr lang="en-US" dirty="0">
                <a:solidFill>
                  <a:schemeClr val="accent2"/>
                </a:solidFill>
              </a:rPr>
              <a:t>check out</a:t>
            </a:r>
            <a:r>
              <a:rPr lang="en-US" dirty="0"/>
              <a:t>.</a:t>
            </a:r>
            <a:endParaRPr lang="en-ZA" dirty="0"/>
          </a:p>
          <a:p>
            <a:pPr>
              <a:buFont typeface="Wingdings" panose="05000000000000000000" pitchFamily="2" charset="2"/>
              <a:buChar char="§"/>
            </a:pPr>
            <a:r>
              <a:rPr lang="en-US" dirty="0"/>
              <a:t>The user will register in the system,</a:t>
            </a:r>
            <a:endParaRPr lang="ar-SA" dirty="0"/>
          </a:p>
          <a:p>
            <a:pPr>
              <a:buFont typeface="Wingdings" panose="05000000000000000000" pitchFamily="2" charset="2"/>
              <a:buChar char="§"/>
            </a:pPr>
            <a:r>
              <a:rPr lang="en-US" dirty="0"/>
              <a:t> add the needed information like the phone </a:t>
            </a:r>
          </a:p>
          <a:p>
            <a:pPr marL="0" indent="0">
              <a:buNone/>
            </a:pPr>
            <a:r>
              <a:rPr lang="en-US" dirty="0"/>
              <a:t>number and the RF number.  </a:t>
            </a:r>
            <a:endParaRPr lang="ar-SA" dirty="0"/>
          </a:p>
          <a:p>
            <a:endParaRPr lang="en-ZA" dirty="0"/>
          </a:p>
          <a:p>
            <a:endParaRPr lang="en-ZA" dirty="0"/>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8671346" y="2343955"/>
            <a:ext cx="2601532" cy="3928058"/>
          </a:xfrm>
          <a:prstGeom prst="rect">
            <a:avLst/>
          </a:prstGeom>
        </p:spPr>
      </p:pic>
      <p:pic>
        <p:nvPicPr>
          <p:cNvPr id="13" name="Picture 12"/>
          <p:cNvPicPr/>
          <p:nvPr/>
        </p:nvPicPr>
        <p:blipFill>
          <a:blip r:embed="rId3" cstate="print">
            <a:extLst>
              <a:ext uri="{28A0092B-C50C-407E-A947-70E740481C1C}">
                <a14:useLocalDpi xmlns:a14="http://schemas.microsoft.com/office/drawing/2010/main" val="0"/>
              </a:ext>
            </a:extLst>
          </a:blip>
          <a:stretch>
            <a:fillRect/>
          </a:stretch>
        </p:blipFill>
        <p:spPr>
          <a:xfrm>
            <a:off x="5821250" y="2343956"/>
            <a:ext cx="2498502" cy="3928056"/>
          </a:xfrm>
          <a:prstGeom prst="rect">
            <a:avLst/>
          </a:prstGeom>
        </p:spPr>
      </p:pic>
    </p:spTree>
    <p:extLst>
      <p:ext uri="{BB962C8B-B14F-4D97-AF65-F5344CB8AC3E}">
        <p14:creationId xmlns:p14="http://schemas.microsoft.com/office/powerpoint/2010/main" val="146268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a:t>
            </a:r>
            <a:endParaRPr lang="en-ZA" dirty="0"/>
          </a:p>
        </p:txBody>
      </p:sp>
      <p:sp>
        <p:nvSpPr>
          <p:cNvPr id="3" name="Content Placeholder 2"/>
          <p:cNvSpPr>
            <a:spLocks noGrp="1"/>
          </p:cNvSpPr>
          <p:nvPr>
            <p:ph idx="1"/>
          </p:nvPr>
        </p:nvSpPr>
        <p:spPr/>
        <p:txBody>
          <a:bodyPr>
            <a:normAutofit/>
          </a:bodyPr>
          <a:lstStyle/>
          <a:p>
            <a:r>
              <a:rPr lang="en-ZA" b="1" dirty="0">
                <a:solidFill>
                  <a:schemeClr val="accent2"/>
                </a:solidFill>
              </a:rPr>
              <a:t>Which sensor to use: </a:t>
            </a:r>
            <a:endParaRPr lang="en-ZA" dirty="0">
              <a:solidFill>
                <a:schemeClr val="accent2"/>
              </a:solidFill>
            </a:endParaRPr>
          </a:p>
          <a:p>
            <a:pPr>
              <a:buFont typeface="Arial" panose="020B0604020202020204" pitchFamily="34" charset="0"/>
              <a:buChar char="•"/>
            </a:pPr>
            <a:r>
              <a:rPr lang="en-ZA" dirty="0"/>
              <a:t> </a:t>
            </a:r>
            <a:r>
              <a:rPr lang="en-US" dirty="0"/>
              <a:t>After comparing to other sensors available, the </a:t>
            </a:r>
            <a:r>
              <a:rPr lang="en-US" dirty="0">
                <a:solidFill>
                  <a:schemeClr val="accent2"/>
                </a:solidFill>
              </a:rPr>
              <a:t>ultrasonic</a:t>
            </a:r>
            <a:r>
              <a:rPr lang="en-US" dirty="0"/>
              <a:t> sensor is the most accurate one, the </a:t>
            </a:r>
            <a:r>
              <a:rPr lang="en-US" dirty="0">
                <a:solidFill>
                  <a:schemeClr val="accent2"/>
                </a:solidFill>
              </a:rPr>
              <a:t>IR</a:t>
            </a:r>
            <a:r>
              <a:rPr lang="en-US" dirty="0"/>
              <a:t> sensor is not very accurate also doesn’t work fine outside in the sunlight, and the available IR sensors had a range less than the </a:t>
            </a:r>
            <a:r>
              <a:rPr lang="en-US" dirty="0">
                <a:solidFill>
                  <a:schemeClr val="accent2"/>
                </a:solidFill>
              </a:rPr>
              <a:t>ultrasonic</a:t>
            </a:r>
            <a:r>
              <a:rPr lang="en-US" dirty="0"/>
              <a:t> sensors. </a:t>
            </a:r>
          </a:p>
          <a:p>
            <a:r>
              <a:rPr lang="en-ZA" b="1" dirty="0">
                <a:solidFill>
                  <a:schemeClr val="accent2"/>
                </a:solidFill>
              </a:rPr>
              <a:t>Detection a car not a moving object:</a:t>
            </a:r>
          </a:p>
          <a:p>
            <a:pPr>
              <a:buFont typeface="Arial" panose="020B0604020202020204" pitchFamily="34" charset="0"/>
              <a:buChar char="•"/>
            </a:pPr>
            <a:r>
              <a:rPr lang="en-ZA" dirty="0"/>
              <a:t> This is solved by using more than one </a:t>
            </a:r>
            <a:r>
              <a:rPr lang="en-ZA" dirty="0">
                <a:solidFill>
                  <a:schemeClr val="accent2"/>
                </a:solidFill>
              </a:rPr>
              <a:t>ultrasonic</a:t>
            </a:r>
            <a:r>
              <a:rPr lang="en-ZA" dirty="0"/>
              <a:t> sensor to detect from different points and distances.</a:t>
            </a:r>
          </a:p>
          <a:p>
            <a:pPr>
              <a:buFont typeface="Arial" panose="020B0604020202020204" pitchFamily="34" charset="0"/>
              <a:buChar char="•"/>
            </a:pPr>
            <a:r>
              <a:rPr lang="en-ZA" dirty="0"/>
              <a:t> Also by using delay and multiple readings to ensure that there is a car.</a:t>
            </a:r>
          </a:p>
          <a:p>
            <a:pPr marL="0" indent="0">
              <a:buNone/>
            </a:pPr>
            <a:endParaRPr lang="en-ZA" dirty="0"/>
          </a:p>
          <a:p>
            <a:pPr marL="0" indent="0">
              <a:buNone/>
            </a:pPr>
            <a:endParaRPr lang="en-ZA" dirty="0"/>
          </a:p>
        </p:txBody>
      </p:sp>
    </p:spTree>
    <p:extLst>
      <p:ext uri="{BB962C8B-B14F-4D97-AF65-F5344CB8AC3E}">
        <p14:creationId xmlns:p14="http://schemas.microsoft.com/office/powerpoint/2010/main" val="174160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a:t>
            </a:r>
            <a:endParaRPr lang="ar-SA" dirty="0"/>
          </a:p>
        </p:txBody>
      </p:sp>
      <p:sp>
        <p:nvSpPr>
          <p:cNvPr id="3" name="Content Placeholder 2"/>
          <p:cNvSpPr>
            <a:spLocks noGrp="1"/>
          </p:cNvSpPr>
          <p:nvPr>
            <p:ph idx="1"/>
          </p:nvPr>
        </p:nvSpPr>
        <p:spPr/>
        <p:txBody>
          <a:bodyPr>
            <a:normAutofit/>
          </a:bodyPr>
          <a:lstStyle/>
          <a:p>
            <a:pPr marL="0" indent="0">
              <a:buNone/>
            </a:pPr>
            <a:r>
              <a:rPr lang="en-US" dirty="0"/>
              <a:t> </a:t>
            </a:r>
            <a:endParaRPr lang="en-ZA" dirty="0"/>
          </a:p>
          <a:p>
            <a:pPr marL="0" indent="0">
              <a:buNone/>
            </a:pPr>
            <a:r>
              <a:rPr lang="en-ZA" b="1" dirty="0">
                <a:solidFill>
                  <a:schemeClr val="accent2"/>
                </a:solidFill>
              </a:rPr>
              <a:t>Communication between multiple </a:t>
            </a:r>
            <a:r>
              <a:rPr lang="en-ZA" b="1" dirty="0" err="1">
                <a:solidFill>
                  <a:schemeClr val="accent2"/>
                </a:solidFill>
              </a:rPr>
              <a:t>Arduino’s</a:t>
            </a:r>
            <a:r>
              <a:rPr lang="en-ZA" b="1" dirty="0">
                <a:solidFill>
                  <a:schemeClr val="accent2"/>
                </a:solidFill>
              </a:rPr>
              <a:t>: </a:t>
            </a:r>
          </a:p>
          <a:p>
            <a:r>
              <a:rPr lang="en-US" dirty="0"/>
              <a:t>There are a lot of ways to communicate between </a:t>
            </a:r>
            <a:r>
              <a:rPr lang="en-US" dirty="0" err="1"/>
              <a:t>Arduino</a:t>
            </a:r>
            <a:r>
              <a:rPr lang="ar-SA" dirty="0"/>
              <a:t>’</a:t>
            </a:r>
            <a:r>
              <a:rPr lang="en-US" dirty="0"/>
              <a:t>s like </a:t>
            </a:r>
            <a:r>
              <a:rPr lang="en-US" dirty="0">
                <a:solidFill>
                  <a:schemeClr val="accent2"/>
                </a:solidFill>
              </a:rPr>
              <a:t>UART</a:t>
            </a:r>
            <a:r>
              <a:rPr lang="en-US" dirty="0"/>
              <a:t>, </a:t>
            </a:r>
            <a:r>
              <a:rPr lang="en-US" dirty="0">
                <a:solidFill>
                  <a:schemeClr val="accent2"/>
                </a:solidFill>
              </a:rPr>
              <a:t>SPI</a:t>
            </a:r>
            <a:r>
              <a:rPr lang="en-US" dirty="0"/>
              <a:t> and </a:t>
            </a:r>
            <a:r>
              <a:rPr lang="en-US" dirty="0">
                <a:solidFill>
                  <a:schemeClr val="accent2"/>
                </a:solidFill>
              </a:rPr>
              <a:t>I2C</a:t>
            </a:r>
            <a:r>
              <a:rPr lang="en-US" dirty="0"/>
              <a:t>. </a:t>
            </a:r>
          </a:p>
          <a:p>
            <a:r>
              <a:rPr lang="en-US" dirty="0"/>
              <a:t>In The </a:t>
            </a:r>
            <a:r>
              <a:rPr lang="en-US" dirty="0">
                <a:solidFill>
                  <a:schemeClr val="accent2"/>
                </a:solidFill>
              </a:rPr>
              <a:t>UART</a:t>
            </a:r>
            <a:r>
              <a:rPr lang="en-US" dirty="0"/>
              <a:t> only one device can send data to another.</a:t>
            </a:r>
          </a:p>
          <a:p>
            <a:r>
              <a:rPr lang="en-US" dirty="0">
                <a:solidFill>
                  <a:schemeClr val="accent2"/>
                </a:solidFill>
              </a:rPr>
              <a:t>SPI</a:t>
            </a:r>
            <a:r>
              <a:rPr lang="en-US" dirty="0"/>
              <a:t> and </a:t>
            </a:r>
            <a:r>
              <a:rPr lang="en-US" dirty="0">
                <a:solidFill>
                  <a:schemeClr val="accent2"/>
                </a:solidFill>
              </a:rPr>
              <a:t>I2C</a:t>
            </a:r>
            <a:r>
              <a:rPr lang="en-US" dirty="0"/>
              <a:t> use addressing. But </a:t>
            </a:r>
            <a:r>
              <a:rPr lang="en-US" dirty="0">
                <a:solidFill>
                  <a:schemeClr val="accent2"/>
                </a:solidFill>
              </a:rPr>
              <a:t>SPI</a:t>
            </a:r>
            <a:r>
              <a:rPr lang="en-US" dirty="0"/>
              <a:t> is more costly. Each slave you add, adds 1 </a:t>
            </a:r>
            <a:r>
              <a:rPr lang="en-US" dirty="0">
                <a:solidFill>
                  <a:schemeClr val="accent2"/>
                </a:solidFill>
              </a:rPr>
              <a:t>I/O</a:t>
            </a:r>
            <a:r>
              <a:rPr lang="en-US" dirty="0"/>
              <a:t> pin on the master. In the other hand, </a:t>
            </a:r>
            <a:r>
              <a:rPr lang="en-US" dirty="0">
                <a:solidFill>
                  <a:schemeClr val="accent2"/>
                </a:solidFill>
              </a:rPr>
              <a:t>I2C</a:t>
            </a:r>
            <a:r>
              <a:rPr lang="en-US" dirty="0"/>
              <a:t> just needs two lines. And you can add up to 127 slave to the master without extra hardware or running out of pins on the master.</a:t>
            </a:r>
          </a:p>
          <a:p>
            <a:pPr>
              <a:buFont typeface="Arial" panose="020B0604020202020204" pitchFamily="34" charset="0"/>
              <a:buChar char="•"/>
            </a:pPr>
            <a:r>
              <a:rPr lang="en-ZA" dirty="0"/>
              <a:t> So our project is done by using </a:t>
            </a:r>
            <a:r>
              <a:rPr lang="en-ZA" dirty="0">
                <a:solidFill>
                  <a:schemeClr val="accent2"/>
                </a:solidFill>
              </a:rPr>
              <a:t>I2C </a:t>
            </a:r>
            <a:endParaRPr lang="en-ZA" b="1" dirty="0">
              <a:solidFill>
                <a:schemeClr val="accent2"/>
              </a:solidFill>
            </a:endParaRPr>
          </a:p>
          <a:p>
            <a:pPr marL="0" indent="0">
              <a:buNone/>
            </a:pPr>
            <a:r>
              <a:rPr lang="en-ZA" dirty="0"/>
              <a:t>Using </a:t>
            </a:r>
            <a:r>
              <a:rPr lang="en-ZA" dirty="0">
                <a:solidFill>
                  <a:schemeClr val="accent2"/>
                </a:solidFill>
              </a:rPr>
              <a:t>I2C</a:t>
            </a:r>
            <a:r>
              <a:rPr lang="en-ZA" dirty="0"/>
              <a:t> we can connect the coordinator with much more units up to 127 without using extra hardware.</a:t>
            </a:r>
            <a:endParaRPr lang="en-ZA" b="1" dirty="0"/>
          </a:p>
          <a:p>
            <a:pPr>
              <a:buFont typeface="Arial" panose="020B0604020202020204" pitchFamily="34" charset="0"/>
              <a:buChar char="•"/>
            </a:pPr>
            <a:endParaRPr lang="en-ZA" dirty="0"/>
          </a:p>
          <a:p>
            <a:pPr>
              <a:buFont typeface="Arial" panose="020B0604020202020204" pitchFamily="34" charset="0"/>
              <a:buChar char="•"/>
            </a:pPr>
            <a:endParaRPr lang="ar-SA" dirty="0"/>
          </a:p>
        </p:txBody>
      </p:sp>
    </p:spTree>
    <p:extLst>
      <p:ext uri="{BB962C8B-B14F-4D97-AF65-F5344CB8AC3E}">
        <p14:creationId xmlns:p14="http://schemas.microsoft.com/office/powerpoint/2010/main" val="1178065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a:t>
            </a:r>
            <a:endParaRPr lang="ar-SA" dirty="0"/>
          </a:p>
        </p:txBody>
      </p:sp>
      <p:sp>
        <p:nvSpPr>
          <p:cNvPr id="3" name="Content Placeholder 2"/>
          <p:cNvSpPr>
            <a:spLocks noGrp="1"/>
          </p:cNvSpPr>
          <p:nvPr>
            <p:ph idx="1"/>
          </p:nvPr>
        </p:nvSpPr>
        <p:spPr/>
        <p:txBody>
          <a:bodyPr/>
          <a:lstStyle/>
          <a:p>
            <a:endParaRPr lang="en-US" dirty="0"/>
          </a:p>
          <a:p>
            <a:r>
              <a:rPr lang="en-US" b="1" dirty="0">
                <a:solidFill>
                  <a:schemeClr val="accent2"/>
                </a:solidFill>
              </a:rPr>
              <a:t>Running out of pins: </a:t>
            </a:r>
          </a:p>
          <a:p>
            <a:r>
              <a:rPr lang="en-US" dirty="0"/>
              <a:t>Our project utilized all of the pins in the </a:t>
            </a:r>
            <a:r>
              <a:rPr lang="en-US" dirty="0" err="1"/>
              <a:t>arduino</a:t>
            </a:r>
            <a:r>
              <a:rPr lang="en-US" dirty="0"/>
              <a:t>, and in order to overcome this problem, we used shift Register</a:t>
            </a:r>
            <a:endParaRPr lang="ar-SA" dirty="0"/>
          </a:p>
        </p:txBody>
      </p:sp>
    </p:spTree>
    <p:extLst>
      <p:ext uri="{BB962C8B-B14F-4D97-AF65-F5344CB8AC3E}">
        <p14:creationId xmlns:p14="http://schemas.microsoft.com/office/powerpoint/2010/main" val="3665507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Future Work </a:t>
            </a:r>
            <a:endParaRPr lang="en-ZA" dirty="0"/>
          </a:p>
        </p:txBody>
      </p:sp>
      <p:sp>
        <p:nvSpPr>
          <p:cNvPr id="3" name="Content Placeholder 2"/>
          <p:cNvSpPr>
            <a:spLocks noGrp="1"/>
          </p:cNvSpPr>
          <p:nvPr>
            <p:ph idx="1"/>
          </p:nvPr>
        </p:nvSpPr>
        <p:spPr/>
        <p:txBody>
          <a:bodyPr/>
          <a:lstStyle/>
          <a:p>
            <a:pPr marL="457200" indent="-457200">
              <a:buFont typeface="+mj-lt"/>
              <a:buAutoNum type="arabicPeriod"/>
            </a:pPr>
            <a:endParaRPr lang="en-ZA" dirty="0"/>
          </a:p>
          <a:p>
            <a:pPr marL="457200" indent="-457200">
              <a:buFont typeface="+mj-lt"/>
              <a:buAutoNum type="arabicPeriod"/>
            </a:pPr>
            <a:r>
              <a:rPr lang="en-ZA" dirty="0"/>
              <a:t>We can add a </a:t>
            </a:r>
            <a:r>
              <a:rPr lang="en-ZA" dirty="0">
                <a:solidFill>
                  <a:schemeClr val="accent2"/>
                </a:solidFill>
              </a:rPr>
              <a:t>GPS</a:t>
            </a:r>
            <a:r>
              <a:rPr lang="en-ZA" dirty="0"/>
              <a:t> module to store the location for every unit.</a:t>
            </a:r>
            <a:endParaRPr lang="ar-SA" dirty="0"/>
          </a:p>
          <a:p>
            <a:pPr marL="457200" indent="-457200">
              <a:buFont typeface="+mj-lt"/>
              <a:buAutoNum type="arabicPeriod"/>
            </a:pPr>
            <a:r>
              <a:rPr lang="en-ZA" dirty="0"/>
              <a:t>Adding other </a:t>
            </a:r>
            <a:r>
              <a:rPr lang="en-ZA" dirty="0">
                <a:solidFill>
                  <a:schemeClr val="accent2"/>
                </a:solidFill>
              </a:rPr>
              <a:t>ultrasonic</a:t>
            </a:r>
            <a:r>
              <a:rPr lang="en-ZA" dirty="0"/>
              <a:t> sensor would be more efficient. </a:t>
            </a:r>
          </a:p>
          <a:p>
            <a:pPr marL="457200" indent="-457200">
              <a:buFont typeface="+mj-lt"/>
              <a:buAutoNum type="arabicPeriod"/>
            </a:pPr>
            <a:r>
              <a:rPr lang="en-ZA" dirty="0"/>
              <a:t>Also we can implement other ways for the payment. For example connect the payment with the bank account for the user. </a:t>
            </a:r>
          </a:p>
          <a:p>
            <a:pPr marL="457200" indent="-457200">
              <a:buFont typeface="+mj-lt"/>
              <a:buAutoNum type="arabicPeriod"/>
            </a:pPr>
            <a:r>
              <a:rPr lang="en-US" dirty="0"/>
              <a:t>And to make our project more useful in our countries, we could integrate our system with the ordinary way of payment.</a:t>
            </a:r>
            <a:endParaRPr lang="ar-SA" dirty="0"/>
          </a:p>
          <a:p>
            <a:pPr marL="457200" indent="-457200">
              <a:buFont typeface="+mj-lt"/>
              <a:buAutoNum type="arabicPeriod"/>
            </a:pPr>
            <a:endParaRPr lang="en-ZA" dirty="0"/>
          </a:p>
          <a:p>
            <a:pPr marL="457200" indent="-457200">
              <a:buFont typeface="+mj-lt"/>
              <a:buAutoNum type="arabicPeriod"/>
            </a:pPr>
            <a:endParaRPr lang="en-ZA" dirty="0"/>
          </a:p>
        </p:txBody>
      </p:sp>
    </p:spTree>
    <p:extLst>
      <p:ext uri="{BB962C8B-B14F-4D97-AF65-F5344CB8AC3E}">
        <p14:creationId xmlns:p14="http://schemas.microsoft.com/office/powerpoint/2010/main" val="231024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Outline :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What is </a:t>
            </a:r>
            <a:r>
              <a:rPr lang="en-US" b="1" dirty="0">
                <a:solidFill>
                  <a:schemeClr val="accent1">
                    <a:lumMod val="75000"/>
                  </a:schemeClr>
                </a:solidFill>
              </a:rPr>
              <a:t>smart</a:t>
            </a:r>
            <a:r>
              <a:rPr lang="ar-SA" b="1" dirty="0">
                <a:solidFill>
                  <a:schemeClr val="accent1">
                    <a:lumMod val="75000"/>
                  </a:schemeClr>
                </a:solidFill>
              </a:rPr>
              <a:t> </a:t>
            </a:r>
            <a:r>
              <a:rPr lang="en-US" b="1" dirty="0">
                <a:solidFill>
                  <a:schemeClr val="accent1">
                    <a:lumMod val="75000"/>
                  </a:schemeClr>
                </a:solidFill>
              </a:rPr>
              <a:t>Parking</a:t>
            </a:r>
            <a:r>
              <a:rPr lang="ar-SA" b="1" dirty="0">
                <a:solidFill>
                  <a:schemeClr val="accent1">
                    <a:lumMod val="75000"/>
                  </a:schemeClr>
                </a:solidFill>
              </a:rPr>
              <a:t> </a:t>
            </a:r>
            <a:r>
              <a:rPr lang="en-US" b="1" dirty="0">
                <a:solidFill>
                  <a:schemeClr val="accent1">
                    <a:lumMod val="75000"/>
                  </a:schemeClr>
                </a:solidFill>
              </a:rPr>
              <a:t>. </a:t>
            </a:r>
            <a:endParaRPr lang="en-US" b="1" dirty="0">
              <a:solidFill>
                <a:srgbClr val="7ABC32"/>
              </a:solidFill>
            </a:endParaRPr>
          </a:p>
          <a:p>
            <a:pPr>
              <a:buFont typeface="Wingdings" panose="05000000000000000000" pitchFamily="2" charset="2"/>
              <a:buChar char="Ø"/>
            </a:pPr>
            <a:r>
              <a:rPr lang="en-US" dirty="0"/>
              <a:t>System Unit.</a:t>
            </a:r>
          </a:p>
          <a:p>
            <a:pPr>
              <a:buFont typeface="Wingdings" panose="05000000000000000000" pitchFamily="2" charset="2"/>
              <a:buChar char="Ø"/>
            </a:pPr>
            <a:r>
              <a:rPr lang="en-US" dirty="0"/>
              <a:t>Main features.</a:t>
            </a:r>
          </a:p>
          <a:p>
            <a:pPr>
              <a:buFont typeface="Wingdings" panose="05000000000000000000" pitchFamily="2" charset="2"/>
              <a:buChar char="Ø"/>
            </a:pPr>
            <a:r>
              <a:rPr lang="en-US" dirty="0"/>
              <a:t>Coordinator </a:t>
            </a:r>
            <a:endParaRPr lang="ar-SA" dirty="0"/>
          </a:p>
          <a:p>
            <a:pPr>
              <a:buFont typeface="Wingdings" panose="05000000000000000000" pitchFamily="2" charset="2"/>
              <a:buChar char="Ø"/>
            </a:pPr>
            <a:r>
              <a:rPr lang="en-US" dirty="0"/>
              <a:t>Software Application</a:t>
            </a:r>
          </a:p>
          <a:p>
            <a:pPr>
              <a:buFont typeface="Wingdings" panose="05000000000000000000" pitchFamily="2" charset="2"/>
              <a:buChar char="Ø"/>
            </a:pPr>
            <a:r>
              <a:rPr lang="en-US" dirty="0"/>
              <a:t>Problems </a:t>
            </a:r>
            <a:endParaRPr lang="ar-SA" dirty="0"/>
          </a:p>
          <a:p>
            <a:pPr>
              <a:buFont typeface="Wingdings" panose="05000000000000000000" pitchFamily="2" charset="2"/>
              <a:buChar char="Ø"/>
            </a:pPr>
            <a:r>
              <a:rPr lang="en-ZA" dirty="0"/>
              <a:t>Future Work </a:t>
            </a:r>
            <a:endParaRPr lang="ar-SA" dirty="0"/>
          </a:p>
          <a:p>
            <a:pPr>
              <a:buFont typeface="Wingdings" panose="05000000000000000000" pitchFamily="2" charset="2"/>
              <a:buChar char="Ø"/>
            </a:pPr>
            <a:r>
              <a:rPr lang="en-US" dirty="0"/>
              <a:t> Conclusion.</a:t>
            </a:r>
          </a:p>
          <a:p>
            <a:pPr>
              <a:buFont typeface="Wingdings" panose="05000000000000000000" pitchFamily="2" charset="2"/>
              <a:buChar char="Ø"/>
            </a:pPr>
            <a:endParaRPr lang="en-ZA" dirty="0"/>
          </a:p>
        </p:txBody>
      </p:sp>
    </p:spTree>
    <p:extLst>
      <p:ext uri="{BB962C8B-B14F-4D97-AF65-F5344CB8AC3E}">
        <p14:creationId xmlns:p14="http://schemas.microsoft.com/office/powerpoint/2010/main" val="1174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endParaRPr lang="en-ZA" dirty="0"/>
          </a:p>
        </p:txBody>
      </p:sp>
      <p:sp>
        <p:nvSpPr>
          <p:cNvPr id="3" name="Content Placeholder 2"/>
          <p:cNvSpPr>
            <a:spLocks noGrp="1"/>
          </p:cNvSpPr>
          <p:nvPr>
            <p:ph idx="1"/>
          </p:nvPr>
        </p:nvSpPr>
        <p:spPr/>
        <p:txBody>
          <a:bodyPr/>
          <a:lstStyle/>
          <a:p>
            <a:endParaRPr lang="en-ZA" b="1" dirty="0"/>
          </a:p>
          <a:p>
            <a:r>
              <a:rPr lang="en-ZA" b="1" dirty="0"/>
              <a:t>What is </a:t>
            </a:r>
            <a:r>
              <a:rPr lang="en-ZA" b="1" dirty="0">
                <a:solidFill>
                  <a:schemeClr val="accent1">
                    <a:lumMod val="75000"/>
                  </a:schemeClr>
                </a:solidFill>
              </a:rPr>
              <a:t>smart parking </a:t>
            </a:r>
            <a:r>
              <a:rPr lang="en-ZA" b="1" dirty="0"/>
              <a:t>? </a:t>
            </a:r>
            <a:endParaRPr lang="en-ZA" dirty="0"/>
          </a:p>
          <a:p>
            <a:r>
              <a:rPr lang="en-ZA" dirty="0"/>
              <a:t>Our </a:t>
            </a:r>
            <a:r>
              <a:rPr lang="en-ZA" dirty="0">
                <a:solidFill>
                  <a:schemeClr val="accent2"/>
                </a:solidFill>
              </a:rPr>
              <a:t>smart parking project</a:t>
            </a:r>
            <a:r>
              <a:rPr lang="en-ZA" dirty="0"/>
              <a:t> is planned to be integrated with another software application to help drivers to find the empty spot in parking lot more easily with less time. </a:t>
            </a:r>
          </a:p>
          <a:p>
            <a:r>
              <a:rPr lang="en-ZA" dirty="0"/>
              <a:t>Also our project implement most of the functionalities needed in a parking lot. for example, implement an automatic way for payment. </a:t>
            </a:r>
          </a:p>
        </p:txBody>
      </p:sp>
    </p:spTree>
    <p:extLst>
      <p:ext uri="{BB962C8B-B14F-4D97-AF65-F5344CB8AC3E}">
        <p14:creationId xmlns:p14="http://schemas.microsoft.com/office/powerpoint/2010/main" val="330889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solidFill>
                  <a:schemeClr val="accent1">
                    <a:lumMod val="75000"/>
                  </a:schemeClr>
                </a:solidFill>
              </a:rPr>
              <a:t>smart</a:t>
            </a:r>
            <a:r>
              <a:rPr lang="ar-SA" b="1" dirty="0">
                <a:solidFill>
                  <a:schemeClr val="accent1">
                    <a:lumMod val="75000"/>
                  </a:schemeClr>
                </a:solidFill>
              </a:rPr>
              <a:t> </a:t>
            </a:r>
            <a:r>
              <a:rPr lang="en-US" b="1" dirty="0">
                <a:solidFill>
                  <a:schemeClr val="accent1">
                    <a:lumMod val="75000"/>
                  </a:schemeClr>
                </a:solidFill>
              </a:rPr>
              <a:t>Parking</a:t>
            </a:r>
            <a:r>
              <a:rPr lang="ar-SA" b="1" dirty="0">
                <a:solidFill>
                  <a:schemeClr val="accent1">
                    <a:lumMod val="75000"/>
                  </a:schemeClr>
                </a:solidFill>
              </a:rPr>
              <a:t> </a:t>
            </a:r>
            <a:br>
              <a:rPr lang="en-US" b="1" dirty="0">
                <a:solidFill>
                  <a:srgbClr val="7ABC32"/>
                </a:solidFill>
              </a:rPr>
            </a:br>
            <a:endParaRPr lang="en-ZA" dirty="0"/>
          </a:p>
        </p:txBody>
      </p:sp>
      <p:sp>
        <p:nvSpPr>
          <p:cNvPr id="3" name="Content Placeholder 2"/>
          <p:cNvSpPr>
            <a:spLocks noGrp="1"/>
          </p:cNvSpPr>
          <p:nvPr>
            <p:ph idx="1"/>
          </p:nvPr>
        </p:nvSpPr>
        <p:spPr>
          <a:xfrm>
            <a:off x="581192" y="2180496"/>
            <a:ext cx="11029615" cy="1691759"/>
          </a:xfrm>
        </p:spPr>
        <p:txBody>
          <a:bodyPr>
            <a:normAutofit/>
          </a:bodyPr>
          <a:lstStyle/>
          <a:p>
            <a:endParaRPr lang="en-US" dirty="0">
              <a:solidFill>
                <a:schemeClr val="accent1">
                  <a:lumMod val="75000"/>
                </a:schemeClr>
              </a:solidFill>
            </a:endParaRPr>
          </a:p>
          <a:p>
            <a:r>
              <a:rPr lang="en-US" dirty="0">
                <a:solidFill>
                  <a:schemeClr val="accent1">
                    <a:lumMod val="75000"/>
                  </a:schemeClr>
                </a:solidFill>
              </a:rPr>
              <a:t>Smart parking system </a:t>
            </a:r>
            <a:r>
              <a:rPr lang="en-US" dirty="0"/>
              <a:t>is an integrated system to organize cars in public parks. </a:t>
            </a:r>
            <a:endParaRPr lang="ar-SA" dirty="0"/>
          </a:p>
          <a:p>
            <a:r>
              <a:rPr lang="en-US" dirty="0"/>
              <a:t>The system will be used for every slot in park.</a:t>
            </a:r>
            <a:r>
              <a:rPr lang="ar-SA"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783" y="3593206"/>
            <a:ext cx="4381393" cy="2757476"/>
          </a:xfrm>
          <a:prstGeom prst="rect">
            <a:avLst/>
          </a:prstGeom>
          <a:ln>
            <a:noFill/>
          </a:ln>
          <a:effectLst>
            <a:softEdge rad="112500"/>
          </a:effectLst>
        </p:spPr>
      </p:pic>
    </p:spTree>
    <p:extLst>
      <p:ext uri="{BB962C8B-B14F-4D97-AF65-F5344CB8AC3E}">
        <p14:creationId xmlns:p14="http://schemas.microsoft.com/office/powerpoint/2010/main" val="143968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9178"/>
            <a:ext cx="10058400" cy="1450757"/>
          </a:xfrm>
        </p:spPr>
        <p:txBody>
          <a:bodyPr/>
          <a:lstStyle/>
          <a:p>
            <a:r>
              <a:rPr lang="en-US" dirty="0"/>
              <a:t>What is </a:t>
            </a:r>
            <a:r>
              <a:rPr lang="en-US" b="1" dirty="0">
                <a:solidFill>
                  <a:schemeClr val="accent1">
                    <a:lumMod val="75000"/>
                  </a:schemeClr>
                </a:solidFill>
              </a:rPr>
              <a:t>smart</a:t>
            </a:r>
            <a:r>
              <a:rPr lang="ar-SA" b="1" dirty="0">
                <a:solidFill>
                  <a:schemeClr val="accent1">
                    <a:lumMod val="75000"/>
                  </a:schemeClr>
                </a:solidFill>
              </a:rPr>
              <a:t> </a:t>
            </a:r>
            <a:r>
              <a:rPr lang="en-US" b="1" dirty="0">
                <a:solidFill>
                  <a:schemeClr val="accent1">
                    <a:lumMod val="75000"/>
                  </a:schemeClr>
                </a:solidFill>
              </a:rPr>
              <a:t>Parking</a:t>
            </a:r>
            <a:r>
              <a:rPr lang="ar-SA" b="1" dirty="0">
                <a:solidFill>
                  <a:schemeClr val="accent1">
                    <a:lumMod val="75000"/>
                  </a:schemeClr>
                </a:solidFill>
              </a:rPr>
              <a:t> </a:t>
            </a:r>
            <a:endParaRPr lang="ar-SA" dirty="0"/>
          </a:p>
        </p:txBody>
      </p:sp>
      <p:sp>
        <p:nvSpPr>
          <p:cNvPr id="3" name="Content Placeholder 2"/>
          <p:cNvSpPr>
            <a:spLocks noGrp="1"/>
          </p:cNvSpPr>
          <p:nvPr>
            <p:ph idx="1"/>
          </p:nvPr>
        </p:nvSpPr>
        <p:spPr/>
        <p:txBody>
          <a:bodyPr/>
          <a:lstStyle/>
          <a:p>
            <a:r>
              <a:rPr lang="en-US" dirty="0"/>
              <a:t>Our projects consist of two sides, the first one is the </a:t>
            </a:r>
            <a:r>
              <a:rPr lang="en-US" dirty="0">
                <a:solidFill>
                  <a:schemeClr val="accent2"/>
                </a:solidFill>
              </a:rPr>
              <a:t>main unit</a:t>
            </a:r>
            <a:r>
              <a:rPr lang="en-US" dirty="0"/>
              <a:t>, and this unit will be located in every spot in the parking lot. </a:t>
            </a:r>
          </a:p>
          <a:p>
            <a:r>
              <a:rPr lang="en-US" dirty="0"/>
              <a:t>These units will be connected with our second, </a:t>
            </a:r>
            <a:r>
              <a:rPr lang="en-US" dirty="0">
                <a:solidFill>
                  <a:schemeClr val="accent2"/>
                </a:solidFill>
              </a:rPr>
              <a:t>the coordinator</a:t>
            </a:r>
            <a:r>
              <a:rPr lang="en-US" dirty="0"/>
              <a:t>. </a:t>
            </a:r>
          </a:p>
          <a:p>
            <a:r>
              <a:rPr lang="en-US" dirty="0"/>
              <a:t>So every coordinator will control the information from and to the units connected with it.</a:t>
            </a:r>
          </a:p>
          <a:p>
            <a:endParaRPr lang="ar-S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91984" y="3448898"/>
            <a:ext cx="7611414" cy="2528570"/>
          </a:xfrm>
          <a:prstGeom prst="rect">
            <a:avLst/>
          </a:prstGeom>
        </p:spPr>
      </p:pic>
    </p:spTree>
    <p:extLst>
      <p:ext uri="{BB962C8B-B14F-4D97-AF65-F5344CB8AC3E}">
        <p14:creationId xmlns:p14="http://schemas.microsoft.com/office/powerpoint/2010/main" val="344584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311" y="369535"/>
            <a:ext cx="10058400" cy="1106295"/>
          </a:xfrm>
        </p:spPr>
        <p:txBody>
          <a:bodyPr/>
          <a:lstStyle/>
          <a:p>
            <a:r>
              <a:rPr lang="en-US" b="1" dirty="0">
                <a:solidFill>
                  <a:schemeClr val="accent1">
                    <a:lumMod val="75000"/>
                  </a:schemeClr>
                </a:solidFill>
              </a:rPr>
              <a:t>Project Unit</a:t>
            </a:r>
            <a:endParaRPr lang="en-ZA" dirty="0"/>
          </a:p>
        </p:txBody>
      </p:sp>
      <p:sp>
        <p:nvSpPr>
          <p:cNvPr id="3" name="Content Placeholder 2"/>
          <p:cNvSpPr>
            <a:spLocks noGrp="1"/>
          </p:cNvSpPr>
          <p:nvPr>
            <p:ph idx="1"/>
          </p:nvPr>
        </p:nvSpPr>
        <p:spPr>
          <a:xfrm>
            <a:off x="1071523" y="1781339"/>
            <a:ext cx="10058400" cy="4023360"/>
          </a:xfrm>
        </p:spPr>
        <p:txBody>
          <a:bodyPr>
            <a:normAutofit/>
          </a:bodyPr>
          <a:lstStyle/>
          <a:p>
            <a:pPr rtl="1"/>
            <a:endParaRPr lang="en-US" dirty="0"/>
          </a:p>
          <a:p>
            <a:pPr rtl="1"/>
            <a:r>
              <a:rPr lang="en-US" sz="2400" dirty="0"/>
              <a:t>Every spot in the parking lot will contain the main unit.</a:t>
            </a:r>
          </a:p>
          <a:p>
            <a:pPr marL="0" lvl="0" indent="0" eaLnBrk="0" fontAlgn="base" hangingPunct="0">
              <a:lnSpc>
                <a:spcPct val="100000"/>
              </a:lnSpc>
              <a:spcBef>
                <a:spcPct val="0"/>
              </a:spcBef>
              <a:spcAft>
                <a:spcPct val="0"/>
              </a:spcAft>
              <a:buClrTx/>
              <a:buSzTx/>
              <a:buNone/>
            </a:pPr>
            <a:endParaRPr lang="en-US"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Our unit consist of:</a:t>
            </a:r>
          </a:p>
          <a:p>
            <a:pPr marL="0" lvl="0" indent="0" eaLnBrk="0" fontAlgn="base" hangingPunct="0">
              <a:lnSpc>
                <a:spcPct val="100000"/>
              </a:lnSpc>
              <a:spcBef>
                <a:spcPct val="0"/>
              </a:spcBef>
              <a:spcAft>
                <a:spcPct val="0"/>
              </a:spcAft>
              <a:buClrTx/>
              <a:buSzTx/>
              <a:buNone/>
            </a:pPr>
            <a:endParaRPr lang="en-US" sz="1600" dirty="0">
              <a:solidFill>
                <a:schemeClr val="tx1"/>
              </a:solidFill>
            </a:endParaRPr>
          </a:p>
          <a:p>
            <a:pPr marL="0" lvl="0" indent="0" eaLnBrk="0" fontAlgn="base" hangingPunct="0">
              <a:lnSpc>
                <a:spcPct val="100000"/>
              </a:lnSpc>
              <a:spcBef>
                <a:spcPct val="0"/>
              </a:spcBef>
              <a:spcAft>
                <a:spcPct val="0"/>
              </a:spcAft>
              <a:buClrTx/>
              <a:buSzTx/>
              <a:buFontTx/>
              <a:buChar char="•"/>
            </a:pPr>
            <a:r>
              <a:rPr lang="en-US" dirty="0" err="1">
                <a:solidFill>
                  <a:schemeClr val="tx1"/>
                </a:solidFill>
                <a:ea typeface="Calibri" panose="020F0502020204030204" pitchFamily="34" charset="0"/>
                <a:cs typeface="+mj-cs"/>
              </a:rPr>
              <a:t>Arduino</a:t>
            </a:r>
            <a:r>
              <a:rPr lang="en-US" dirty="0">
                <a:solidFill>
                  <a:schemeClr val="tx1"/>
                </a:solidFill>
                <a:ea typeface="Calibri" panose="020F0502020204030204" pitchFamily="34" charset="0"/>
                <a:cs typeface="+mj-cs"/>
              </a:rPr>
              <a:t> Nano .</a:t>
            </a: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Two ultrasonic HC-SR04 sensors.</a:t>
            </a:r>
            <a:endParaRPr lang="en-US" dirty="0">
              <a:solidFill>
                <a:schemeClr val="tx1"/>
              </a:solidFill>
              <a:cs typeface="+mj-cs"/>
            </a:endParaRP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RF Card Reader.</a:t>
            </a: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Keypad.</a:t>
            </a: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LCD.</a:t>
            </a:r>
          </a:p>
          <a:p>
            <a:pPr marL="0" lvl="0" indent="0" eaLnBrk="0" fontAlgn="base" hangingPunct="0">
              <a:lnSpc>
                <a:spcPct val="100000"/>
              </a:lnSpc>
              <a:spcBef>
                <a:spcPct val="0"/>
              </a:spcBef>
              <a:spcAft>
                <a:spcPct val="0"/>
              </a:spcAft>
              <a:buClrTx/>
              <a:buSzTx/>
              <a:buNone/>
            </a:pPr>
            <a:r>
              <a:rPr lang="en-US" sz="1050" dirty="0">
                <a:solidFill>
                  <a:schemeClr val="tx1"/>
                </a:solidFill>
                <a:latin typeface="Arial" panose="020B0604020202020204" pitchFamily="34" charset="0"/>
              </a:rPr>
              <a:t> </a:t>
            </a:r>
            <a:endParaRPr 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endParaRPr lang="en-US" sz="1200" dirty="0">
              <a:solidFill>
                <a:schemeClr val="tx1"/>
              </a:solidFill>
            </a:endParaRPr>
          </a:p>
          <a:p>
            <a:pPr marL="0" lvl="0" indent="0" eaLnBrk="0" fontAlgn="base" hangingPunct="0">
              <a:lnSpc>
                <a:spcPct val="100000"/>
              </a:lnSpc>
              <a:spcBef>
                <a:spcPct val="0"/>
              </a:spcBef>
              <a:spcAft>
                <a:spcPct val="0"/>
              </a:spcAft>
              <a:buClrTx/>
              <a:buSzTx/>
              <a:buNone/>
            </a:pPr>
            <a:endParaRPr 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endParaRPr lang="en-US" sz="1600" dirty="0">
              <a:solidFill>
                <a:schemeClr val="tx1"/>
              </a:solidFill>
            </a:endParaRPr>
          </a:p>
          <a:p>
            <a:pPr rtl="1"/>
            <a:endParaRPr lang="en-US" dirty="0"/>
          </a:p>
        </p:txBody>
      </p:sp>
    </p:spTree>
    <p:extLst>
      <p:ext uri="{BB962C8B-B14F-4D97-AF65-F5344CB8AC3E}">
        <p14:creationId xmlns:p14="http://schemas.microsoft.com/office/powerpoint/2010/main" val="347816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Project Unit</a:t>
            </a:r>
            <a:endParaRPr lang="ar-SA" dirty="0"/>
          </a:p>
        </p:txBody>
      </p:sp>
      <p:sp>
        <p:nvSpPr>
          <p:cNvPr id="3" name="Content Placeholder 2"/>
          <p:cNvSpPr>
            <a:spLocks noGrp="1"/>
          </p:cNvSpPr>
          <p:nvPr>
            <p:ph idx="1"/>
          </p:nvPr>
        </p:nvSpPr>
        <p:spPr/>
        <p:txBody>
          <a:bodyPr/>
          <a:lstStyle/>
          <a:p>
            <a:pPr rtl="1"/>
            <a:endParaRPr lang="en-ZA" dirty="0"/>
          </a:p>
          <a:p>
            <a:pPr marL="0" indent="0">
              <a:buNone/>
            </a:pPr>
            <a:r>
              <a:rPr lang="ar-SA" dirty="0"/>
              <a:t> </a:t>
            </a:r>
            <a:r>
              <a:rPr lang="en-US" dirty="0"/>
              <a:t>The system will detect the existence of a car in the slot using sensors.</a:t>
            </a:r>
          </a:p>
          <a:p>
            <a:r>
              <a:rPr lang="en-US" dirty="0"/>
              <a:t>the system will use </a:t>
            </a:r>
            <a:r>
              <a:rPr lang="en-US" dirty="0">
                <a:solidFill>
                  <a:schemeClr val="accent1">
                    <a:lumMod val="75000"/>
                  </a:schemeClr>
                </a:solidFill>
              </a:rPr>
              <a:t>RF</a:t>
            </a:r>
            <a:r>
              <a:rPr lang="en-US" dirty="0"/>
              <a:t> reader for automatic payment. </a:t>
            </a:r>
            <a:endParaRPr lang="en-ZA" dirty="0"/>
          </a:p>
          <a:p>
            <a:r>
              <a:rPr lang="en-US" dirty="0"/>
              <a:t>The system also will use a </a:t>
            </a:r>
            <a:r>
              <a:rPr lang="en-US" dirty="0">
                <a:solidFill>
                  <a:schemeClr val="accent1">
                    <a:lumMod val="75000"/>
                  </a:schemeClr>
                </a:solidFill>
              </a:rPr>
              <a:t>display</a:t>
            </a:r>
            <a:r>
              <a:rPr lang="en-US" dirty="0"/>
              <a:t> and a </a:t>
            </a:r>
            <a:r>
              <a:rPr lang="en-US" dirty="0">
                <a:solidFill>
                  <a:schemeClr val="accent1">
                    <a:lumMod val="75000"/>
                  </a:schemeClr>
                </a:solidFill>
              </a:rPr>
              <a:t>keypad</a:t>
            </a:r>
            <a:r>
              <a:rPr lang="en-US" dirty="0"/>
              <a:t> for the interaction with the user, like interaction for entering information about the time needed. Or interaction for payment if the user forget the card. </a:t>
            </a:r>
          </a:p>
          <a:p>
            <a:endParaRPr lang="ar-SA" dirty="0"/>
          </a:p>
        </p:txBody>
      </p:sp>
    </p:spTree>
    <p:extLst>
      <p:ext uri="{BB962C8B-B14F-4D97-AF65-F5344CB8AC3E}">
        <p14:creationId xmlns:p14="http://schemas.microsoft.com/office/powerpoint/2010/main" val="65766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31301"/>
            <a:ext cx="10058400" cy="1450757"/>
          </a:xfrm>
        </p:spPr>
        <p:txBody>
          <a:bodyPr>
            <a:normAutofit fontScale="90000"/>
          </a:bodyPr>
          <a:lstStyle/>
          <a:p>
            <a:br>
              <a:rPr lang="en-US" dirty="0"/>
            </a:br>
            <a:br>
              <a:rPr lang="en-US" dirty="0"/>
            </a:br>
            <a:br>
              <a:rPr lang="en-US" dirty="0"/>
            </a:br>
            <a:r>
              <a:rPr lang="en-US" dirty="0">
                <a:solidFill>
                  <a:schemeClr val="accent2"/>
                </a:solidFill>
              </a:rPr>
              <a:t>Main features</a:t>
            </a:r>
            <a:br>
              <a:rPr lang="en-US" dirty="0">
                <a:solidFill>
                  <a:schemeClr val="accent2"/>
                </a:solidFill>
              </a:rPr>
            </a:br>
            <a:endParaRPr lang="en-ZA" dirty="0">
              <a:solidFill>
                <a:schemeClr val="accent2"/>
              </a:solidFill>
            </a:endParaRPr>
          </a:p>
        </p:txBody>
      </p:sp>
      <p:sp>
        <p:nvSpPr>
          <p:cNvPr id="3" name="Content Placeholder 2"/>
          <p:cNvSpPr>
            <a:spLocks noGrp="1"/>
          </p:cNvSpPr>
          <p:nvPr>
            <p:ph idx="1"/>
          </p:nvPr>
        </p:nvSpPr>
        <p:spPr/>
        <p:txBody>
          <a:bodyPr/>
          <a:lstStyle/>
          <a:p>
            <a:pPr lvl="0"/>
            <a:endParaRPr lang="en-US" dirty="0"/>
          </a:p>
          <a:p>
            <a:pPr lvl="0"/>
            <a:r>
              <a:rPr lang="en-US" dirty="0"/>
              <a:t>Car detection.</a:t>
            </a:r>
            <a:endParaRPr lang="en-ZA" dirty="0"/>
          </a:p>
          <a:p>
            <a:pPr lvl="0"/>
            <a:r>
              <a:rPr lang="en-US" dirty="0"/>
              <a:t>Check In to the system using phone number or RF Card.</a:t>
            </a:r>
            <a:endParaRPr lang="en-ZA" dirty="0"/>
          </a:p>
          <a:p>
            <a:pPr lvl="0"/>
            <a:r>
              <a:rPr lang="en-US" dirty="0"/>
              <a:t>Automatic payment using phone number or RF Card.</a:t>
            </a:r>
            <a:endParaRPr lang="en-ZA" dirty="0"/>
          </a:p>
          <a:p>
            <a:pPr lvl="0"/>
            <a:r>
              <a:rPr lang="en-US" dirty="0"/>
              <a:t>Check Out using phone number and RF Card.</a:t>
            </a:r>
            <a:endParaRPr lang="en-ZA" dirty="0"/>
          </a:p>
          <a:p>
            <a:endParaRPr lang="en-ZA" dirty="0"/>
          </a:p>
        </p:txBody>
      </p:sp>
    </p:spTree>
    <p:extLst>
      <p:ext uri="{BB962C8B-B14F-4D97-AF65-F5344CB8AC3E}">
        <p14:creationId xmlns:p14="http://schemas.microsoft.com/office/powerpoint/2010/main" val="411718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8729"/>
            <a:ext cx="10058400" cy="1450757"/>
          </a:xfrm>
        </p:spPr>
        <p:txBody>
          <a:bodyPr/>
          <a:lstStyle/>
          <a:p>
            <a:pPr lvl="0"/>
            <a:r>
              <a:rPr lang="en-US" dirty="0">
                <a:solidFill>
                  <a:schemeClr val="accent2"/>
                </a:solidFill>
              </a:rPr>
              <a:t>Car detection.</a:t>
            </a:r>
            <a:br>
              <a:rPr lang="en-ZA" dirty="0">
                <a:solidFill>
                  <a:schemeClr val="accent2"/>
                </a:solidFill>
              </a:rPr>
            </a:br>
            <a:endParaRPr lang="en-ZA" dirty="0">
              <a:solidFill>
                <a:schemeClr val="accent2"/>
              </a:solidFill>
            </a:endParaRPr>
          </a:p>
        </p:txBody>
      </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rot="10800000">
            <a:off x="5164172" y="4055999"/>
            <a:ext cx="2679945" cy="1248118"/>
          </a:xfrm>
          <a:prstGeom prst="rect">
            <a:avLst/>
          </a:prstGeom>
        </p:spPr>
      </p:pic>
      <p:sp>
        <p:nvSpPr>
          <p:cNvPr id="4" name="Rounded Rectangle 3"/>
          <p:cNvSpPr/>
          <p:nvPr/>
        </p:nvSpPr>
        <p:spPr>
          <a:xfrm>
            <a:off x="3469730" y="4303556"/>
            <a:ext cx="381000" cy="371475"/>
          </a:xfrm>
          <a:prstGeom prst="roundRect">
            <a:avLst/>
          </a:prstGeom>
          <a:solidFill>
            <a:schemeClr val="accent1">
              <a:lumMod val="20000"/>
              <a:lumOff val="80000"/>
            </a:schemeClr>
          </a:solidFill>
          <a:ln>
            <a:solidFill>
              <a:schemeClr val="accent1">
                <a:lumMod val="50000"/>
              </a:schemeClr>
            </a:solid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en-ZA"/>
          </a:p>
        </p:txBody>
      </p:sp>
      <p:cxnSp>
        <p:nvCxnSpPr>
          <p:cNvPr id="5" name="Straight Arrow Connector 4"/>
          <p:cNvCxnSpPr/>
          <p:nvPr/>
        </p:nvCxnSpPr>
        <p:spPr>
          <a:xfrm>
            <a:off x="3660230" y="4337556"/>
            <a:ext cx="1409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0230" y="4343213"/>
            <a:ext cx="1400175" cy="43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6"/>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8"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a:t>
            </a:r>
            <a:r>
              <a:rPr lang="en-US" dirty="0">
                <a:solidFill>
                  <a:schemeClr val="accent2"/>
                </a:solidFill>
                <a:latin typeface="Calibri" panose="020F0502020204030204" pitchFamily="34" charset="0"/>
                <a:ea typeface="Calibri" panose="020F0502020204030204" pitchFamily="34" charset="0"/>
                <a:cs typeface="Arial" panose="020B0604020202020204" pitchFamily="34" charset="0"/>
              </a:rPr>
              <a:t>detection</a:t>
            </a:r>
            <a:r>
              <a:rPr lang="en-US" dirty="0">
                <a:latin typeface="Calibri" panose="020F0502020204030204" pitchFamily="34" charset="0"/>
                <a:ea typeface="Calibri" panose="020F0502020204030204" pitchFamily="34" charset="0"/>
                <a:cs typeface="Arial" panose="020B0604020202020204" pitchFamily="34" charset="0"/>
              </a:rPr>
              <a:t> of a car is done by using the </a:t>
            </a:r>
            <a:r>
              <a:rPr lang="en-US" dirty="0">
                <a:solidFill>
                  <a:schemeClr val="accent2"/>
                </a:solidFill>
                <a:latin typeface="Calibri" panose="020F0502020204030204" pitchFamily="34" charset="0"/>
                <a:ea typeface="Calibri" panose="020F0502020204030204" pitchFamily="34" charset="0"/>
                <a:cs typeface="Arial" panose="020B0604020202020204" pitchFamily="34" charset="0"/>
              </a:rPr>
              <a:t>ultrasonic</a:t>
            </a:r>
            <a:r>
              <a:rPr lang="en-US" dirty="0">
                <a:latin typeface="Calibri" panose="020F0502020204030204" pitchFamily="34" charset="0"/>
                <a:ea typeface="Calibri" panose="020F0502020204030204" pitchFamily="34" charset="0"/>
                <a:cs typeface="Arial" panose="020B0604020202020204" pitchFamily="34" charset="0"/>
              </a:rPr>
              <a:t> sensor. We use two </a:t>
            </a:r>
            <a:r>
              <a:rPr lang="en-US" dirty="0">
                <a:solidFill>
                  <a:schemeClr val="accent2"/>
                </a:solidFill>
                <a:latin typeface="Calibri" panose="020F0502020204030204" pitchFamily="34" charset="0"/>
                <a:ea typeface="Calibri" panose="020F0502020204030204" pitchFamily="34" charset="0"/>
                <a:cs typeface="Arial" panose="020B0604020202020204" pitchFamily="34" charset="0"/>
              </a:rPr>
              <a:t>ultrasonic</a:t>
            </a:r>
            <a:r>
              <a:rPr lang="en-US" dirty="0">
                <a:latin typeface="Calibri" panose="020F0502020204030204" pitchFamily="34" charset="0"/>
                <a:ea typeface="Calibri" panose="020F0502020204030204" pitchFamily="34" charset="0"/>
                <a:cs typeface="Arial" panose="020B0604020202020204" pitchFamily="34" charset="0"/>
              </a:rPr>
              <a:t> sensor for detection. </a:t>
            </a:r>
            <a:endParaRPr lang="en-ZA"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We have to take in mind that the system will not consider a moving body as a car, so one sensor will not be enough, we have to detect the existence of the car from different points and distances. </a:t>
            </a:r>
            <a:endParaRPr lang="en-ZA" sz="16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874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Car detection</a:t>
            </a:r>
            <a:endParaRPr lang="ar-SA" dirty="0">
              <a:solidFill>
                <a:schemeClr val="accent2"/>
              </a:solidFill>
            </a:endParaRPr>
          </a:p>
        </p:txBody>
      </p:sp>
      <p:sp>
        <p:nvSpPr>
          <p:cNvPr id="3" name="Content Placeholder 2"/>
          <p:cNvSpPr>
            <a:spLocks noGrp="1"/>
          </p:cNvSpPr>
          <p:nvPr>
            <p:ph idx="1"/>
          </p:nvPr>
        </p:nvSpPr>
        <p:spPr/>
        <p:txBody>
          <a:bodyPr/>
          <a:lstStyle/>
          <a:p>
            <a:endParaRPr lang="en-US" dirty="0"/>
          </a:p>
          <a:p>
            <a:r>
              <a:rPr lang="en-US" dirty="0"/>
              <a:t>There are things we considered when using more than one </a:t>
            </a:r>
            <a:r>
              <a:rPr lang="en-US" dirty="0">
                <a:solidFill>
                  <a:schemeClr val="accent2"/>
                </a:solidFill>
              </a:rPr>
              <a:t>ultrasonic</a:t>
            </a:r>
            <a:r>
              <a:rPr lang="en-US" dirty="0"/>
              <a:t> sensor:</a:t>
            </a:r>
          </a:p>
          <a:p>
            <a:pPr lvl="0"/>
            <a:r>
              <a:rPr lang="en-US" dirty="0"/>
              <a:t>1) Collision and interference between the </a:t>
            </a:r>
            <a:r>
              <a:rPr lang="en-US" dirty="0">
                <a:solidFill>
                  <a:schemeClr val="accent2"/>
                </a:solidFill>
              </a:rPr>
              <a:t>ultrasonic</a:t>
            </a:r>
            <a:r>
              <a:rPr lang="en-US" dirty="0"/>
              <a:t> sensors.</a:t>
            </a:r>
          </a:p>
          <a:p>
            <a:r>
              <a:rPr lang="en-US" dirty="0"/>
              <a:t>The reading of the two sensors at this way will not affect each other.</a:t>
            </a:r>
          </a:p>
          <a:p>
            <a:pPr lvl="0"/>
            <a:r>
              <a:rPr lang="en-US" dirty="0"/>
              <a:t>2) Timing between multiple readings for the sensors.</a:t>
            </a:r>
          </a:p>
          <a:p>
            <a:r>
              <a:rPr lang="en-US" dirty="0"/>
              <a:t>Since we can't read the two sensor at the same time, we read them one after another. The time between the two readings is very small less than one second, so if there's a car detected by one sensor then it will be detected by the other one.</a:t>
            </a:r>
          </a:p>
          <a:p>
            <a:endParaRPr lang="ar-SA" dirty="0"/>
          </a:p>
        </p:txBody>
      </p:sp>
    </p:spTree>
    <p:extLst>
      <p:ext uri="{BB962C8B-B14F-4D97-AF65-F5344CB8AC3E}">
        <p14:creationId xmlns:p14="http://schemas.microsoft.com/office/powerpoint/2010/main" val="12648995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Retrospect</Template>
  <TotalTime>1322</TotalTime>
  <Words>1025</Words>
  <Application>Microsoft Office PowerPoint</Application>
  <PresentationFormat>Widescreen</PresentationFormat>
  <Paragraphs>115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lpstr>
      <vt:lpstr>Smart Parking  </vt:lpstr>
      <vt:lpstr>Outline : </vt:lpstr>
      <vt:lpstr>What is smart Parking  </vt:lpstr>
      <vt:lpstr>What is smart Parking </vt:lpstr>
      <vt:lpstr>Project Unit</vt:lpstr>
      <vt:lpstr>Project Unit</vt:lpstr>
      <vt:lpstr>   Main features </vt:lpstr>
      <vt:lpstr>Car detection. </vt:lpstr>
      <vt:lpstr>Car detection</vt:lpstr>
      <vt:lpstr>State of the project  </vt:lpstr>
      <vt:lpstr>State of the project</vt:lpstr>
      <vt:lpstr>The Coordinator</vt:lpstr>
      <vt:lpstr>Communication between the Arduino’s </vt:lpstr>
      <vt:lpstr>Communicating with the server.  </vt:lpstr>
      <vt:lpstr>Software Application</vt:lpstr>
      <vt:lpstr>Problems</vt:lpstr>
      <vt:lpstr>Problems</vt:lpstr>
      <vt:lpstr>Problems</vt:lpstr>
      <vt:lpstr>Future Work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Ghadier Aqraa</dc:creator>
  <cp:lastModifiedBy>Guest User</cp:lastModifiedBy>
  <cp:revision>38</cp:revision>
  <dcterms:created xsi:type="dcterms:W3CDTF">2015-05-12T18:56:01Z</dcterms:created>
  <dcterms:modified xsi:type="dcterms:W3CDTF">2023-10-11T07:50:24Z</dcterms:modified>
</cp:coreProperties>
</file>