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7" r:id="rId2"/>
    <p:sldId id="258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7EF2"/>
    <a:srgbClr val="0B21C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362200"/>
            <a:ext cx="8153400" cy="99060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Best Start-Ups in Toronto</a:t>
            </a:r>
            <a:endParaRPr lang="en-IN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91000" y="2895600"/>
            <a:ext cx="37338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Science Capstone project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54864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Mar</a:t>
            </a:r>
            <a:r>
              <a:rPr lang="en-IN" sz="3200" b="1" baseline="0" dirty="0" smtClean="0">
                <a:latin typeface="Calibri" pitchFamily="34" charset="0"/>
                <a:ea typeface="+mj-ea"/>
                <a:cs typeface="Calibri" pitchFamily="34" charset="0"/>
              </a:rPr>
              <a:t>-2020 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48400" y="4648200"/>
            <a:ext cx="26670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Jeyakumar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B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Data Analysis Methodology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352800"/>
            <a:ext cx="8153400" cy="47244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IN" sz="1600" dirty="0" smtClean="0"/>
              <a:t>  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dirty="0" smtClean="0"/>
              <a:t>Toronto has more population of White than Manhattan</a:t>
            </a:r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dirty="0" smtClean="0"/>
              <a:t>Toronto has Chinese population where as Manhattan has Hispanic population</a:t>
            </a:r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dirty="0" smtClean="0"/>
              <a:t>Toronto has comparatively less population of Asian and Black than Manhattan</a:t>
            </a:r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b="1" dirty="0" smtClean="0"/>
              <a:t>Collectively Toronto has more white and Chinese population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endParaRPr lang="en-IN" sz="1600" dirty="0" smtClean="0"/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>
              <a:buFont typeface="Wingdings" pitchFamily="2" charset="2"/>
              <a:buChar char="Ø"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447800"/>
            <a:ext cx="8153400" cy="990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IN" b="1" dirty="0" smtClean="0"/>
              <a:t>Racial Distribution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133600"/>
            <a:ext cx="4288496" cy="2425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Data Analysis Methodology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95400" y="1066800"/>
            <a:ext cx="5105400" cy="47244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IN" sz="1600" dirty="0" smtClean="0"/>
              <a:t>  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dirty="0" smtClean="0"/>
              <a:t> Chinese Restaurant</a:t>
            </a:r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dirty="0" smtClean="0"/>
              <a:t> Mexican Restaurant</a:t>
            </a:r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dirty="0" smtClean="0"/>
              <a:t>  Donut Shop</a:t>
            </a:r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dirty="0" smtClean="0"/>
              <a:t>  Ice Cream Shop</a:t>
            </a:r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dirty="0" smtClean="0"/>
              <a:t>   Pharmacy</a:t>
            </a:r>
            <a:endParaRPr lang="en-IN" sz="1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447800"/>
            <a:ext cx="8153400" cy="990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IN" b="1" dirty="0" smtClean="0"/>
              <a:t>Possibly Best Profitable Businesses in Toronto 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Data Analysis Methodology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886200"/>
            <a:ext cx="8153400" cy="47244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IN" sz="1600" dirty="0" smtClean="0"/>
              <a:t>  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dirty="0" smtClean="0"/>
              <a:t> Distance and most common places of Toronto are negatively correlated</a:t>
            </a:r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dirty="0" smtClean="0"/>
              <a:t> Common places are getting reduced when we go far from </a:t>
            </a:r>
            <a:r>
              <a:rPr lang="en-IN" sz="1600" dirty="0" err="1" smtClean="0"/>
              <a:t>Yonge-Dundas</a:t>
            </a:r>
            <a:r>
              <a:rPr lang="en-IN" sz="1600" dirty="0" smtClean="0"/>
              <a:t> Square</a:t>
            </a:r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/>
            <a:endParaRPr lang="en-IN" sz="1600" dirty="0" smtClean="0"/>
          </a:p>
          <a:p>
            <a:endParaRPr lang="en-IN" sz="1600" dirty="0" smtClean="0"/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>
              <a:buFont typeface="Wingdings" pitchFamily="2" charset="2"/>
              <a:buChar char="Ø"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447800"/>
            <a:ext cx="8153400" cy="990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r>
              <a:rPr lang="en-IN" b="1" dirty="0" smtClean="0"/>
              <a:t>Distance between City Centre and Common Venues</a:t>
            </a:r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133600"/>
            <a:ext cx="533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Optimal Location for Business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5562600"/>
            <a:ext cx="8153400" cy="1828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IN" sz="1600" dirty="0" smtClean="0"/>
              <a:t>  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dirty="0" smtClean="0"/>
              <a:t> Within 2 </a:t>
            </a:r>
            <a:r>
              <a:rPr lang="en-IN" sz="1600" dirty="0" err="1" smtClean="0"/>
              <a:t>kms</a:t>
            </a:r>
            <a:r>
              <a:rPr lang="en-IN" sz="1600" dirty="0" smtClean="0"/>
              <a:t> of </a:t>
            </a:r>
            <a:r>
              <a:rPr lang="en-IN" sz="1600" dirty="0" err="1" smtClean="0"/>
              <a:t>Yonge-Dundas</a:t>
            </a:r>
            <a:r>
              <a:rPr lang="en-IN" sz="1600" dirty="0" smtClean="0"/>
              <a:t> Square or</a:t>
            </a:r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dirty="0" smtClean="0"/>
              <a:t> Between 4 km to 6 km of </a:t>
            </a:r>
            <a:r>
              <a:rPr lang="en-IN" sz="1600" dirty="0" err="1" smtClean="0"/>
              <a:t>Yonge-Dundas</a:t>
            </a:r>
            <a:r>
              <a:rPr lang="en-IN" sz="1600" dirty="0" smtClean="0"/>
              <a:t> Square</a:t>
            </a:r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/>
            <a:endParaRPr lang="en-IN" sz="1600" dirty="0" smtClean="0"/>
          </a:p>
          <a:p>
            <a:endParaRPr lang="en-IN" sz="1600" dirty="0" smtClean="0"/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>
              <a:buFont typeface="Wingdings" pitchFamily="2" charset="2"/>
              <a:buChar char="Ø"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447800"/>
            <a:ext cx="8153400" cy="990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76400"/>
            <a:ext cx="5188288" cy="3835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Optimal Location for Business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4800600"/>
            <a:ext cx="8153400" cy="2286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IN" sz="1600" dirty="0" smtClean="0"/>
              <a:t>  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dirty="0" smtClean="0"/>
              <a:t>  This explains us that all the venues located between 4 – 6 </a:t>
            </a:r>
            <a:r>
              <a:rPr lang="en-IN" sz="1600" dirty="0" err="1" smtClean="0"/>
              <a:t>kms</a:t>
            </a:r>
            <a:r>
              <a:rPr lang="en-IN" sz="1600" dirty="0" smtClean="0"/>
              <a:t> are scattered around </a:t>
            </a:r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dirty="0" smtClean="0"/>
              <a:t>  Best place to start the identified business is within 2kms of </a:t>
            </a:r>
            <a:r>
              <a:rPr lang="en-IN" sz="1600" dirty="0" err="1" smtClean="0"/>
              <a:t>Yonge-Dundas</a:t>
            </a:r>
            <a:r>
              <a:rPr lang="en-IN" sz="1600" dirty="0" smtClean="0"/>
              <a:t> Square</a:t>
            </a:r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/>
            <a:endParaRPr lang="en-IN" sz="1600" dirty="0" smtClean="0"/>
          </a:p>
          <a:p>
            <a:endParaRPr lang="en-IN" sz="1600" dirty="0" smtClean="0"/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>
              <a:buFont typeface="Wingdings" pitchFamily="2" charset="2"/>
              <a:buChar char="Ø"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447800"/>
            <a:ext cx="8153400" cy="990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endParaRPr lang="en-IN" dirty="0"/>
          </a:p>
        </p:txBody>
      </p:sp>
      <p:pic>
        <p:nvPicPr>
          <p:cNvPr id="6" name="Picture 5" descr="C:\Users\Jey\Desktop\Data Science\final\through_out_km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6887" y="1954405"/>
            <a:ext cx="4077714" cy="261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Discussion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209800"/>
            <a:ext cx="8153400" cy="3657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IN" sz="1600" dirty="0" smtClean="0"/>
              <a:t>  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dirty="0" smtClean="0"/>
              <a:t>  </a:t>
            </a:r>
            <a:r>
              <a:rPr lang="en-IN" sz="1600" dirty="0" smtClean="0"/>
              <a:t>Pharmacy </a:t>
            </a:r>
            <a:r>
              <a:rPr lang="en-IN" sz="1600" dirty="0" smtClean="0"/>
              <a:t>is one </a:t>
            </a:r>
            <a:r>
              <a:rPr lang="en-IN" sz="1600" dirty="0" smtClean="0"/>
              <a:t>of the good businesses to start with  in </a:t>
            </a:r>
            <a:r>
              <a:rPr lang="en-IN" sz="1600" dirty="0" smtClean="0"/>
              <a:t>Toronto</a:t>
            </a:r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dirty="0" smtClean="0"/>
              <a:t>  </a:t>
            </a:r>
            <a:r>
              <a:rPr lang="en-IN" sz="1600" dirty="0" smtClean="0"/>
              <a:t>We have lot of medical centres and Hospitals in the region but we have very less number of </a:t>
            </a:r>
            <a:r>
              <a:rPr lang="en-IN" sz="1600" dirty="0" smtClean="0"/>
              <a:t>pharmacies</a:t>
            </a:r>
          </a:p>
          <a:p>
            <a:pPr lvl="0"/>
            <a:r>
              <a:rPr lang="en-IN" sz="1600" dirty="0" smtClean="0"/>
              <a:t> </a:t>
            </a: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dirty="0" smtClean="0"/>
              <a:t> </a:t>
            </a:r>
            <a:r>
              <a:rPr lang="en-IN" sz="1600" dirty="0" smtClean="0"/>
              <a:t> Recommended Donut, Ice cream, Games parlour to attract kids and young family</a:t>
            </a:r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dirty="0" smtClean="0"/>
              <a:t>  Mexican, Chinese restaurant and food delivery to attract families</a:t>
            </a:r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dirty="0" smtClean="0"/>
              <a:t> Best business for </a:t>
            </a:r>
            <a:r>
              <a:rPr lang="en-IN" sz="1600" dirty="0" err="1" smtClean="0"/>
              <a:t>NxtFut</a:t>
            </a:r>
            <a:r>
              <a:rPr lang="en-IN" sz="1600" dirty="0" smtClean="0"/>
              <a:t> customer is Food complex that hold </a:t>
            </a:r>
            <a:r>
              <a:rPr lang="en-IN" sz="1600" dirty="0" smtClean="0"/>
              <a:t>both restaurants, </a:t>
            </a:r>
            <a:r>
              <a:rPr lang="en-IN" sz="1600" dirty="0" smtClean="0"/>
              <a:t>Donut, Ice cream, Games </a:t>
            </a:r>
            <a:r>
              <a:rPr lang="en-IN" sz="1600" dirty="0" smtClean="0"/>
              <a:t>parlours</a:t>
            </a: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/>
            <a:endParaRPr lang="en-IN" sz="1600" dirty="0" smtClean="0"/>
          </a:p>
          <a:p>
            <a:endParaRPr lang="en-IN" sz="1600" dirty="0" smtClean="0"/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>
              <a:buFont typeface="Wingdings" pitchFamily="2" charset="2"/>
              <a:buChar char="Ø"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447800"/>
            <a:ext cx="8153400" cy="990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Future Action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133600"/>
            <a:ext cx="8153400" cy="2286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IN" sz="1600" dirty="0" smtClean="0"/>
              <a:t>  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dirty="0" smtClean="0"/>
              <a:t> </a:t>
            </a:r>
            <a:r>
              <a:rPr lang="en-IN" sz="1600" dirty="0" smtClean="0"/>
              <a:t>Identify </a:t>
            </a:r>
            <a:r>
              <a:rPr lang="en-IN" sz="1600" dirty="0" smtClean="0"/>
              <a:t>future growth and shape of the </a:t>
            </a:r>
            <a:r>
              <a:rPr lang="en-IN" sz="1600" dirty="0" smtClean="0"/>
              <a:t>business</a:t>
            </a:r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dirty="0" smtClean="0"/>
              <a:t> Identify </a:t>
            </a:r>
            <a:r>
              <a:rPr lang="en-IN" sz="1600" dirty="0" smtClean="0"/>
              <a:t>other best provinces to expand the </a:t>
            </a:r>
            <a:r>
              <a:rPr lang="en-IN" sz="1600" dirty="0" smtClean="0"/>
              <a:t>business</a:t>
            </a:r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dirty="0" smtClean="0"/>
              <a:t> </a:t>
            </a:r>
            <a:r>
              <a:rPr lang="en-IN" sz="1600" dirty="0" smtClean="0"/>
              <a:t>Analyse the Revenue for next 5 years and factors that affects revenue</a:t>
            </a: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/>
            <a:endParaRPr lang="en-IN" sz="1600" dirty="0" smtClean="0"/>
          </a:p>
          <a:p>
            <a:endParaRPr lang="en-IN" sz="1600" dirty="0" smtClean="0"/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>
              <a:buFont typeface="Wingdings" pitchFamily="2" charset="2"/>
              <a:buChar char="Ø"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447800"/>
            <a:ext cx="8153400" cy="990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Conclusion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362200"/>
            <a:ext cx="8153400" cy="2286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IN" sz="1600" dirty="0" smtClean="0"/>
              <a:t>  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dirty="0" smtClean="0"/>
              <a:t>  </a:t>
            </a:r>
            <a:r>
              <a:rPr lang="en-IN" sz="1600" dirty="0" smtClean="0"/>
              <a:t>W</a:t>
            </a:r>
            <a:r>
              <a:rPr lang="en-IN" sz="1600" dirty="0" smtClean="0"/>
              <a:t>e </a:t>
            </a:r>
            <a:r>
              <a:rPr lang="en-IN" sz="1600" dirty="0" smtClean="0"/>
              <a:t>have identified the best strategic </a:t>
            </a:r>
            <a:r>
              <a:rPr lang="en-IN" sz="1600" dirty="0" smtClean="0"/>
              <a:t>location to start the business</a:t>
            </a:r>
          </a:p>
          <a:p>
            <a:pPr lvl="0"/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dirty="0" smtClean="0"/>
              <a:t>  </a:t>
            </a:r>
            <a:r>
              <a:rPr lang="en-IN" sz="1600" dirty="0" smtClean="0"/>
              <a:t>Have identified bes</a:t>
            </a:r>
            <a:r>
              <a:rPr lang="en-IN" sz="1600" dirty="0" smtClean="0"/>
              <a:t>t profitable business in Toronto</a:t>
            </a:r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dirty="0" smtClean="0"/>
              <a:t>  We </a:t>
            </a:r>
            <a:r>
              <a:rPr lang="en-IN" sz="1600" dirty="0" smtClean="0"/>
              <a:t>have seen the similarities and dissimilarities of Toronto and Manhattan</a:t>
            </a: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dirty="0" smtClean="0"/>
              <a:t>  Identified </a:t>
            </a:r>
            <a:r>
              <a:rPr lang="en-IN" sz="1600" dirty="0" smtClean="0"/>
              <a:t>future scope of analysis for our assured </a:t>
            </a:r>
            <a:r>
              <a:rPr lang="en-IN" sz="1600" dirty="0" smtClean="0"/>
              <a:t>success in dynamic environment</a:t>
            </a: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/>
            <a:endParaRPr lang="en-IN" sz="1600" dirty="0" smtClean="0"/>
          </a:p>
          <a:p>
            <a:endParaRPr lang="en-IN" sz="1600" dirty="0" smtClean="0"/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>
              <a:buFont typeface="Wingdings" pitchFamily="2" charset="2"/>
              <a:buChar char="Ø"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447800"/>
            <a:ext cx="8153400" cy="990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Agenda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905000"/>
            <a:ext cx="8153400" cy="47244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lvl="0"/>
            <a:r>
              <a:rPr lang="en-IN" sz="1600" b="1" dirty="0" smtClean="0"/>
              <a:t>Introduction</a:t>
            </a:r>
          </a:p>
          <a:p>
            <a:pPr lvl="0"/>
            <a:endParaRPr kumimoji="0" lang="en-I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/>
            <a:r>
              <a:rPr lang="en-IN" sz="1600" b="1" dirty="0" smtClean="0">
                <a:latin typeface="+mj-lt"/>
                <a:ea typeface="+mj-ea"/>
                <a:cs typeface="+mj-cs"/>
              </a:rPr>
              <a:t>Data Mining</a:t>
            </a:r>
          </a:p>
          <a:p>
            <a:pPr lvl="0"/>
            <a:endParaRPr lang="en-IN" sz="1600" b="1" dirty="0" smtClean="0">
              <a:latin typeface="+mj-lt"/>
              <a:ea typeface="+mj-ea"/>
              <a:cs typeface="+mj-cs"/>
            </a:endParaRPr>
          </a:p>
          <a:p>
            <a:pPr lvl="0"/>
            <a:r>
              <a:rPr lang="en-IN" sz="1600" b="1" dirty="0" smtClean="0">
                <a:latin typeface="+mj-lt"/>
                <a:ea typeface="+mj-ea"/>
                <a:cs typeface="+mj-cs"/>
              </a:rPr>
              <a:t>Data Processing </a:t>
            </a:r>
          </a:p>
          <a:p>
            <a:pPr lvl="0"/>
            <a:endParaRPr lang="en-IN" sz="1600" b="1" dirty="0" smtClean="0">
              <a:latin typeface="+mj-lt"/>
              <a:ea typeface="+mj-ea"/>
              <a:cs typeface="+mj-cs"/>
            </a:endParaRPr>
          </a:p>
          <a:p>
            <a:pPr lvl="0"/>
            <a:r>
              <a:rPr lang="en-IN" sz="1600" b="1" dirty="0" smtClean="0">
                <a:latin typeface="+mj-lt"/>
                <a:ea typeface="+mj-ea"/>
                <a:cs typeface="+mj-cs"/>
              </a:rPr>
              <a:t>Data Analysis Methodology</a:t>
            </a:r>
          </a:p>
          <a:p>
            <a:pPr lvl="0"/>
            <a:endParaRPr lang="en-IN" sz="1600" b="1" dirty="0" smtClean="0">
              <a:latin typeface="+mj-lt"/>
              <a:ea typeface="+mj-ea"/>
              <a:cs typeface="+mj-cs"/>
            </a:endParaRPr>
          </a:p>
          <a:p>
            <a:pPr lvl="0"/>
            <a:r>
              <a:rPr lang="en-IN" sz="1600" b="1" dirty="0" smtClean="0">
                <a:latin typeface="+mj-lt"/>
                <a:ea typeface="+mj-ea"/>
                <a:cs typeface="+mj-cs"/>
              </a:rPr>
              <a:t>Optimal Location for Business</a:t>
            </a:r>
          </a:p>
          <a:p>
            <a:pPr lvl="0"/>
            <a:endParaRPr lang="en-IN" sz="1600" b="1" dirty="0" smtClean="0">
              <a:latin typeface="+mj-lt"/>
              <a:ea typeface="+mj-ea"/>
              <a:cs typeface="+mj-cs"/>
            </a:endParaRPr>
          </a:p>
          <a:p>
            <a:pPr lvl="0"/>
            <a:r>
              <a:rPr lang="en-IN" sz="1600" b="1" dirty="0" smtClean="0">
                <a:latin typeface="+mj-lt"/>
                <a:ea typeface="+mj-ea"/>
                <a:cs typeface="+mj-cs"/>
              </a:rPr>
              <a:t>Discussion</a:t>
            </a:r>
          </a:p>
          <a:p>
            <a:pPr lvl="0"/>
            <a:endParaRPr lang="en-IN" sz="1600" b="1" dirty="0" smtClean="0">
              <a:latin typeface="+mj-lt"/>
              <a:ea typeface="+mj-ea"/>
              <a:cs typeface="+mj-cs"/>
            </a:endParaRPr>
          </a:p>
          <a:p>
            <a:pPr lvl="0"/>
            <a:r>
              <a:rPr lang="en-IN" sz="1600" b="1" dirty="0" smtClean="0">
                <a:latin typeface="+mj-lt"/>
                <a:ea typeface="+mj-ea"/>
                <a:cs typeface="+mj-cs"/>
              </a:rPr>
              <a:t>Future Actions</a:t>
            </a:r>
          </a:p>
          <a:p>
            <a:pPr lvl="0"/>
            <a:endParaRPr lang="en-IN" sz="1600" b="1" dirty="0" smtClean="0">
              <a:latin typeface="+mj-lt"/>
              <a:ea typeface="+mj-ea"/>
              <a:cs typeface="+mj-cs"/>
            </a:endParaRPr>
          </a:p>
          <a:p>
            <a:pPr lvl="0"/>
            <a:r>
              <a:rPr lang="en-IN" sz="1600" b="1" dirty="0" smtClean="0"/>
              <a:t>Conclusion</a:t>
            </a:r>
            <a:endParaRPr lang="en-IN" sz="1600" b="1" dirty="0" smtClean="0">
              <a:latin typeface="+mj-lt"/>
              <a:ea typeface="+mj-ea"/>
              <a:cs typeface="+mj-cs"/>
            </a:endParaRPr>
          </a:p>
          <a:p>
            <a:pPr lvl="0"/>
            <a:endParaRPr lang="en-IN" sz="1600" b="1" dirty="0" smtClean="0">
              <a:latin typeface="+mj-lt"/>
              <a:ea typeface="+mj-ea"/>
              <a:cs typeface="+mj-cs"/>
            </a:endParaRPr>
          </a:p>
          <a:p>
            <a:pPr lvl="0"/>
            <a:endParaRPr lang="en-IN" sz="1600" b="1" dirty="0" smtClean="0">
              <a:latin typeface="+mj-lt"/>
              <a:ea typeface="+mj-ea"/>
              <a:cs typeface="+mj-cs"/>
            </a:endParaRPr>
          </a:p>
          <a:p>
            <a:pPr lvl="0"/>
            <a:endParaRPr kumimoji="0" lang="en-I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/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Introduction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676400"/>
            <a:ext cx="8153400" cy="47244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lvl="0"/>
            <a:r>
              <a:rPr lang="en-IN" sz="1600" b="1" dirty="0" smtClean="0"/>
              <a:t> </a:t>
            </a:r>
            <a:endParaRPr lang="en-IN" sz="1600" dirty="0" smtClean="0"/>
          </a:p>
          <a:p>
            <a:r>
              <a:rPr lang="en-IN" sz="1600" dirty="0" err="1" smtClean="0"/>
              <a:t>NxtFut</a:t>
            </a:r>
            <a:r>
              <a:rPr lang="en-IN" sz="1600" dirty="0" smtClean="0"/>
              <a:t> Group is New York based Multi-industry company want to start their new</a:t>
            </a:r>
          </a:p>
          <a:p>
            <a:r>
              <a:rPr lang="en-IN" sz="1600" dirty="0" smtClean="0"/>
              <a:t>venture in Toronto </a:t>
            </a:r>
          </a:p>
          <a:p>
            <a:endParaRPr lang="en-IN" sz="1600" dirty="0" smtClean="0"/>
          </a:p>
          <a:p>
            <a:r>
              <a:rPr lang="en-IN" sz="1600" dirty="0" smtClean="0"/>
              <a:t>Success of this new venture is most important for them to grow in Toronto</a:t>
            </a:r>
          </a:p>
          <a:p>
            <a:endParaRPr lang="en-IN" sz="1600" dirty="0" smtClean="0"/>
          </a:p>
          <a:p>
            <a:r>
              <a:rPr lang="en-IN" sz="1600" dirty="0" err="1" smtClean="0"/>
              <a:t>NxtFut</a:t>
            </a:r>
            <a:r>
              <a:rPr lang="en-IN" sz="1600" dirty="0" smtClean="0"/>
              <a:t> wants to find what is the best business to start in Toronto </a:t>
            </a:r>
          </a:p>
          <a:p>
            <a:endParaRPr lang="en-IN" sz="1600" dirty="0" smtClean="0"/>
          </a:p>
          <a:p>
            <a:r>
              <a:rPr lang="en-IN" sz="1600" dirty="0" smtClean="0"/>
              <a:t>This data science project will deals with below problem.</a:t>
            </a:r>
          </a:p>
          <a:p>
            <a:endParaRPr lang="en-IN" sz="1600" dirty="0" smtClean="0"/>
          </a:p>
          <a:p>
            <a:r>
              <a:rPr lang="en-IN" sz="1600" dirty="0" smtClean="0"/>
              <a:t>       1. What is the best business to start in Toronto</a:t>
            </a:r>
          </a:p>
          <a:p>
            <a:r>
              <a:rPr lang="en-IN" sz="1600" dirty="0" smtClean="0"/>
              <a:t> </a:t>
            </a:r>
          </a:p>
          <a:p>
            <a:r>
              <a:rPr lang="en-IN" sz="1600" dirty="0" smtClean="0"/>
              <a:t>       2. How the community will receive it</a:t>
            </a:r>
          </a:p>
          <a:p>
            <a:endParaRPr lang="en-IN" sz="1600" dirty="0" smtClean="0"/>
          </a:p>
          <a:p>
            <a:r>
              <a:rPr lang="en-IN" sz="1600" dirty="0" smtClean="0"/>
              <a:t>       3. what is the best location to start the branch office.</a:t>
            </a:r>
          </a:p>
          <a:p>
            <a:endParaRPr lang="en-IN" sz="1600" dirty="0" smtClean="0"/>
          </a:p>
          <a:p>
            <a:endParaRPr lang="en-IN" sz="1600" dirty="0" smtClean="0"/>
          </a:p>
          <a:p>
            <a:endParaRPr lang="en-IN" sz="1600" dirty="0" smtClean="0"/>
          </a:p>
          <a:p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Data Mining - Goals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600200"/>
            <a:ext cx="8153400" cy="47244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IN" sz="1600" dirty="0" smtClean="0"/>
              <a:t>1. Identify the most common places people gather</a:t>
            </a:r>
          </a:p>
          <a:p>
            <a:endParaRPr lang="en-IN" sz="1600" dirty="0" smtClean="0"/>
          </a:p>
          <a:p>
            <a:r>
              <a:rPr lang="en-IN" sz="1600" dirty="0" smtClean="0"/>
              <a:t>2. Identify the most popular business on New York missing in Toronto</a:t>
            </a:r>
          </a:p>
          <a:p>
            <a:endParaRPr lang="en-IN" sz="1600" dirty="0" smtClean="0"/>
          </a:p>
          <a:p>
            <a:r>
              <a:rPr lang="en-IN" sz="1600" dirty="0" smtClean="0"/>
              <a:t>3. Identify the best place to start the business around centre of city of Toronto</a:t>
            </a:r>
          </a:p>
          <a:p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r>
              <a:rPr lang="en-IN" sz="1600" dirty="0" smtClean="0"/>
              <a:t>4. Compare New York and Toronto demographics data</a:t>
            </a:r>
          </a:p>
          <a:p>
            <a:endParaRPr lang="en-IN" sz="1600" dirty="0" smtClean="0"/>
          </a:p>
          <a:p>
            <a:r>
              <a:rPr lang="en-IN" sz="1600" dirty="0" smtClean="0"/>
              <a:t>5. Identify will the Toronto community accept the selected business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Data Mining – Selecting 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1524000"/>
            <a:ext cx="8153400" cy="47244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 smtClean="0"/>
              <a:t>  Foursquare – To select Borough, Neighbourhood and geo location data</a:t>
            </a:r>
          </a:p>
          <a:p>
            <a:endParaRPr lang="en-IN" sz="1600" dirty="0" smtClean="0"/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  Demographics – 2016-2017 census data</a:t>
            </a:r>
          </a:p>
          <a:p>
            <a:endParaRPr lang="en-IN" sz="1600" dirty="0" smtClean="0"/>
          </a:p>
          <a:p>
            <a:r>
              <a:rPr lang="en-IN" sz="1600" dirty="0" smtClean="0"/>
              <a:t>                               Age &amp; Population data will be used</a:t>
            </a:r>
          </a:p>
          <a:p>
            <a:endParaRPr lang="en-IN" sz="1600" dirty="0" smtClean="0"/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  Most common venues of Toronto and </a:t>
            </a:r>
            <a:r>
              <a:rPr lang="en-IN" sz="1600" dirty="0" err="1" smtClean="0"/>
              <a:t>Newyork</a:t>
            </a:r>
            <a:endParaRPr lang="en-IN" sz="1600" dirty="0" smtClean="0"/>
          </a:p>
          <a:p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  Distance between city centre to each venues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Data Processing and Transformation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143000"/>
            <a:ext cx="8153400" cy="3810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IN" sz="1600" dirty="0" smtClean="0"/>
              <a:t>We have to overcome processing of few messy data to determine the appropriate format  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 Have grouped age and racial data into abstract categories for effective analysis</a:t>
            </a:r>
          </a:p>
          <a:p>
            <a:pPr>
              <a:buFont typeface="Wingdings" pitchFamily="2" charset="2"/>
              <a:buChar char="Ø"/>
            </a:pPr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>
              <a:buFont typeface="Wingdings" pitchFamily="2" charset="2"/>
              <a:buChar char="Ø"/>
            </a:pPr>
            <a:r>
              <a:rPr lang="en-IN" sz="1600" dirty="0" smtClean="0">
                <a:latin typeface="+mj-lt"/>
                <a:ea typeface="+mj-ea"/>
                <a:cs typeface="+mj-cs"/>
              </a:rPr>
              <a:t> To create a single table that contain all below data</a:t>
            </a:r>
          </a:p>
          <a:p>
            <a:endParaRPr lang="en-IN" sz="1600" dirty="0" smtClean="0">
              <a:latin typeface="+mj-lt"/>
              <a:ea typeface="+mj-ea"/>
              <a:cs typeface="+mj-cs"/>
            </a:endParaRPr>
          </a:p>
          <a:p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0" y="2438400"/>
            <a:ext cx="8153400" cy="47244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kumimoji="0" lang="en-IN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lang="en-IN" sz="1600" dirty="0" smtClean="0"/>
              <a:t>neighbourhood</a:t>
            </a:r>
          </a:p>
          <a:p>
            <a:pPr>
              <a:buFont typeface="Arial" pitchFamily="34" charset="0"/>
              <a:buChar char="•"/>
            </a:pPr>
            <a:endParaRPr lang="en-IN" sz="1600" dirty="0" smtClean="0"/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  latitude-longitude details</a:t>
            </a:r>
          </a:p>
          <a:p>
            <a:pPr>
              <a:buFont typeface="Arial" pitchFamily="34" charset="0"/>
              <a:buChar char="•"/>
            </a:pPr>
            <a:endParaRPr lang="en-IN" sz="1600" dirty="0" smtClean="0"/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  various venue categories</a:t>
            </a:r>
          </a:p>
          <a:p>
            <a:pPr>
              <a:buFont typeface="Arial" pitchFamily="34" charset="0"/>
              <a:buChar char="•"/>
            </a:pPr>
            <a:endParaRPr lang="en-IN" sz="1600" dirty="0" smtClean="0"/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  most common places</a:t>
            </a:r>
          </a:p>
          <a:p>
            <a:pPr>
              <a:buFont typeface="Arial" pitchFamily="34" charset="0"/>
              <a:buChar char="•"/>
            </a:pPr>
            <a:endParaRPr lang="en-IN" sz="1600" dirty="0" smtClean="0"/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  distance between the venues and city centre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Data Analysis Methodology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3429000"/>
            <a:ext cx="8153400" cy="47244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IN" sz="1600" dirty="0" smtClean="0"/>
              <a:t>  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 Geographical chart of both Toronto and Manhattan states both are different in shape 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As both the cities are financial Hub we can’t compare based on the shape or region.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>
              <a:buFont typeface="Wingdings" pitchFamily="2" charset="2"/>
              <a:buChar char="Ø"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447800"/>
            <a:ext cx="8153400" cy="990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IN" b="1" dirty="0" smtClean="0"/>
              <a:t>Toronto </a:t>
            </a:r>
            <a:r>
              <a:rPr lang="en-IN" b="1" dirty="0" err="1" smtClean="0"/>
              <a:t>vs</a:t>
            </a:r>
            <a:r>
              <a:rPr lang="en-IN" b="1" dirty="0" smtClean="0"/>
              <a:t> New York neighbourhoods 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1" y="2339657"/>
            <a:ext cx="7696200" cy="27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Data Analysis Methodology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352800"/>
            <a:ext cx="8153400" cy="47244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IN" sz="1600" dirty="0" smtClean="0"/>
              <a:t>  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It is important to understand the businesses, various industries, interested areas, gatherings in both New York and Toronto 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 Let we collect the top 30 most common venues of both cities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Have Identified the list of business popular in Manhattan and missing in Toronto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>
              <a:buFont typeface="Wingdings" pitchFamily="2" charset="2"/>
              <a:buChar char="Ø"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447800"/>
            <a:ext cx="8153400" cy="990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IN" b="1" dirty="0" smtClean="0"/>
              <a:t>Toronto </a:t>
            </a:r>
            <a:r>
              <a:rPr lang="en-IN" b="1" dirty="0" err="1" smtClean="0"/>
              <a:t>vs</a:t>
            </a:r>
            <a:r>
              <a:rPr lang="en-IN" b="1" dirty="0" smtClean="0"/>
              <a:t> Manhattan Businesses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09800"/>
            <a:ext cx="5715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Data Analysis Methodology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352800"/>
            <a:ext cx="8153400" cy="47244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IN" sz="1600" dirty="0" smtClean="0"/>
              <a:t>  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 Both the cities are similar in terms of distribution of population throughout all ages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There is difference between population but distribution is similar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>
              <a:buFont typeface="Wingdings" pitchFamily="2" charset="2"/>
              <a:buChar char="Ø"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447800"/>
            <a:ext cx="8153400" cy="990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IN" b="1" dirty="0" smtClean="0"/>
              <a:t>Age Distribution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209800"/>
            <a:ext cx="4114800" cy="232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159</TotalTime>
  <Words>652</Words>
  <Application>Microsoft Office PowerPoint</Application>
  <PresentationFormat>On-screen Show (4:3)</PresentationFormat>
  <Paragraphs>210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Median</vt:lpstr>
      <vt:lpstr>Best Start-Ups in Toronto</vt:lpstr>
      <vt:lpstr>Agenda</vt:lpstr>
      <vt:lpstr>Introduction</vt:lpstr>
      <vt:lpstr>Data Mining - Goals</vt:lpstr>
      <vt:lpstr>Data Mining – Selecting Data</vt:lpstr>
      <vt:lpstr>Data Processing and Transformation</vt:lpstr>
      <vt:lpstr>Data Analysis Methodology</vt:lpstr>
      <vt:lpstr>Data Analysis Methodology</vt:lpstr>
      <vt:lpstr>Data Analysis Methodology</vt:lpstr>
      <vt:lpstr>Data Analysis Methodology</vt:lpstr>
      <vt:lpstr>Data Analysis Methodology</vt:lpstr>
      <vt:lpstr>Data Analysis Methodology</vt:lpstr>
      <vt:lpstr>Optimal Location for Business</vt:lpstr>
      <vt:lpstr>Optimal Location for Business</vt:lpstr>
      <vt:lpstr>Discussion</vt:lpstr>
      <vt:lpstr>Future Action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Jeyakumar B</dc:creator>
  <cp:lastModifiedBy>Jeyakumar B</cp:lastModifiedBy>
  <cp:revision>40</cp:revision>
  <dcterms:created xsi:type="dcterms:W3CDTF">2006-08-16T00:00:00Z</dcterms:created>
  <dcterms:modified xsi:type="dcterms:W3CDTF">2020-03-15T10:42:19Z</dcterms:modified>
</cp:coreProperties>
</file>