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EF2"/>
    <a:srgbClr val="0B21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8153400" cy="990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Best Start-Ups in Toronto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91000" y="2895600"/>
            <a:ext cx="37338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Science Capstone project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4864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Mar</a:t>
            </a:r>
            <a:r>
              <a:rPr lang="en-IN" sz="3200" b="1" baseline="0" dirty="0" smtClean="0">
                <a:latin typeface="Calibri" pitchFamily="34" charset="0"/>
                <a:ea typeface="+mj-ea"/>
                <a:cs typeface="Calibri" pitchFamily="34" charset="0"/>
              </a:rPr>
              <a:t>-2020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4648200"/>
            <a:ext cx="26670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Jeyakumar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B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3528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Toronto has more population of White than </a:t>
            </a:r>
            <a:r>
              <a:rPr lang="en-IN" sz="1600" dirty="0" smtClean="0"/>
              <a:t>Manhattan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Toronto has Chinese population where as Manhattan has Hispanic </a:t>
            </a:r>
            <a:r>
              <a:rPr lang="en-IN" sz="1600" dirty="0" smtClean="0"/>
              <a:t>population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Toronto has comparatively less population of Asian and Black than </a:t>
            </a:r>
            <a:r>
              <a:rPr lang="en-IN" sz="1600" dirty="0" smtClean="0"/>
              <a:t>Manhattan</a:t>
            </a: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b="1" dirty="0" smtClean="0"/>
              <a:t>Collectively Toronto has more white and Chinese population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Racial Distribution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4288496" cy="242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1066800"/>
            <a:ext cx="5105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Chinese Restaurant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Mexican Restaurant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Donut Shop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Ice </a:t>
            </a:r>
            <a:r>
              <a:rPr lang="en-IN" sz="1600" dirty="0" smtClean="0"/>
              <a:t>Cream </a:t>
            </a:r>
            <a:r>
              <a:rPr lang="en-IN" sz="1600" dirty="0" smtClean="0"/>
              <a:t>Shop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 Pharmacy</a:t>
            </a:r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Possibly Best Profitable Businesses in Toronto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8862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Distance </a:t>
            </a:r>
            <a:r>
              <a:rPr lang="en-IN" sz="1600" dirty="0" smtClean="0"/>
              <a:t>and most common places of Toronto are negatively </a:t>
            </a:r>
            <a:r>
              <a:rPr lang="en-IN" sz="1600" dirty="0" smtClean="0"/>
              <a:t>correlated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Common </a:t>
            </a:r>
            <a:r>
              <a:rPr lang="en-IN" sz="1600" dirty="0" smtClean="0"/>
              <a:t>places are getting reduced when we go far from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</a:t>
            </a:r>
            <a:r>
              <a:rPr lang="en-IN" sz="1600" dirty="0" smtClean="0"/>
              <a:t>Square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en-IN" b="1" dirty="0" smtClean="0"/>
              <a:t>Distance </a:t>
            </a:r>
            <a:r>
              <a:rPr lang="en-IN" b="1" dirty="0" smtClean="0"/>
              <a:t>between City Centre and Common Venues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533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Optimal Location for Business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562600"/>
            <a:ext cx="8153400" cy="1828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Within </a:t>
            </a:r>
            <a:r>
              <a:rPr lang="en-IN" sz="1600" dirty="0" smtClean="0"/>
              <a:t>2 </a:t>
            </a:r>
            <a:r>
              <a:rPr lang="en-IN" sz="1600" dirty="0" err="1" smtClean="0"/>
              <a:t>kms</a:t>
            </a:r>
            <a:r>
              <a:rPr lang="en-IN" sz="1600" dirty="0" smtClean="0"/>
              <a:t> of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Square </a:t>
            </a:r>
            <a:r>
              <a:rPr lang="en-IN" sz="1600" dirty="0" smtClean="0"/>
              <a:t>or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Between </a:t>
            </a:r>
            <a:r>
              <a:rPr lang="en-IN" sz="1600" dirty="0" smtClean="0"/>
              <a:t>4 km to 6 km of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Square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5188288" cy="383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Optimal Location for Business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800600"/>
            <a:ext cx="8153400" cy="2286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This </a:t>
            </a:r>
            <a:r>
              <a:rPr lang="en-IN" sz="1600" dirty="0" smtClean="0"/>
              <a:t>explains us that all the venues located between 4 – 6 </a:t>
            </a:r>
            <a:r>
              <a:rPr lang="en-IN" sz="1600" dirty="0" err="1" smtClean="0"/>
              <a:t>kms</a:t>
            </a:r>
            <a:r>
              <a:rPr lang="en-IN" sz="1600" dirty="0" smtClean="0"/>
              <a:t> </a:t>
            </a:r>
            <a:r>
              <a:rPr lang="en-IN" sz="1600" dirty="0" smtClean="0"/>
              <a:t>are scattered around </a:t>
            </a: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 Best </a:t>
            </a:r>
            <a:r>
              <a:rPr lang="en-IN" sz="1600" dirty="0" smtClean="0"/>
              <a:t>place to start the identified business is within 2kms of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Square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endParaRPr lang="en-IN" dirty="0"/>
          </a:p>
        </p:txBody>
      </p:sp>
      <p:pic>
        <p:nvPicPr>
          <p:cNvPr id="6" name="Picture 5" descr="C:\Users\Jey\Desktop\Data Science\final\through_out_km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887" y="1954405"/>
            <a:ext cx="4077714" cy="261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Optimal Location for Business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800600"/>
            <a:ext cx="8153400" cy="2286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 This </a:t>
            </a:r>
            <a:r>
              <a:rPr lang="en-IN" sz="1600" dirty="0" smtClean="0"/>
              <a:t>explains us that all the venues located between 4 – 6 </a:t>
            </a:r>
            <a:r>
              <a:rPr lang="en-IN" sz="1600" dirty="0" err="1" smtClean="0"/>
              <a:t>kms</a:t>
            </a:r>
            <a:r>
              <a:rPr lang="en-IN" sz="1600" dirty="0" smtClean="0"/>
              <a:t> </a:t>
            </a:r>
            <a:r>
              <a:rPr lang="en-IN" sz="1600" dirty="0" smtClean="0"/>
              <a:t>are scattered around </a:t>
            </a: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 Best </a:t>
            </a:r>
            <a:r>
              <a:rPr lang="en-IN" sz="1600" dirty="0" smtClean="0"/>
              <a:t>place to start the identified business is within 2kms of </a:t>
            </a:r>
            <a:r>
              <a:rPr lang="en-IN" sz="1600" dirty="0" err="1" smtClean="0"/>
              <a:t>Yonge-Dundas</a:t>
            </a:r>
            <a:r>
              <a:rPr lang="en-IN" sz="1600" dirty="0" smtClean="0"/>
              <a:t> Square</a:t>
            </a:r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>
              <a:buFont typeface="Wingdings" pitchFamily="2" charset="2"/>
              <a:buChar char="Ø"/>
            </a:pPr>
            <a:endParaRPr lang="en-IN" sz="1600" dirty="0" smtClean="0"/>
          </a:p>
          <a:p>
            <a:pPr lvl="0"/>
            <a:endParaRPr lang="en-IN" sz="1600" dirty="0" smtClean="0"/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endParaRPr lang="en-IN" dirty="0"/>
          </a:p>
        </p:txBody>
      </p:sp>
      <p:pic>
        <p:nvPicPr>
          <p:cNvPr id="6" name="Picture 5" descr="C:\Users\Jey\Desktop\Data Science\final\through_out_km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887" y="1954405"/>
            <a:ext cx="4077714" cy="261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Agenda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/>
            <a:r>
              <a:rPr lang="en-IN" sz="1600" b="1" dirty="0" smtClean="0"/>
              <a:t>Introduction</a:t>
            </a:r>
          </a:p>
          <a:p>
            <a:pPr lvl="0"/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Data Mining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Data Processing 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Data Analysis Methodology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Optimal Location for Business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Discussion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>
                <a:latin typeface="+mj-lt"/>
                <a:ea typeface="+mj-ea"/>
                <a:cs typeface="+mj-cs"/>
              </a:rPr>
              <a:t>Future Actions</a:t>
            </a: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IN" sz="1600" b="1" dirty="0" smtClean="0"/>
              <a:t>Conclusion</a:t>
            </a:r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endParaRPr lang="en-IN" sz="1600" b="1" dirty="0" smtClean="0">
              <a:latin typeface="+mj-lt"/>
              <a:ea typeface="+mj-ea"/>
              <a:cs typeface="+mj-cs"/>
            </a:endParaRPr>
          </a:p>
          <a:p>
            <a:pPr lvl="0"/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/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6764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/>
            <a:r>
              <a:rPr lang="en-IN" sz="1600" b="1" dirty="0" smtClean="0"/>
              <a:t> </a:t>
            </a:r>
            <a:endParaRPr lang="en-IN" sz="1600" dirty="0" smtClean="0"/>
          </a:p>
          <a:p>
            <a:r>
              <a:rPr lang="en-IN" sz="1600" dirty="0" err="1" smtClean="0"/>
              <a:t>NxtFut</a:t>
            </a:r>
            <a:r>
              <a:rPr lang="en-IN" sz="1600" dirty="0" smtClean="0"/>
              <a:t> </a:t>
            </a:r>
            <a:r>
              <a:rPr lang="en-IN" sz="1600" dirty="0" smtClean="0"/>
              <a:t>Group is New York based Multi-industry </a:t>
            </a:r>
            <a:r>
              <a:rPr lang="en-IN" sz="1600" dirty="0" smtClean="0"/>
              <a:t>company </a:t>
            </a:r>
            <a:r>
              <a:rPr lang="en-IN" sz="1600" dirty="0" smtClean="0"/>
              <a:t>want to start their </a:t>
            </a:r>
            <a:r>
              <a:rPr lang="en-IN" sz="1600" dirty="0" smtClean="0"/>
              <a:t>new</a:t>
            </a:r>
          </a:p>
          <a:p>
            <a:r>
              <a:rPr lang="en-IN" sz="1600" dirty="0" smtClean="0"/>
              <a:t>venture </a:t>
            </a:r>
            <a:r>
              <a:rPr lang="en-IN" sz="1600" dirty="0" smtClean="0"/>
              <a:t>in Toronto</a:t>
            </a:r>
            <a:r>
              <a:rPr lang="en-IN" sz="1600" dirty="0" smtClean="0"/>
              <a:t> </a:t>
            </a:r>
          </a:p>
          <a:p>
            <a:endParaRPr lang="en-IN" sz="1600" dirty="0" smtClean="0"/>
          </a:p>
          <a:p>
            <a:r>
              <a:rPr lang="en-IN" sz="1600" dirty="0" smtClean="0"/>
              <a:t>Success of this new venture is most important for them to grow in Toronto</a:t>
            </a:r>
          </a:p>
          <a:p>
            <a:endParaRPr lang="en-IN" sz="1600" dirty="0" smtClean="0"/>
          </a:p>
          <a:p>
            <a:r>
              <a:rPr lang="en-IN" sz="1600" dirty="0" err="1" smtClean="0"/>
              <a:t>NxtFut</a:t>
            </a:r>
            <a:r>
              <a:rPr lang="en-IN" sz="1600" dirty="0" smtClean="0"/>
              <a:t> wants to find what is the best business to start in Toronto 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IN" sz="1600" dirty="0" smtClean="0"/>
              <a:t>This data </a:t>
            </a:r>
            <a:r>
              <a:rPr lang="en-IN" sz="1600" dirty="0" smtClean="0"/>
              <a:t>science project </a:t>
            </a:r>
            <a:r>
              <a:rPr lang="en-IN" sz="1600" dirty="0" smtClean="0"/>
              <a:t>will deals with below problem.</a:t>
            </a:r>
          </a:p>
          <a:p>
            <a:endParaRPr lang="en-IN" sz="1600" dirty="0" smtClean="0"/>
          </a:p>
          <a:p>
            <a:r>
              <a:rPr lang="en-IN" sz="1600" dirty="0" smtClean="0"/>
              <a:t> </a:t>
            </a:r>
            <a:r>
              <a:rPr lang="en-IN" sz="1600" dirty="0" smtClean="0"/>
              <a:t>      </a:t>
            </a:r>
            <a:r>
              <a:rPr lang="en-IN" sz="1600" dirty="0" smtClean="0"/>
              <a:t>1. What is the best business to start in Toronto</a:t>
            </a:r>
          </a:p>
          <a:p>
            <a:r>
              <a:rPr lang="en-IN" sz="1600" dirty="0" smtClean="0"/>
              <a:t> </a:t>
            </a:r>
          </a:p>
          <a:p>
            <a:r>
              <a:rPr lang="en-IN" sz="1600" dirty="0" smtClean="0"/>
              <a:t>       </a:t>
            </a:r>
            <a:r>
              <a:rPr lang="en-IN" sz="1600" dirty="0" smtClean="0"/>
              <a:t>2. How the community will receive it</a:t>
            </a:r>
          </a:p>
          <a:p>
            <a:endParaRPr lang="en-IN" sz="1600" dirty="0" smtClean="0"/>
          </a:p>
          <a:p>
            <a:r>
              <a:rPr lang="en-IN" sz="1600" dirty="0" smtClean="0"/>
              <a:t>       </a:t>
            </a:r>
            <a:r>
              <a:rPr lang="en-IN" sz="1600" dirty="0" smtClean="0"/>
              <a:t>3. what is the best location to start the branch office.</a:t>
            </a:r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Mining - Goals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002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1</a:t>
            </a:r>
            <a:r>
              <a:rPr lang="en-IN" sz="1600" dirty="0" smtClean="0"/>
              <a:t>. Identify the most common places people </a:t>
            </a:r>
            <a:r>
              <a:rPr lang="en-IN" sz="1600" dirty="0" smtClean="0"/>
              <a:t>gather</a:t>
            </a:r>
          </a:p>
          <a:p>
            <a:endParaRPr lang="en-IN" sz="1600" dirty="0" smtClean="0"/>
          </a:p>
          <a:p>
            <a:r>
              <a:rPr lang="en-IN" sz="1600" dirty="0" smtClean="0"/>
              <a:t>2</a:t>
            </a:r>
            <a:r>
              <a:rPr lang="en-IN" sz="1600" dirty="0" smtClean="0"/>
              <a:t>. Identify the most popular business on New York missing in </a:t>
            </a:r>
            <a:r>
              <a:rPr lang="en-IN" sz="1600" dirty="0" smtClean="0"/>
              <a:t>Toronto</a:t>
            </a:r>
          </a:p>
          <a:p>
            <a:endParaRPr lang="en-IN" sz="1600" dirty="0" smtClean="0"/>
          </a:p>
          <a:p>
            <a:r>
              <a:rPr lang="en-IN" sz="1600" dirty="0" smtClean="0"/>
              <a:t>3</a:t>
            </a:r>
            <a:r>
              <a:rPr lang="en-IN" sz="1600" dirty="0" smtClean="0"/>
              <a:t>. Identify the best place to start the business around centre of city of </a:t>
            </a:r>
            <a:r>
              <a:rPr lang="en-IN" sz="1600" dirty="0" smtClean="0"/>
              <a:t>Toronto</a:t>
            </a:r>
          </a:p>
          <a:p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r>
              <a:rPr lang="en-IN" sz="1600" dirty="0" smtClean="0"/>
              <a:t>4</a:t>
            </a:r>
            <a:r>
              <a:rPr lang="en-IN" sz="1600" dirty="0" smtClean="0"/>
              <a:t>. Compare New York and Toronto demographics </a:t>
            </a:r>
            <a:r>
              <a:rPr lang="en-IN" sz="1600" dirty="0" smtClean="0"/>
              <a:t>data</a:t>
            </a:r>
          </a:p>
          <a:p>
            <a:endParaRPr lang="en-IN" sz="1600" dirty="0" smtClean="0"/>
          </a:p>
          <a:p>
            <a:r>
              <a:rPr lang="en-IN" sz="1600" dirty="0" smtClean="0"/>
              <a:t>5. Identify </a:t>
            </a:r>
            <a:r>
              <a:rPr lang="en-IN" sz="1600" dirty="0" smtClean="0"/>
              <a:t>will the Toronto </a:t>
            </a:r>
            <a:r>
              <a:rPr lang="en-IN" sz="1600" dirty="0" smtClean="0"/>
              <a:t>community accept </a:t>
            </a:r>
            <a:r>
              <a:rPr lang="en-IN" sz="1600" dirty="0" smtClean="0"/>
              <a:t>the selected business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Mining – Selecting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5240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 Foursquare – To select Borough, Neighbourhood and geo location data</a:t>
            </a:r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 Demographics – 2016-2017 census data</a:t>
            </a:r>
          </a:p>
          <a:p>
            <a:endParaRPr lang="en-IN" sz="1600" dirty="0" smtClean="0"/>
          </a:p>
          <a:p>
            <a:r>
              <a:rPr lang="en-IN" sz="1600" dirty="0" smtClean="0"/>
              <a:t> </a:t>
            </a:r>
            <a:r>
              <a:rPr lang="en-IN" sz="1600" dirty="0" smtClean="0"/>
              <a:t>                              Age &amp; Population data will be used</a:t>
            </a:r>
          </a:p>
          <a:p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 Most common venues of Toronto and </a:t>
            </a:r>
            <a:r>
              <a:rPr lang="en-IN" sz="1600" dirty="0" err="1" smtClean="0"/>
              <a:t>Newyork</a:t>
            </a:r>
            <a:endParaRPr lang="en-IN" sz="1600" dirty="0" smtClean="0"/>
          </a:p>
          <a:p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 Distance between city centre to each venues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Data Processing and Transformation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153400" cy="3810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We have </a:t>
            </a:r>
            <a:r>
              <a:rPr lang="en-IN" sz="1600" dirty="0" smtClean="0"/>
              <a:t>to overcome processing of few messy data to determine the appropriate format</a:t>
            </a:r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smtClean="0"/>
              <a:t>Have </a:t>
            </a:r>
            <a:r>
              <a:rPr lang="en-IN" sz="1600" dirty="0" smtClean="0"/>
              <a:t>grouped age and racial data </a:t>
            </a:r>
            <a:r>
              <a:rPr lang="en-IN" sz="1600" dirty="0" smtClean="0"/>
              <a:t>into abstract categories for effective analysis</a:t>
            </a: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+mj-lt"/>
                <a:ea typeface="+mj-ea"/>
                <a:cs typeface="+mj-cs"/>
              </a:rPr>
              <a:t> To create a single table that contain all below data</a:t>
            </a:r>
          </a:p>
          <a:p>
            <a:endParaRPr lang="en-IN" sz="1600" dirty="0" smtClean="0">
              <a:latin typeface="+mj-lt"/>
              <a:ea typeface="+mj-ea"/>
              <a:cs typeface="+mj-cs"/>
            </a:endParaRPr>
          </a:p>
          <a:p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24384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kumimoji="0" lang="en-I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lang="en-IN" sz="1600" dirty="0" smtClean="0"/>
              <a:t>neighbourhood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 latitude-longitude details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 various </a:t>
            </a:r>
            <a:r>
              <a:rPr lang="en-IN" sz="1600" dirty="0" smtClean="0"/>
              <a:t>venue </a:t>
            </a:r>
            <a:r>
              <a:rPr lang="en-IN" sz="1600" dirty="0" smtClean="0"/>
              <a:t>categories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 most </a:t>
            </a:r>
            <a:r>
              <a:rPr lang="en-IN" sz="1600" dirty="0" smtClean="0"/>
              <a:t>common </a:t>
            </a:r>
            <a:r>
              <a:rPr lang="en-IN" sz="1600" dirty="0" smtClean="0"/>
              <a:t>places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 distance </a:t>
            </a:r>
            <a:r>
              <a:rPr lang="en-IN" sz="1600" dirty="0" smtClean="0"/>
              <a:t>between the venues and city centre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4290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Geographical chart of both Toronto and Manhattan states both are different in shape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As </a:t>
            </a:r>
            <a:r>
              <a:rPr lang="en-IN" sz="1600" dirty="0" smtClean="0"/>
              <a:t>both the cities are financial Hub we can’t compare based on the shape or region.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Toronto </a:t>
            </a:r>
            <a:r>
              <a:rPr lang="en-IN" b="1" dirty="0" err="1" smtClean="0"/>
              <a:t>vs</a:t>
            </a:r>
            <a:r>
              <a:rPr lang="en-IN" b="1" dirty="0" smtClean="0"/>
              <a:t> </a:t>
            </a:r>
            <a:r>
              <a:rPr lang="en-IN" b="1" dirty="0" smtClean="0"/>
              <a:t>New York neighbourhoods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2339657"/>
            <a:ext cx="7696200" cy="27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3528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It is important </a:t>
            </a:r>
            <a:r>
              <a:rPr lang="en-IN" sz="1600" dirty="0" smtClean="0"/>
              <a:t>to understand the businesses, various industries, interested areas, gatherings in both New York and Toronto </a:t>
            </a: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Let </a:t>
            </a:r>
            <a:r>
              <a:rPr lang="en-IN" sz="1600" dirty="0" smtClean="0"/>
              <a:t>we collect the top 30 most common venues </a:t>
            </a:r>
            <a:r>
              <a:rPr lang="en-IN" sz="1600" dirty="0" smtClean="0"/>
              <a:t>of both cities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Have Identified the list of business popular in Manhattan and missing in Toronto</a:t>
            </a: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Toronto </a:t>
            </a:r>
            <a:r>
              <a:rPr lang="en-IN" b="1" dirty="0" err="1" smtClean="0"/>
              <a:t>vs</a:t>
            </a:r>
            <a:r>
              <a:rPr lang="en-IN" b="1" dirty="0" smtClean="0"/>
              <a:t> Manhattan </a:t>
            </a:r>
            <a:r>
              <a:rPr lang="en-IN" b="1" dirty="0" smtClean="0"/>
              <a:t>Businesses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Analysis Methodology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352800"/>
            <a:ext cx="8153400" cy="472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IN" sz="1600" dirty="0" smtClean="0"/>
              <a:t>  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Both the cities are similar in terms of distribution of population throughout all ages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There is difference between population but distribution is similar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4478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b="1" dirty="0" smtClean="0"/>
              <a:t>Age Distribution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4114800" cy="232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132</TotalTime>
  <Words>524</Words>
  <Application>Microsoft Office PowerPoint</Application>
  <PresentationFormat>On-screen Show (4:3)</PresentationFormat>
  <Paragraphs>177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Best Start-Ups in Toronto</vt:lpstr>
      <vt:lpstr>Agenda</vt:lpstr>
      <vt:lpstr>Introduction</vt:lpstr>
      <vt:lpstr>Data Mining - Goals</vt:lpstr>
      <vt:lpstr>Data Mining – Selecting Data</vt:lpstr>
      <vt:lpstr>Data Processing and Transformation</vt:lpstr>
      <vt:lpstr>Data Analysis Methodology</vt:lpstr>
      <vt:lpstr>Data Analysis Methodology</vt:lpstr>
      <vt:lpstr>Data Analysis Methodology</vt:lpstr>
      <vt:lpstr>Data Analysis Methodology</vt:lpstr>
      <vt:lpstr>Data Analysis Methodology</vt:lpstr>
      <vt:lpstr>Data Analysis Methodology</vt:lpstr>
      <vt:lpstr>Optimal Location for Business</vt:lpstr>
      <vt:lpstr>Optimal Location for Business</vt:lpstr>
      <vt:lpstr>Optimal Location for Business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Jeyakumar B</dc:creator>
  <cp:lastModifiedBy>Jeyakumar B</cp:lastModifiedBy>
  <cp:revision>32</cp:revision>
  <dcterms:created xsi:type="dcterms:W3CDTF">2006-08-16T00:00:00Z</dcterms:created>
  <dcterms:modified xsi:type="dcterms:W3CDTF">2020-03-15T10:03:40Z</dcterms:modified>
</cp:coreProperties>
</file>