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76" r:id="rId5"/>
  </p:sldMasterIdLst>
  <p:notesMasterIdLst>
    <p:notesMasterId r:id="rId19"/>
  </p:notesMasterIdLst>
  <p:sldIdLst>
    <p:sldId id="281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09" autoAdjust="0"/>
  </p:normalViewPr>
  <p:slideViewPr>
    <p:cSldViewPr>
      <p:cViewPr>
        <p:scale>
          <a:sx n="71" d="100"/>
          <a:sy n="71" d="100"/>
        </p:scale>
        <p:origin x="-135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0815-DDCE-41A7-9495-CD15B243591E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AC167-4852-4C71-A45B-1AB45C89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75192DF-0EF1-4597-A5E4-B33C190D00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6EC42DD-6F0D-4EA7-AAC6-39D9CBE19E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05593A-56FD-4431-B54C-127CDAABF5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F8C1EED1-D8B8-4D14-AFEA-2B888E4D50EC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13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lnSpc>
                <a:spcPct val="95000"/>
              </a:lnSpc>
              <a:buFont typeface="Wingdings" pitchFamily="2" charset="2"/>
              <a:buNone/>
            </a:pPr>
            <a:fld id="{40FC41C0-119C-4DCE-88AE-F52E0CB3F48B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>
                <a:lnSpc>
                  <a:spcPct val="95000"/>
                </a:lnSpc>
                <a:buFont typeface="Wingdings" pitchFamily="2" charset="2"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/>
            <a:fld id="{45179B48-3700-44E3-A926-167AD6812501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/>
              <a:t>13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939800" y="685800"/>
            <a:ext cx="49815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89FF3202-3744-4A07-92F3-36896E37C618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3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lnSpc>
                <a:spcPct val="95000"/>
              </a:lnSpc>
              <a:buFont typeface="Wingdings" pitchFamily="2" charset="2"/>
              <a:buNone/>
            </a:pPr>
            <a:fld id="{92C7AB7F-B839-42D0-A2D2-DF2F73D048DD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>
                <a:lnSpc>
                  <a:spcPct val="95000"/>
                </a:lnSpc>
                <a:buFont typeface="Wingdings" pitchFamily="2" charset="2"/>
                <a:buNone/>
              </a:pPr>
              <a:t>3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/>
            <a:fld id="{2F09D735-0696-4A36-BDD2-0D7E00B05021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939800" y="685800"/>
            <a:ext cx="49815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4AF358A8-6D4A-4503-B64A-72BBDCA0D7B9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4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0888" cy="3421063"/>
          </a:xfrm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42DD8544-9E81-4D46-8E6A-0244676F17CE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5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0888" cy="3421063"/>
          </a:xfrm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81CD6AE1-D9D7-465F-A887-FAE34D095137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6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0888" cy="3421063"/>
          </a:xfrm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6E14F5F8-7893-46A8-B501-29A94C61D86B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7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lnSpc>
                <a:spcPct val="95000"/>
              </a:lnSpc>
              <a:buFont typeface="Wingdings" pitchFamily="2" charset="2"/>
              <a:buNone/>
            </a:pPr>
            <a:fld id="{54F59F1D-001D-48F0-99BC-ACACDB0253AA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>
                <a:lnSpc>
                  <a:spcPct val="95000"/>
                </a:lnSpc>
                <a:buFont typeface="Wingdings" pitchFamily="2" charset="2"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1168400" y="630238"/>
            <a:ext cx="4583113" cy="3155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E58767C1-7425-4805-B6ED-6B9FD3A8F1EC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8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0888" cy="3421063"/>
          </a:xfrm>
          <a:ln/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021B59AD-9658-4100-827F-919CFD999954}" type="slidenum">
              <a:rPr lang="en-US" smtClean="0">
                <a:solidFill>
                  <a:srgbClr val="000000"/>
                </a:solidFill>
                <a:latin typeface="Times New Roman" charset="0"/>
              </a:rPr>
              <a:pPr eaLnBrk="1" hangingPunct="1">
                <a:buFont typeface="Wingdings" pitchFamily="2" charset="2"/>
                <a:buNone/>
              </a:pPr>
              <a:t>9</a:t>
            </a:fld>
            <a:endParaRPr lang="en-US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0888" cy="3421063"/>
          </a:xfrm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6FCE431-B082-4FFD-AEFC-72D0F10BED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7250" cy="469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F11A4-315F-4E90-BCAB-52FABB108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7250" cy="469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75D5-B60F-455A-B741-0766A2306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595-EE91-4A44-B6B6-E3AA60BFE4E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5052-2A38-4BF4-B82E-E9CD90768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595-EE91-4A44-B6B6-E3AA60BFE4E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A75D5-B60F-455A-B741-0766A2306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2595-EE91-4A44-B6B6-E3AA60BFE4E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F11A4-315F-4E90-BCAB-52FABB108A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2595-EE91-4A44-B6B6-E3AA60BFE4E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5052-2A38-4BF4-B82E-E9CD90768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2" r:id="rId3"/>
    <p:sldLayoutId id="2147483683" r:id="rId4"/>
    <p:sldLayoutId id="214748368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Fundamentals of </a:t>
            </a: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Transportation and logistics 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03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Box 9"/>
          <p:cNvSpPr txBox="1">
            <a:spLocks noChangeArrowheads="1"/>
          </p:cNvSpPr>
          <p:nvPr/>
        </p:nvSpPr>
        <p:spPr bwMode="auto">
          <a:xfrm>
            <a:off x="32657" y="1600200"/>
            <a:ext cx="8448675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112713" indent="-112713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63550" indent="-236538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	Third party logistics (3PL) is a firm to whom one or more logistics activities are outsourced. It owns logistics assets itself and focuses on areas like transportation, warehousing and IT within supply chain.</a:t>
            </a:r>
          </a:p>
          <a:p>
            <a:pPr eaLnBrk="1" hangingPunct="1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	Advantages: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Outsourcing helps organizations to focus on their core competency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Cost competitiveness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Use of Specialized logistics solutions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	Disadvantages: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Loss of firms control over logistics activities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Risk of information sharing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Organization ‘distanced’ from customer</a:t>
            </a: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304800" y="161925"/>
            <a:ext cx="84788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Third Party Logistics (3PL)</a:t>
            </a:r>
          </a:p>
        </p:txBody>
      </p:sp>
      <p:pic>
        <p:nvPicPr>
          <p:cNvPr id="28681" name="Picture 9" descr="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71938" cy="29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9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2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59501"/>
              </p:ext>
            </p:extLst>
          </p:nvPr>
        </p:nvGraphicFramePr>
        <p:xfrm>
          <a:off x="341313" y="1752600"/>
          <a:ext cx="8442325" cy="3463926"/>
        </p:xfrm>
        <a:graphic>
          <a:graphicData uri="http://schemas.openxmlformats.org/drawingml/2006/table">
            <a:tbl>
              <a:tblPr/>
              <a:tblGrid>
                <a:gridCol w="3030034"/>
                <a:gridCol w="5412291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Service 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Services Provided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Transportation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Inbound, outbound operations by ship, truck, rail and air, tendering, mode conversion, freight pay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Warehousing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Cross dock, in-transit merge, pick/pack, knitting, labeling, order fulfillment,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Information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TMS, WMS, Network modeling and site selection, freight management, EDI, worldwide track and trace using GPS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Reverse Logistics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Recycling, used assets disposition, repair/ refurbish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228600" y="161925"/>
            <a:ext cx="85550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3PL Services</a:t>
            </a:r>
          </a:p>
        </p:txBody>
      </p:sp>
    </p:spTree>
    <p:extLst>
      <p:ext uri="{BB962C8B-B14F-4D97-AF65-F5344CB8AC3E}">
        <p14:creationId xmlns:p14="http://schemas.microsoft.com/office/powerpoint/2010/main" val="40293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524000"/>
            <a:ext cx="8448675" cy="2597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2713" indent="-112713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Concept developed by Anderson </a:t>
            </a:r>
            <a:r>
              <a:rPr lang="en-US" sz="1600" dirty="0" smtClean="0">
                <a:solidFill>
                  <a:schemeClr val="tx1"/>
                </a:solidFill>
              </a:rPr>
              <a:t>consulting</a:t>
            </a: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 4PL  integrates resources of producers, retailers and 3PL logistics providers in view       to build a system-wide improvement in supply chain management</a:t>
            </a: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3PL targets a function, 4PL targets complete solution/ management of logistics process.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4PL is a non–asset based firm i.e. they only provide organization expertise without owning any asset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304800" y="161925"/>
            <a:ext cx="84788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Fourth Party Logistics (4PL)</a:t>
            </a:r>
          </a:p>
        </p:txBody>
      </p:sp>
      <p:pic>
        <p:nvPicPr>
          <p:cNvPr id="30728" name="Picture 8" descr="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005263"/>
            <a:ext cx="4067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8477250" y="6461125"/>
            <a:ext cx="3794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spcBef>
                <a:spcPts val="563"/>
              </a:spcBef>
            </a:pPr>
            <a:fld id="{80DB53D0-F7DD-4884-A540-DC9E1672EC92}" type="slidenum">
              <a:rPr lang="en-US" sz="900" b="1">
                <a:solidFill>
                  <a:srgbClr val="4E84C4"/>
                </a:solidFill>
                <a:latin typeface="Myriad Pro" pitchFamily="34" charset="0"/>
              </a:rPr>
              <a:pPr algn="r" eaLnBrk="1" hangingPunct="1">
                <a:spcBef>
                  <a:spcPts val="563"/>
                </a:spcBef>
              </a:pPr>
              <a:t>13</a:t>
            </a:fld>
            <a:endParaRPr lang="en-US" sz="900" b="1">
              <a:solidFill>
                <a:srgbClr val="4E84C4"/>
              </a:solidFill>
              <a:latin typeface="Myriad Pro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47663" y="1523999"/>
            <a:ext cx="8448675" cy="4862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112713" indent="-112713" algn="just">
              <a:spcBef>
                <a:spcPts val="400"/>
              </a:spcBef>
              <a:buClr>
                <a:srgbClr val="4E84C4"/>
              </a:buClr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IN" sz="1600" dirty="0">
                <a:solidFill>
                  <a:schemeClr val="tx1"/>
                </a:solidFill>
              </a:rPr>
              <a:t>	Reverse Logistics is process of planning, implementing, and controlling efficient, cost effective flow of raw materials, in-process inventory, finished goods and related information from point of consumption till point of origin for purpose of recapturing value or proper disposal.</a:t>
            </a:r>
          </a:p>
          <a:p>
            <a:pPr marL="112713" indent="-112713">
              <a:spcBef>
                <a:spcPts val="400"/>
              </a:spcBef>
              <a:buClr>
                <a:srgbClr val="4E84C4"/>
              </a:buClr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endParaRPr lang="en-IN" sz="1600" dirty="0">
              <a:solidFill>
                <a:schemeClr val="tx1"/>
              </a:solidFill>
            </a:endParaRPr>
          </a:p>
          <a:p>
            <a:pPr marL="112713" indent="-112713">
              <a:spcBef>
                <a:spcPts val="400"/>
              </a:spcBef>
              <a:buClr>
                <a:srgbClr val="4E84C4"/>
              </a:buClr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Some areas of application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Publication house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Beverage industry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Heavy industries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Pharmaceutical industries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Automobile industries</a:t>
            </a:r>
          </a:p>
          <a:p>
            <a:pPr marL="112713" indent="-112713">
              <a:spcBef>
                <a:spcPts val="400"/>
              </a:spcBef>
              <a:buClr>
                <a:srgbClr val="2D2DB9"/>
              </a:buClr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marL="112713" indent="-112713">
              <a:spcBef>
                <a:spcPts val="400"/>
              </a:spcBef>
              <a:buClr>
                <a:srgbClr val="2D2DB9"/>
              </a:buClr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Importance of reverse logistics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Asset utilization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Asset recovery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Profit maximization</a:t>
            </a:r>
          </a:p>
          <a:p>
            <a:pPr marL="463550" lvl="1" indent="-236538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1600" dirty="0">
                <a:solidFill>
                  <a:schemeClr val="tx1"/>
                </a:solidFill>
              </a:rPr>
              <a:t>Fulfillment of environment obligations</a:t>
            </a:r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457200" y="161925"/>
            <a:ext cx="83264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Reverse Logistics</a:t>
            </a:r>
          </a:p>
        </p:txBody>
      </p:sp>
      <p:pic>
        <p:nvPicPr>
          <p:cNvPr id="32777" name="Picture 9" descr="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3386138"/>
            <a:ext cx="19716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77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14"/>
          <p:cNvSpPr txBox="1">
            <a:spLocks noChangeArrowheads="1"/>
          </p:cNvSpPr>
          <p:nvPr/>
        </p:nvSpPr>
        <p:spPr bwMode="auto">
          <a:xfrm>
            <a:off x="152400" y="1600200"/>
            <a:ext cx="8448675" cy="266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800100" indent="-3429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Goods are transported through various modes like – </a:t>
            </a:r>
            <a:r>
              <a:rPr lang="en-US" sz="1600" dirty="0">
                <a:solidFill>
                  <a:schemeClr val="tx1"/>
                </a:solidFill>
              </a:rPr>
              <a:t>Trucks, rail, air, package </a:t>
            </a:r>
            <a:r>
              <a:rPr lang="en-US" sz="1600" dirty="0" smtClean="0">
                <a:solidFill>
                  <a:schemeClr val="tx1"/>
                </a:solidFill>
              </a:rPr>
              <a:t>carriers</a:t>
            </a:r>
            <a:r>
              <a:rPr lang="en-US" sz="1600" dirty="0">
                <a:solidFill>
                  <a:schemeClr val="tx1"/>
                </a:solidFill>
              </a:rPr>
              <a:t>, water, pipeline</a:t>
            </a:r>
          </a:p>
          <a:p>
            <a:pPr eaLnBrk="1" hangingPunct="1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   </a:t>
            </a:r>
          </a:p>
          <a:p>
            <a:pPr eaLnBrk="1" hangingPunct="1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Selection of modes of transport based on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Product options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Delivery speed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Accessibility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Cost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Intermodal transport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04800" y="304800"/>
            <a:ext cx="84534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Transportation</a:t>
            </a:r>
          </a:p>
        </p:txBody>
      </p:sp>
      <p:pic>
        <p:nvPicPr>
          <p:cNvPr id="19463" name="Picture 7" descr="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71863"/>
            <a:ext cx="42227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8477250" y="6461125"/>
            <a:ext cx="3794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spcBef>
                <a:spcPts val="563"/>
              </a:spcBef>
            </a:pPr>
            <a:fld id="{C8C7EEBB-8C8B-4C18-A1C0-CCB0A2F3B489}" type="slidenum">
              <a:rPr lang="en-US" sz="900" b="1">
                <a:solidFill>
                  <a:srgbClr val="4E84C4"/>
                </a:solidFill>
                <a:latin typeface="Myriad Pro" pitchFamily="34" charset="0"/>
              </a:rPr>
              <a:pPr algn="r" eaLnBrk="1" hangingPunct="1">
                <a:spcBef>
                  <a:spcPts val="563"/>
                </a:spcBef>
              </a:pPr>
              <a:t>3</a:t>
            </a:fld>
            <a:endParaRPr lang="en-US" sz="900" b="1">
              <a:solidFill>
                <a:srgbClr val="4E84C4"/>
              </a:solidFill>
              <a:latin typeface="Myriad Pro" pitchFamily="34" charset="0"/>
            </a:endParaRP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381000" y="161925"/>
            <a:ext cx="84026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Comparison of Transportation Modes</a:t>
            </a:r>
          </a:p>
        </p:txBody>
      </p:sp>
      <p:pic>
        <p:nvPicPr>
          <p:cNvPr id="20489" name="Picture 9" descr="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3057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01" y="770153"/>
            <a:ext cx="911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Transportation modes are selected based on following parameters. While cost remains as most important element, product requirement, market demand and strategic positioning governs control over network and subsequent mode selection.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41" name="Group 37"/>
          <p:cNvGrpSpPr>
            <a:grpSpLocks/>
          </p:cNvGrpSpPr>
          <p:nvPr/>
        </p:nvGrpSpPr>
        <p:grpSpPr bwMode="auto">
          <a:xfrm>
            <a:off x="5024438" y="2384425"/>
            <a:ext cx="3771900" cy="3963988"/>
            <a:chOff x="3165" y="491"/>
            <a:chExt cx="2376" cy="2497"/>
          </a:xfrm>
        </p:grpSpPr>
        <p:sp>
          <p:nvSpPr>
            <p:cNvPr id="21512" name="AutoShape 10"/>
            <p:cNvSpPr>
              <a:spLocks noChangeArrowheads="1"/>
            </p:cNvSpPr>
            <p:nvPr/>
          </p:nvSpPr>
          <p:spPr bwMode="auto">
            <a:xfrm>
              <a:off x="5060" y="145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AutoShape 11"/>
            <p:cNvSpPr>
              <a:spLocks noChangeArrowheads="1"/>
            </p:cNvSpPr>
            <p:nvPr/>
          </p:nvSpPr>
          <p:spPr bwMode="auto">
            <a:xfrm>
              <a:off x="5060" y="1905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4" name="AutoShape 12"/>
            <p:cNvSpPr>
              <a:spLocks noChangeArrowheads="1"/>
            </p:cNvSpPr>
            <p:nvPr/>
          </p:nvSpPr>
          <p:spPr bwMode="auto">
            <a:xfrm>
              <a:off x="5060" y="23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>
              <a:off x="3487" y="1183"/>
              <a:ext cx="158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8"/>
            <p:cNvSpPr>
              <a:spLocks noChangeShapeType="1"/>
            </p:cNvSpPr>
            <p:nvPr/>
          </p:nvSpPr>
          <p:spPr bwMode="auto">
            <a:xfrm flipV="1">
              <a:off x="3487" y="606"/>
              <a:ext cx="1584" cy="5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Oval 3"/>
            <p:cNvSpPr>
              <a:spLocks noChangeArrowheads="1"/>
            </p:cNvSpPr>
            <p:nvPr/>
          </p:nvSpPr>
          <p:spPr bwMode="auto">
            <a:xfrm>
              <a:off x="3199" y="49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1" name="Oval 4"/>
            <p:cNvSpPr>
              <a:spLocks noChangeArrowheads="1"/>
            </p:cNvSpPr>
            <p:nvPr/>
          </p:nvSpPr>
          <p:spPr bwMode="auto">
            <a:xfrm>
              <a:off x="3199" y="101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2" name="Oval 5"/>
            <p:cNvSpPr>
              <a:spLocks noChangeArrowheads="1"/>
            </p:cNvSpPr>
            <p:nvPr/>
          </p:nvSpPr>
          <p:spPr bwMode="auto">
            <a:xfrm>
              <a:off x="3199" y="147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3" name="Oval 6"/>
            <p:cNvSpPr>
              <a:spLocks noChangeArrowheads="1"/>
            </p:cNvSpPr>
            <p:nvPr/>
          </p:nvSpPr>
          <p:spPr bwMode="auto">
            <a:xfrm>
              <a:off x="3199" y="192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4" name="Oval 7"/>
            <p:cNvSpPr>
              <a:spLocks noChangeArrowheads="1"/>
            </p:cNvSpPr>
            <p:nvPr/>
          </p:nvSpPr>
          <p:spPr bwMode="auto">
            <a:xfrm>
              <a:off x="3199" y="2380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5" name="AutoShape 8"/>
            <p:cNvSpPr>
              <a:spLocks noChangeArrowheads="1"/>
            </p:cNvSpPr>
            <p:nvPr/>
          </p:nvSpPr>
          <p:spPr bwMode="auto">
            <a:xfrm>
              <a:off x="5060" y="491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6" name="AutoShape 9"/>
            <p:cNvSpPr>
              <a:spLocks noChangeArrowheads="1"/>
            </p:cNvSpPr>
            <p:nvPr/>
          </p:nvSpPr>
          <p:spPr bwMode="auto">
            <a:xfrm>
              <a:off x="5060" y="1013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7" name="Line 13"/>
            <p:cNvSpPr>
              <a:spLocks noChangeShapeType="1"/>
            </p:cNvSpPr>
            <p:nvPr/>
          </p:nvSpPr>
          <p:spPr bwMode="auto">
            <a:xfrm>
              <a:off x="3487" y="627"/>
              <a:ext cx="15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14"/>
            <p:cNvSpPr>
              <a:spLocks noChangeShapeType="1"/>
            </p:cNvSpPr>
            <p:nvPr/>
          </p:nvSpPr>
          <p:spPr bwMode="auto">
            <a:xfrm>
              <a:off x="3487" y="627"/>
              <a:ext cx="158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15"/>
            <p:cNvSpPr>
              <a:spLocks noChangeShapeType="1"/>
            </p:cNvSpPr>
            <p:nvPr/>
          </p:nvSpPr>
          <p:spPr bwMode="auto">
            <a:xfrm>
              <a:off x="3487" y="627"/>
              <a:ext cx="1584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16"/>
            <p:cNvSpPr>
              <a:spLocks noChangeShapeType="1"/>
            </p:cNvSpPr>
            <p:nvPr/>
          </p:nvSpPr>
          <p:spPr bwMode="auto">
            <a:xfrm>
              <a:off x="3487" y="627"/>
              <a:ext cx="158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7"/>
            <p:cNvSpPr>
              <a:spLocks noChangeShapeType="1"/>
            </p:cNvSpPr>
            <p:nvPr/>
          </p:nvSpPr>
          <p:spPr bwMode="auto">
            <a:xfrm>
              <a:off x="3487" y="627"/>
              <a:ext cx="1584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19"/>
            <p:cNvSpPr>
              <a:spLocks noChangeShapeType="1"/>
            </p:cNvSpPr>
            <p:nvPr/>
          </p:nvSpPr>
          <p:spPr bwMode="auto">
            <a:xfrm>
              <a:off x="3487" y="1203"/>
              <a:ext cx="15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0"/>
            <p:cNvSpPr>
              <a:spLocks noChangeShapeType="1"/>
            </p:cNvSpPr>
            <p:nvPr/>
          </p:nvSpPr>
          <p:spPr bwMode="auto">
            <a:xfrm>
              <a:off x="3487" y="1203"/>
              <a:ext cx="158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>
              <a:off x="3487" y="1203"/>
              <a:ext cx="1584" cy="1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Text Box 23"/>
            <p:cNvSpPr txBox="1">
              <a:spLocks noChangeArrowheads="1"/>
            </p:cNvSpPr>
            <p:nvPr/>
          </p:nvSpPr>
          <p:spPr bwMode="auto">
            <a:xfrm>
              <a:off x="3165" y="2758"/>
              <a:ext cx="6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Suppliers</a:t>
              </a:r>
            </a:p>
          </p:txBody>
        </p:sp>
        <p:sp>
          <p:nvSpPr>
            <p:cNvPr id="21510" name="Text Box 24"/>
            <p:cNvSpPr txBox="1">
              <a:spLocks noChangeArrowheads="1"/>
            </p:cNvSpPr>
            <p:nvPr/>
          </p:nvSpPr>
          <p:spPr bwMode="auto">
            <a:xfrm>
              <a:off x="5027" y="2744"/>
              <a:ext cx="5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Buyers</a:t>
              </a:r>
            </a:p>
          </p:txBody>
        </p:sp>
      </p:grp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269877" y="1779588"/>
            <a:ext cx="4530724" cy="157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marL="112713" indent="-112713" eaLnBrk="0" hangingPunct="0"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63550" indent="-236538" eaLnBrk="0" hangingPunct="0"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222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2DB9"/>
              </a:buClr>
            </a:pPr>
            <a:r>
              <a:rPr lang="en-US" sz="1600" dirty="0">
                <a:solidFill>
                  <a:srgbClr val="000000"/>
                </a:solidFill>
              </a:rPr>
              <a:t>Direct shipment network 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 shipments are made from each supplier to each buyer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Decisions to be made includes quantity to be shipped and mode of transport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Transportation time is minimum due to absence of any mediator</a:t>
            </a:r>
          </a:p>
        </p:txBody>
      </p:sp>
      <p:sp>
        <p:nvSpPr>
          <p:cNvPr id="21538" name="Rectangle 5"/>
          <p:cNvSpPr>
            <a:spLocks noChangeArrowheads="1"/>
          </p:cNvSpPr>
          <p:nvPr/>
        </p:nvSpPr>
        <p:spPr bwMode="auto">
          <a:xfrm>
            <a:off x="269877" y="161925"/>
            <a:ext cx="8513761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Transportation Network Model </a:t>
            </a:r>
            <a:r>
              <a:rPr lang="en-US" sz="3200" dirty="0" smtClean="0"/>
              <a:t>– Direct Shipment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5449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8"/>
          <p:cNvSpPr txBox="1">
            <a:spLocks noChangeArrowheads="1"/>
          </p:cNvSpPr>
          <p:nvPr/>
        </p:nvSpPr>
        <p:spPr bwMode="auto">
          <a:xfrm>
            <a:off x="457200" y="1457325"/>
            <a:ext cx="5715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sz="1600">
                <a:solidFill>
                  <a:srgbClr val="000000"/>
                </a:solidFill>
              </a:rPr>
              <a:t>Direct shipment with Milk Run</a:t>
            </a:r>
          </a:p>
        </p:txBody>
      </p:sp>
      <p:grpSp>
        <p:nvGrpSpPr>
          <p:cNvPr id="22581" name="Group 53"/>
          <p:cNvGrpSpPr>
            <a:grpSpLocks/>
          </p:cNvGrpSpPr>
          <p:nvPr/>
        </p:nvGrpSpPr>
        <p:grpSpPr bwMode="auto">
          <a:xfrm>
            <a:off x="846138" y="1897063"/>
            <a:ext cx="3225800" cy="4579937"/>
            <a:chOff x="533" y="810"/>
            <a:chExt cx="2032" cy="2885"/>
          </a:xfrm>
        </p:grpSpPr>
        <p:sp>
          <p:nvSpPr>
            <p:cNvPr id="22541" name="Oval 2"/>
            <p:cNvSpPr>
              <a:spLocks noChangeArrowheads="1"/>
            </p:cNvSpPr>
            <p:nvPr/>
          </p:nvSpPr>
          <p:spPr bwMode="auto">
            <a:xfrm>
              <a:off x="576" y="126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2" name="Oval 3"/>
            <p:cNvSpPr>
              <a:spLocks noChangeArrowheads="1"/>
            </p:cNvSpPr>
            <p:nvPr/>
          </p:nvSpPr>
          <p:spPr bwMode="auto">
            <a:xfrm>
              <a:off x="576" y="169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3" name="Oval 4"/>
            <p:cNvSpPr>
              <a:spLocks noChangeArrowheads="1"/>
            </p:cNvSpPr>
            <p:nvPr/>
          </p:nvSpPr>
          <p:spPr bwMode="auto">
            <a:xfrm>
              <a:off x="576" y="212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4" name="Oval 5"/>
            <p:cNvSpPr>
              <a:spLocks noChangeArrowheads="1"/>
            </p:cNvSpPr>
            <p:nvPr/>
          </p:nvSpPr>
          <p:spPr bwMode="auto">
            <a:xfrm>
              <a:off x="576" y="255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5" name="Oval 6"/>
            <p:cNvSpPr>
              <a:spLocks noChangeArrowheads="1"/>
            </p:cNvSpPr>
            <p:nvPr/>
          </p:nvSpPr>
          <p:spPr bwMode="auto">
            <a:xfrm>
              <a:off x="576" y="30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6" name="AutoShape 7"/>
            <p:cNvSpPr>
              <a:spLocks noChangeArrowheads="1"/>
            </p:cNvSpPr>
            <p:nvPr/>
          </p:nvSpPr>
          <p:spPr bwMode="auto">
            <a:xfrm>
              <a:off x="1893" y="12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7" name="AutoShape 8"/>
            <p:cNvSpPr>
              <a:spLocks noChangeArrowheads="1"/>
            </p:cNvSpPr>
            <p:nvPr/>
          </p:nvSpPr>
          <p:spPr bwMode="auto">
            <a:xfrm>
              <a:off x="1893" y="17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8" name="AutoShape 9"/>
            <p:cNvSpPr>
              <a:spLocks noChangeArrowheads="1"/>
            </p:cNvSpPr>
            <p:nvPr/>
          </p:nvSpPr>
          <p:spPr bwMode="auto">
            <a:xfrm>
              <a:off x="1916" y="221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49" name="AutoShape 10"/>
            <p:cNvSpPr>
              <a:spLocks noChangeArrowheads="1"/>
            </p:cNvSpPr>
            <p:nvPr/>
          </p:nvSpPr>
          <p:spPr bwMode="auto">
            <a:xfrm>
              <a:off x="1893" y="266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50" name="AutoShape 11"/>
            <p:cNvSpPr>
              <a:spLocks noChangeArrowheads="1"/>
            </p:cNvSpPr>
            <p:nvPr/>
          </p:nvSpPr>
          <p:spPr bwMode="auto">
            <a:xfrm>
              <a:off x="1916" y="3097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51" name="Line 12"/>
            <p:cNvSpPr>
              <a:spLocks noChangeShapeType="1"/>
            </p:cNvSpPr>
            <p:nvPr/>
          </p:nvSpPr>
          <p:spPr bwMode="auto">
            <a:xfrm>
              <a:off x="864" y="1396"/>
              <a:ext cx="10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3"/>
            <p:cNvSpPr>
              <a:spLocks noChangeShapeType="1"/>
            </p:cNvSpPr>
            <p:nvPr/>
          </p:nvSpPr>
          <p:spPr bwMode="auto">
            <a:xfrm>
              <a:off x="2116" y="1540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4"/>
            <p:cNvSpPr>
              <a:spLocks noChangeShapeType="1"/>
            </p:cNvSpPr>
            <p:nvPr/>
          </p:nvSpPr>
          <p:spPr bwMode="auto">
            <a:xfrm>
              <a:off x="2116" y="2016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15"/>
            <p:cNvSpPr>
              <a:spLocks noChangeShapeType="1"/>
            </p:cNvSpPr>
            <p:nvPr/>
          </p:nvSpPr>
          <p:spPr bwMode="auto">
            <a:xfrm>
              <a:off x="2116" y="2492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16"/>
            <p:cNvSpPr>
              <a:spLocks noChangeShapeType="1"/>
            </p:cNvSpPr>
            <p:nvPr/>
          </p:nvSpPr>
          <p:spPr bwMode="auto">
            <a:xfrm>
              <a:off x="2116" y="2923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864" y="1396"/>
              <a:ext cx="1008" cy="1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19"/>
            <p:cNvSpPr>
              <a:spLocks noChangeShapeType="1"/>
            </p:cNvSpPr>
            <p:nvPr/>
          </p:nvSpPr>
          <p:spPr bwMode="auto">
            <a:xfrm flipH="1" flipV="1">
              <a:off x="855" y="1432"/>
              <a:ext cx="108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2558" name="Straight Arrow Connector 42"/>
            <p:cNvCxnSpPr>
              <a:cxnSpLocks noChangeShapeType="1"/>
              <a:stCxn id="22547" idx="1"/>
              <a:endCxn id="22541" idx="6"/>
            </p:cNvCxnSpPr>
            <p:nvPr/>
          </p:nvCxnSpPr>
          <p:spPr bwMode="auto">
            <a:xfrm rot="10800000">
              <a:off x="864" y="1411"/>
              <a:ext cx="1029" cy="4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4" name="Text Box 23"/>
            <p:cNvSpPr txBox="1">
              <a:spLocks noChangeArrowheads="1"/>
            </p:cNvSpPr>
            <p:nvPr/>
          </p:nvSpPr>
          <p:spPr bwMode="auto">
            <a:xfrm>
              <a:off x="533" y="3442"/>
              <a:ext cx="6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spcBef>
                  <a:spcPts val="400"/>
                </a:spcBef>
              </a:pPr>
              <a:r>
                <a:rPr lang="en-US" sz="1600">
                  <a:solidFill>
                    <a:srgbClr val="000000"/>
                  </a:solidFill>
                </a:rPr>
                <a:t>Suppliers</a:t>
              </a:r>
            </a:p>
          </p:txBody>
        </p:sp>
        <p:sp>
          <p:nvSpPr>
            <p:cNvPr id="22535" name="Text Box 24"/>
            <p:cNvSpPr txBox="1">
              <a:spLocks noChangeArrowheads="1"/>
            </p:cNvSpPr>
            <p:nvPr/>
          </p:nvSpPr>
          <p:spPr bwMode="auto">
            <a:xfrm>
              <a:off x="1840" y="3465"/>
              <a:ext cx="5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spcBef>
                  <a:spcPts val="400"/>
                </a:spcBef>
              </a:pPr>
              <a:r>
                <a:rPr lang="en-US" sz="1600">
                  <a:solidFill>
                    <a:srgbClr val="000000"/>
                  </a:solidFill>
                </a:rPr>
                <a:t>Buyers</a:t>
              </a:r>
            </a:p>
          </p:txBody>
        </p:sp>
        <p:sp>
          <p:nvSpPr>
            <p:cNvPr id="22538" name="TextBox 43"/>
            <p:cNvSpPr txBox="1">
              <a:spLocks noChangeArrowheads="1"/>
            </p:cNvSpPr>
            <p:nvPr/>
          </p:nvSpPr>
          <p:spPr bwMode="auto">
            <a:xfrm>
              <a:off x="585" y="810"/>
              <a:ext cx="19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spcBef>
                  <a:spcPts val="4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Milk run from single supplier to multiple buyers</a:t>
              </a:r>
            </a:p>
          </p:txBody>
        </p:sp>
      </p:grpSp>
      <p:grpSp>
        <p:nvGrpSpPr>
          <p:cNvPr id="22582" name="Group 54"/>
          <p:cNvGrpSpPr>
            <a:grpSpLocks/>
          </p:cNvGrpSpPr>
          <p:nvPr/>
        </p:nvGrpSpPr>
        <p:grpSpPr bwMode="auto">
          <a:xfrm>
            <a:off x="5241925" y="1906588"/>
            <a:ext cx="3055938" cy="4546600"/>
            <a:chOff x="3001" y="826"/>
            <a:chExt cx="1925" cy="2864"/>
          </a:xfrm>
        </p:grpSpPr>
        <p:sp>
          <p:nvSpPr>
            <p:cNvPr id="22559" name="Oval 20"/>
            <p:cNvSpPr>
              <a:spLocks noChangeArrowheads="1"/>
            </p:cNvSpPr>
            <p:nvPr/>
          </p:nvSpPr>
          <p:spPr bwMode="auto">
            <a:xfrm>
              <a:off x="3184" y="126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0" name="Oval 21"/>
            <p:cNvSpPr>
              <a:spLocks noChangeArrowheads="1"/>
            </p:cNvSpPr>
            <p:nvPr/>
          </p:nvSpPr>
          <p:spPr bwMode="auto">
            <a:xfrm>
              <a:off x="3184" y="169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1" name="Oval 22"/>
            <p:cNvSpPr>
              <a:spLocks noChangeArrowheads="1"/>
            </p:cNvSpPr>
            <p:nvPr/>
          </p:nvSpPr>
          <p:spPr bwMode="auto">
            <a:xfrm>
              <a:off x="3184" y="212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2" name="Oval 23"/>
            <p:cNvSpPr>
              <a:spLocks noChangeArrowheads="1"/>
            </p:cNvSpPr>
            <p:nvPr/>
          </p:nvSpPr>
          <p:spPr bwMode="auto">
            <a:xfrm>
              <a:off x="3184" y="255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3" name="Oval 24"/>
            <p:cNvSpPr>
              <a:spLocks noChangeArrowheads="1"/>
            </p:cNvSpPr>
            <p:nvPr/>
          </p:nvSpPr>
          <p:spPr bwMode="auto">
            <a:xfrm>
              <a:off x="3184" y="30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4" name="AutoShape 25"/>
            <p:cNvSpPr>
              <a:spLocks noChangeArrowheads="1"/>
            </p:cNvSpPr>
            <p:nvPr/>
          </p:nvSpPr>
          <p:spPr bwMode="auto">
            <a:xfrm>
              <a:off x="4251" y="1215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5" name="AutoShape 26"/>
            <p:cNvSpPr>
              <a:spLocks noChangeArrowheads="1"/>
            </p:cNvSpPr>
            <p:nvPr/>
          </p:nvSpPr>
          <p:spPr bwMode="auto">
            <a:xfrm>
              <a:off x="4252" y="1691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6" name="AutoShape 27"/>
            <p:cNvSpPr>
              <a:spLocks noChangeArrowheads="1"/>
            </p:cNvSpPr>
            <p:nvPr/>
          </p:nvSpPr>
          <p:spPr bwMode="auto">
            <a:xfrm>
              <a:off x="4252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7" name="AutoShape 28"/>
            <p:cNvSpPr>
              <a:spLocks noChangeArrowheads="1"/>
            </p:cNvSpPr>
            <p:nvPr/>
          </p:nvSpPr>
          <p:spPr bwMode="auto">
            <a:xfrm>
              <a:off x="4252" y="259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sp>
          <p:nvSpPr>
            <p:cNvPr id="22568" name="AutoShape 29"/>
            <p:cNvSpPr>
              <a:spLocks noChangeArrowheads="1"/>
            </p:cNvSpPr>
            <p:nvPr/>
          </p:nvSpPr>
          <p:spPr bwMode="auto">
            <a:xfrm>
              <a:off x="4252" y="3051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400"/>
                </a:spcBef>
              </a:pPr>
              <a:endParaRPr lang="en-IN" sz="1600"/>
            </a:p>
          </p:txBody>
        </p:sp>
        <p:cxnSp>
          <p:nvCxnSpPr>
            <p:cNvPr id="22569" name="AutoShape 30"/>
            <p:cNvCxnSpPr>
              <a:cxnSpLocks noChangeShapeType="1"/>
              <a:stCxn id="22563" idx="2"/>
              <a:endCxn id="22562" idx="3"/>
            </p:cNvCxnSpPr>
            <p:nvPr/>
          </p:nvCxnSpPr>
          <p:spPr bwMode="auto">
            <a:xfrm flipV="1">
              <a:off x="3184" y="2805"/>
              <a:ext cx="42" cy="374"/>
            </a:xfrm>
            <a:prstGeom prst="curvedConnector3">
              <a:avLst>
                <a:gd name="adj1" fmla="val -15469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AutoShape 31"/>
            <p:cNvCxnSpPr>
              <a:cxnSpLocks noChangeShapeType="1"/>
              <a:stCxn id="22562" idx="2"/>
              <a:endCxn id="22561" idx="2"/>
            </p:cNvCxnSpPr>
            <p:nvPr/>
          </p:nvCxnSpPr>
          <p:spPr bwMode="auto">
            <a:xfrm flipV="1">
              <a:off x="3184" y="2272"/>
              <a:ext cx="1" cy="431"/>
            </a:xfrm>
            <a:prstGeom prst="curvedConnector3">
              <a:avLst>
                <a:gd name="adj1" fmla="val -8544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AutoShape 32"/>
            <p:cNvCxnSpPr>
              <a:cxnSpLocks noChangeShapeType="1"/>
              <a:stCxn id="22561" idx="2"/>
              <a:endCxn id="22560" idx="2"/>
            </p:cNvCxnSpPr>
            <p:nvPr/>
          </p:nvCxnSpPr>
          <p:spPr bwMode="auto">
            <a:xfrm flipV="1">
              <a:off x="3184" y="1841"/>
              <a:ext cx="1" cy="431"/>
            </a:xfrm>
            <a:prstGeom prst="curvedConnector3">
              <a:avLst>
                <a:gd name="adj1" fmla="val -1198199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AutoShape 33"/>
            <p:cNvCxnSpPr>
              <a:cxnSpLocks noChangeShapeType="1"/>
              <a:stCxn id="22560" idx="2"/>
              <a:endCxn id="22559" idx="2"/>
            </p:cNvCxnSpPr>
            <p:nvPr/>
          </p:nvCxnSpPr>
          <p:spPr bwMode="auto">
            <a:xfrm flipV="1">
              <a:off x="3184" y="1411"/>
              <a:ext cx="1" cy="431"/>
            </a:xfrm>
            <a:prstGeom prst="curvedConnector3">
              <a:avLst>
                <a:gd name="adj1" fmla="val -154197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3" name="Line 34"/>
            <p:cNvSpPr>
              <a:spLocks noChangeShapeType="1"/>
            </p:cNvSpPr>
            <p:nvPr/>
          </p:nvSpPr>
          <p:spPr bwMode="auto">
            <a:xfrm>
              <a:off x="3449" y="1396"/>
              <a:ext cx="87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35"/>
            <p:cNvSpPr>
              <a:spLocks noChangeShapeType="1"/>
            </p:cNvSpPr>
            <p:nvPr/>
          </p:nvSpPr>
          <p:spPr bwMode="auto">
            <a:xfrm flipH="1">
              <a:off x="3455" y="1396"/>
              <a:ext cx="866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36"/>
            <p:cNvSpPr>
              <a:spLocks noChangeShapeType="1"/>
            </p:cNvSpPr>
            <p:nvPr/>
          </p:nvSpPr>
          <p:spPr bwMode="auto">
            <a:xfrm flipV="1">
              <a:off x="3456" y="1395"/>
              <a:ext cx="864" cy="1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37"/>
            <p:cNvSpPr>
              <a:spLocks noChangeShapeType="1"/>
            </p:cNvSpPr>
            <p:nvPr/>
          </p:nvSpPr>
          <p:spPr bwMode="auto">
            <a:xfrm flipH="1">
              <a:off x="3455" y="1396"/>
              <a:ext cx="866" cy="1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23"/>
            <p:cNvSpPr txBox="1">
              <a:spLocks noChangeArrowheads="1"/>
            </p:cNvSpPr>
            <p:nvPr/>
          </p:nvSpPr>
          <p:spPr bwMode="auto">
            <a:xfrm>
              <a:off x="3088" y="3460"/>
              <a:ext cx="6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spcBef>
                  <a:spcPts val="400"/>
                </a:spcBef>
              </a:pPr>
              <a:r>
                <a:rPr lang="en-US" sz="1600">
                  <a:solidFill>
                    <a:srgbClr val="000000"/>
                  </a:solidFill>
                </a:rPr>
                <a:t>Suppliers</a:t>
              </a:r>
            </a:p>
          </p:txBody>
        </p:sp>
        <p:sp>
          <p:nvSpPr>
            <p:cNvPr id="22537" name="Text Box 24"/>
            <p:cNvSpPr txBox="1">
              <a:spLocks noChangeArrowheads="1"/>
            </p:cNvSpPr>
            <p:nvPr/>
          </p:nvSpPr>
          <p:spPr bwMode="auto">
            <a:xfrm>
              <a:off x="4186" y="3460"/>
              <a:ext cx="5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spcBef>
                  <a:spcPts val="400"/>
                </a:spcBef>
              </a:pPr>
              <a:r>
                <a:rPr lang="en-US" sz="1600">
                  <a:solidFill>
                    <a:srgbClr val="000000"/>
                  </a:solidFill>
                </a:rPr>
                <a:t>Buyers</a:t>
              </a:r>
            </a:p>
          </p:txBody>
        </p:sp>
        <p:sp>
          <p:nvSpPr>
            <p:cNvPr id="22539" name="TextBox 44"/>
            <p:cNvSpPr txBox="1">
              <a:spLocks noChangeArrowheads="1"/>
            </p:cNvSpPr>
            <p:nvPr/>
          </p:nvSpPr>
          <p:spPr bwMode="auto">
            <a:xfrm>
              <a:off x="3001" y="826"/>
              <a:ext cx="192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spcBef>
                  <a:spcPts val="4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Milk run from multiple suppliers to single buyer</a:t>
              </a:r>
            </a:p>
          </p:txBody>
        </p:sp>
      </p:grpSp>
      <p:cxnSp>
        <p:nvCxnSpPr>
          <p:cNvPr id="22540" name="Straight Connector 46"/>
          <p:cNvCxnSpPr>
            <a:cxnSpLocks noChangeShapeType="1"/>
          </p:cNvCxnSpPr>
          <p:nvPr/>
        </p:nvCxnSpPr>
        <p:spPr bwMode="auto">
          <a:xfrm rot="5400000">
            <a:off x="1748632" y="3563144"/>
            <a:ext cx="56451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9" name="Rectangle 5"/>
          <p:cNvSpPr>
            <a:spLocks noChangeArrowheads="1"/>
          </p:cNvSpPr>
          <p:nvPr/>
        </p:nvSpPr>
        <p:spPr bwMode="auto">
          <a:xfrm>
            <a:off x="457200" y="161925"/>
            <a:ext cx="83264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Transportation Network Model </a:t>
            </a:r>
            <a:r>
              <a:rPr lang="en-US" sz="3200" dirty="0" smtClean="0"/>
              <a:t>– Milk run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7476" y="741362"/>
            <a:ext cx="8797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Milk-run is described as a concept that is a sequential collection of goods from multiple sources and the direct service to the customers without intermediate handling features of the goods</a:t>
            </a:r>
            <a:r>
              <a:rPr lang="en-US" sz="1400" dirty="0" smtClean="0"/>
              <a:t>.</a:t>
            </a:r>
            <a:r>
              <a:rPr lang="en-US" sz="1400" baseline="30000" dirty="0" smtClean="0"/>
              <a:t>[</a:t>
            </a:r>
            <a:r>
              <a:rPr lang="en-US" sz="1400" dirty="0" smtClean="0"/>
              <a:t>As </a:t>
            </a:r>
            <a:r>
              <a:rPr lang="en-US" sz="1400" dirty="0"/>
              <a:t>a prerequisite for the Milk-Run approach is the spatial proximity between the supplier and the customer</a:t>
            </a:r>
          </a:p>
        </p:txBody>
      </p:sp>
    </p:spTree>
    <p:extLst>
      <p:ext uri="{BB962C8B-B14F-4D97-AF65-F5344CB8AC3E}">
        <p14:creationId xmlns:p14="http://schemas.microsoft.com/office/powerpoint/2010/main" val="2505843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5" name="Group 33"/>
          <p:cNvGrpSpPr>
            <a:grpSpLocks/>
          </p:cNvGrpSpPr>
          <p:nvPr/>
        </p:nvGrpSpPr>
        <p:grpSpPr bwMode="auto">
          <a:xfrm>
            <a:off x="4508500" y="2479675"/>
            <a:ext cx="4287838" cy="3868738"/>
            <a:chOff x="252" y="945"/>
            <a:chExt cx="2701" cy="2437"/>
          </a:xfrm>
        </p:grpSpPr>
        <p:sp>
          <p:nvSpPr>
            <p:cNvPr id="23556" name="Text Box 23"/>
            <p:cNvSpPr txBox="1">
              <a:spLocks noChangeArrowheads="1"/>
            </p:cNvSpPr>
            <p:nvPr/>
          </p:nvSpPr>
          <p:spPr bwMode="auto">
            <a:xfrm>
              <a:off x="252" y="3152"/>
              <a:ext cx="6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Suppliers</a:t>
              </a:r>
            </a:p>
          </p:txBody>
        </p:sp>
        <p:sp>
          <p:nvSpPr>
            <p:cNvPr id="23557" name="Text Box 24"/>
            <p:cNvSpPr txBox="1">
              <a:spLocks noChangeArrowheads="1"/>
            </p:cNvSpPr>
            <p:nvPr/>
          </p:nvSpPr>
          <p:spPr bwMode="auto">
            <a:xfrm>
              <a:off x="2430" y="3150"/>
              <a:ext cx="52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Buyers</a:t>
              </a:r>
            </a:p>
          </p:txBody>
        </p:sp>
        <p:sp>
          <p:nvSpPr>
            <p:cNvPr id="23560" name="Oval 2"/>
            <p:cNvSpPr>
              <a:spLocks noChangeArrowheads="1"/>
            </p:cNvSpPr>
            <p:nvPr/>
          </p:nvSpPr>
          <p:spPr bwMode="auto">
            <a:xfrm>
              <a:off x="315" y="945"/>
              <a:ext cx="225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1" name="Oval 3"/>
            <p:cNvSpPr>
              <a:spLocks noChangeArrowheads="1"/>
            </p:cNvSpPr>
            <p:nvPr/>
          </p:nvSpPr>
          <p:spPr bwMode="auto">
            <a:xfrm>
              <a:off x="315" y="1378"/>
              <a:ext cx="225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2" name="Oval 4"/>
            <p:cNvSpPr>
              <a:spLocks noChangeArrowheads="1"/>
            </p:cNvSpPr>
            <p:nvPr/>
          </p:nvSpPr>
          <p:spPr bwMode="auto">
            <a:xfrm>
              <a:off x="315" y="1848"/>
              <a:ext cx="225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3" name="AutoShape 7"/>
            <p:cNvSpPr>
              <a:spLocks noChangeArrowheads="1"/>
            </p:cNvSpPr>
            <p:nvPr/>
          </p:nvSpPr>
          <p:spPr bwMode="auto">
            <a:xfrm>
              <a:off x="1306" y="1737"/>
              <a:ext cx="473" cy="478"/>
            </a:xfrm>
            <a:prstGeom prst="diamond">
              <a:avLst/>
            </a:prstGeom>
            <a:solidFill>
              <a:srgbClr val="94BD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4" name="AutoShape 8"/>
            <p:cNvSpPr>
              <a:spLocks noChangeArrowheads="1"/>
            </p:cNvSpPr>
            <p:nvPr/>
          </p:nvSpPr>
          <p:spPr bwMode="auto">
            <a:xfrm>
              <a:off x="2497" y="958"/>
              <a:ext cx="338" cy="239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5" name="AutoShape 9"/>
            <p:cNvSpPr>
              <a:spLocks noChangeArrowheads="1"/>
            </p:cNvSpPr>
            <p:nvPr/>
          </p:nvSpPr>
          <p:spPr bwMode="auto">
            <a:xfrm>
              <a:off x="2497" y="1391"/>
              <a:ext cx="338" cy="239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6" name="AutoShape 10"/>
            <p:cNvSpPr>
              <a:spLocks noChangeArrowheads="1"/>
            </p:cNvSpPr>
            <p:nvPr/>
          </p:nvSpPr>
          <p:spPr bwMode="auto">
            <a:xfrm>
              <a:off x="2497" y="1845"/>
              <a:ext cx="338" cy="239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7" name="AutoShape 11"/>
            <p:cNvSpPr>
              <a:spLocks noChangeArrowheads="1"/>
            </p:cNvSpPr>
            <p:nvPr/>
          </p:nvSpPr>
          <p:spPr bwMode="auto">
            <a:xfrm>
              <a:off x="2497" y="2370"/>
              <a:ext cx="338" cy="239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8" name="AutoShape 12"/>
            <p:cNvSpPr>
              <a:spLocks noChangeArrowheads="1"/>
            </p:cNvSpPr>
            <p:nvPr/>
          </p:nvSpPr>
          <p:spPr bwMode="auto">
            <a:xfrm>
              <a:off x="2497" y="2821"/>
              <a:ext cx="338" cy="239"/>
            </a:xfrm>
            <a:prstGeom prst="roundRect">
              <a:avLst>
                <a:gd name="adj" fmla="val 16667"/>
              </a:avLst>
            </a:prstGeom>
            <a:solidFill>
              <a:srgbClr val="9966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69" name="Line 13"/>
            <p:cNvSpPr>
              <a:spLocks noChangeShapeType="1"/>
            </p:cNvSpPr>
            <p:nvPr/>
          </p:nvSpPr>
          <p:spPr bwMode="auto">
            <a:xfrm>
              <a:off x="533" y="1047"/>
              <a:ext cx="795" cy="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4"/>
            <p:cNvSpPr>
              <a:spLocks noChangeShapeType="1"/>
            </p:cNvSpPr>
            <p:nvPr/>
          </p:nvSpPr>
          <p:spPr bwMode="auto">
            <a:xfrm>
              <a:off x="540" y="1498"/>
              <a:ext cx="788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5"/>
            <p:cNvSpPr>
              <a:spLocks noChangeShapeType="1"/>
            </p:cNvSpPr>
            <p:nvPr/>
          </p:nvSpPr>
          <p:spPr bwMode="auto">
            <a:xfrm>
              <a:off x="540" y="1976"/>
              <a:ext cx="7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16"/>
            <p:cNvSpPr>
              <a:spLocks noChangeShapeType="1"/>
            </p:cNvSpPr>
            <p:nvPr/>
          </p:nvSpPr>
          <p:spPr bwMode="auto">
            <a:xfrm flipV="1">
              <a:off x="533" y="1976"/>
              <a:ext cx="79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17"/>
            <p:cNvSpPr>
              <a:spLocks noChangeShapeType="1"/>
            </p:cNvSpPr>
            <p:nvPr/>
          </p:nvSpPr>
          <p:spPr bwMode="auto">
            <a:xfrm flipV="1">
              <a:off x="540" y="1976"/>
              <a:ext cx="788" cy="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18"/>
            <p:cNvSpPr>
              <a:spLocks noChangeShapeType="1"/>
            </p:cNvSpPr>
            <p:nvPr/>
          </p:nvSpPr>
          <p:spPr bwMode="auto">
            <a:xfrm flipV="1">
              <a:off x="1779" y="1047"/>
              <a:ext cx="714" cy="9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19"/>
            <p:cNvSpPr>
              <a:spLocks noChangeShapeType="1"/>
            </p:cNvSpPr>
            <p:nvPr/>
          </p:nvSpPr>
          <p:spPr bwMode="auto">
            <a:xfrm flipV="1">
              <a:off x="1779" y="1483"/>
              <a:ext cx="714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0"/>
            <p:cNvSpPr>
              <a:spLocks noChangeShapeType="1"/>
            </p:cNvSpPr>
            <p:nvPr/>
          </p:nvSpPr>
          <p:spPr bwMode="auto">
            <a:xfrm>
              <a:off x="1779" y="1976"/>
              <a:ext cx="7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1"/>
            <p:cNvSpPr>
              <a:spLocks noChangeShapeType="1"/>
            </p:cNvSpPr>
            <p:nvPr/>
          </p:nvSpPr>
          <p:spPr bwMode="auto">
            <a:xfrm>
              <a:off x="1779" y="1976"/>
              <a:ext cx="714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2"/>
            <p:cNvSpPr>
              <a:spLocks noChangeShapeType="1"/>
            </p:cNvSpPr>
            <p:nvPr/>
          </p:nvSpPr>
          <p:spPr bwMode="auto">
            <a:xfrm>
              <a:off x="1779" y="1976"/>
              <a:ext cx="690" cy="9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TextBox 24"/>
            <p:cNvSpPr txBox="1">
              <a:spLocks noChangeArrowheads="1"/>
            </p:cNvSpPr>
            <p:nvPr/>
          </p:nvSpPr>
          <p:spPr bwMode="auto">
            <a:xfrm>
              <a:off x="1162" y="2326"/>
              <a:ext cx="7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tx1"/>
                  </a:solidFill>
                </a:rPr>
                <a:t>Distribution Center</a:t>
              </a:r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23580" name="Oval 5"/>
            <p:cNvSpPr>
              <a:spLocks noChangeArrowheads="1"/>
            </p:cNvSpPr>
            <p:nvPr/>
          </p:nvSpPr>
          <p:spPr bwMode="auto">
            <a:xfrm>
              <a:off x="322" y="2260"/>
              <a:ext cx="225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  <p:sp>
          <p:nvSpPr>
            <p:cNvPr id="23581" name="Oval 6"/>
            <p:cNvSpPr>
              <a:spLocks noChangeArrowheads="1"/>
            </p:cNvSpPr>
            <p:nvPr/>
          </p:nvSpPr>
          <p:spPr bwMode="auto">
            <a:xfrm>
              <a:off x="322" y="2675"/>
              <a:ext cx="225" cy="239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1600"/>
            </a:p>
          </p:txBody>
        </p:sp>
      </p:grpSp>
      <p:sp>
        <p:nvSpPr>
          <p:cNvPr id="24583" name="TextBox 29"/>
          <p:cNvSpPr txBox="1">
            <a:spLocks noChangeArrowheads="1"/>
          </p:cNvSpPr>
          <p:nvPr/>
        </p:nvSpPr>
        <p:spPr bwMode="auto">
          <a:xfrm>
            <a:off x="189367" y="1616076"/>
            <a:ext cx="4224337" cy="22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12713" indent="-112713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63550" indent="-236538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2DB9"/>
              </a:buClr>
            </a:pPr>
            <a:r>
              <a:rPr lang="en-US" sz="1600" dirty="0">
                <a:solidFill>
                  <a:schemeClr val="tx1"/>
                </a:solidFill>
              </a:rPr>
              <a:t>All shipments via central distribution center  (DC)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Suppliers send their shipment via DC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DC serve as a transfer location and inventory storage point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Economies of scale can be achieved as single DC is serving all suppliers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584" name="Rectangle 5"/>
          <p:cNvSpPr>
            <a:spLocks noChangeArrowheads="1"/>
          </p:cNvSpPr>
          <p:nvPr/>
        </p:nvSpPr>
        <p:spPr bwMode="auto">
          <a:xfrm>
            <a:off x="189367" y="161925"/>
            <a:ext cx="8594271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Transportation Network Model </a:t>
            </a:r>
            <a:r>
              <a:rPr lang="en-US" sz="3200" dirty="0" smtClean="0"/>
              <a:t>-DC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724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Text Box 26"/>
          <p:cNvSpPr txBox="1">
            <a:spLocks noChangeArrowheads="1"/>
          </p:cNvSpPr>
          <p:nvPr/>
        </p:nvSpPr>
        <p:spPr bwMode="auto">
          <a:xfrm>
            <a:off x="195262" y="1538288"/>
            <a:ext cx="8448675" cy="1233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112713" indent="-112713" eaLnBrk="0" hangingPunct="0"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63550" indent="-236538" eaLnBrk="0" hangingPunct="0"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112713" algn="l"/>
                <a:tab pos="3952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2DB9"/>
              </a:buClr>
            </a:pPr>
            <a:r>
              <a:rPr lang="en-AU" sz="1600" dirty="0">
                <a:solidFill>
                  <a:srgbClr val="000000"/>
                </a:solidFill>
                <a:latin typeface="+mn-lt"/>
              </a:rPr>
              <a:t>All shipments via central DC with cross-docking  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AU" sz="1600" dirty="0" smtClean="0">
                <a:solidFill>
                  <a:srgbClr val="000000"/>
                </a:solidFill>
                <a:latin typeface="+mn-lt"/>
              </a:rPr>
              <a:t>Each </a:t>
            </a:r>
            <a:r>
              <a:rPr lang="en-AU" sz="1600" dirty="0">
                <a:solidFill>
                  <a:srgbClr val="000000"/>
                </a:solidFill>
                <a:latin typeface="+mn-lt"/>
              </a:rPr>
              <a:t>inbound truck at DC contains product from a supplier for several buyers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AU" sz="1600" dirty="0">
                <a:solidFill>
                  <a:srgbClr val="000000"/>
                </a:solidFill>
                <a:latin typeface="+mn-lt"/>
              </a:rPr>
              <a:t>No storage at DC, breaking inbound shipment lot into smaller shipments 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AU" sz="1600" dirty="0">
                <a:solidFill>
                  <a:srgbClr val="000000"/>
                </a:solidFill>
                <a:latin typeface="+mn-lt"/>
              </a:rPr>
              <a:t>Each outbound truck contains product for a buyer location from various suppliers</a:t>
            </a:r>
          </a:p>
        </p:txBody>
      </p: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609600" y="2767012"/>
            <a:ext cx="7707312" cy="3786188"/>
            <a:chOff x="461" y="1614"/>
            <a:chExt cx="4855" cy="2385"/>
          </a:xfrm>
        </p:grpSpPr>
        <p:pic>
          <p:nvPicPr>
            <p:cNvPr id="24578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" y="2613"/>
              <a:ext cx="1968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4604" name="Text Box 3"/>
            <p:cNvSpPr txBox="1">
              <a:spLocks noChangeArrowheads="1"/>
            </p:cNvSpPr>
            <p:nvPr/>
          </p:nvSpPr>
          <p:spPr bwMode="auto">
            <a:xfrm>
              <a:off x="1485" y="1840"/>
              <a:ext cx="612" cy="21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AU" sz="1600">
                  <a:latin typeface="+mn-lt"/>
                </a:rPr>
                <a:t>No stock!</a:t>
              </a:r>
            </a:p>
          </p:txBody>
        </p:sp>
        <p:pic>
          <p:nvPicPr>
            <p:cNvPr id="2460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1691"/>
              <a:ext cx="627" cy="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460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" y="1697"/>
              <a:ext cx="484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4602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" y="1614"/>
              <a:ext cx="425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4603" name="Text Box 8"/>
            <p:cNvSpPr txBox="1">
              <a:spLocks noChangeArrowheads="1"/>
            </p:cNvSpPr>
            <p:nvPr/>
          </p:nvSpPr>
          <p:spPr bwMode="auto">
            <a:xfrm>
              <a:off x="3915" y="2326"/>
              <a:ext cx="96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AU" sz="1600">
                  <a:solidFill>
                    <a:schemeClr val="tx1"/>
                  </a:solidFill>
                  <a:latin typeface="+mn-lt"/>
                </a:rPr>
                <a:t>Customer Order</a:t>
              </a:r>
            </a:p>
          </p:txBody>
        </p:sp>
        <p:sp>
          <p:nvSpPr>
            <p:cNvPr id="24581" name="AutoShape 9"/>
            <p:cNvSpPr>
              <a:spLocks noChangeArrowheads="1"/>
            </p:cNvSpPr>
            <p:nvPr/>
          </p:nvSpPr>
          <p:spPr bwMode="auto">
            <a:xfrm>
              <a:off x="2909" y="2547"/>
              <a:ext cx="1440" cy="192"/>
            </a:xfrm>
            <a:prstGeom prst="curvedDownArrow">
              <a:avLst>
                <a:gd name="adj1" fmla="val 145833"/>
                <a:gd name="adj2" fmla="val 298611"/>
                <a:gd name="adj3" fmla="val 33333"/>
              </a:avLst>
            </a:prstGeom>
            <a:solidFill>
              <a:srgbClr val="0066CC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24582" name="AutoShape 10"/>
            <p:cNvSpPr>
              <a:spLocks noChangeArrowheads="1"/>
            </p:cNvSpPr>
            <p:nvPr/>
          </p:nvSpPr>
          <p:spPr bwMode="auto">
            <a:xfrm>
              <a:off x="1469" y="2559"/>
              <a:ext cx="1440" cy="192"/>
            </a:xfrm>
            <a:prstGeom prst="curvedDownArrow">
              <a:avLst>
                <a:gd name="adj1" fmla="val 145833"/>
                <a:gd name="adj2" fmla="val 298611"/>
                <a:gd name="adj3" fmla="val 33333"/>
              </a:avLst>
            </a:prstGeom>
            <a:solidFill>
              <a:srgbClr val="0066CC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24599" name="Line 12"/>
            <p:cNvSpPr>
              <a:spLocks noChangeShapeType="1"/>
            </p:cNvSpPr>
            <p:nvPr/>
          </p:nvSpPr>
          <p:spPr bwMode="auto">
            <a:xfrm>
              <a:off x="1902" y="2244"/>
              <a:ext cx="430" cy="527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13"/>
            <p:cNvSpPr>
              <a:spLocks noChangeShapeType="1"/>
            </p:cNvSpPr>
            <p:nvPr/>
          </p:nvSpPr>
          <p:spPr bwMode="auto">
            <a:xfrm flipH="1">
              <a:off x="1850" y="2244"/>
              <a:ext cx="485" cy="527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15"/>
            <p:cNvSpPr>
              <a:spLocks noChangeShapeType="1"/>
            </p:cNvSpPr>
            <p:nvPr/>
          </p:nvSpPr>
          <p:spPr bwMode="auto">
            <a:xfrm flipH="1">
              <a:off x="3290" y="2258"/>
              <a:ext cx="486" cy="527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16"/>
            <p:cNvSpPr>
              <a:spLocks noChangeShapeType="1"/>
            </p:cNvSpPr>
            <p:nvPr/>
          </p:nvSpPr>
          <p:spPr bwMode="auto">
            <a:xfrm>
              <a:off x="3389" y="2258"/>
              <a:ext cx="430" cy="527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AutoShape 17"/>
            <p:cNvSpPr>
              <a:spLocks noChangeArrowheads="1"/>
            </p:cNvSpPr>
            <p:nvPr/>
          </p:nvSpPr>
          <p:spPr bwMode="auto">
            <a:xfrm>
              <a:off x="1373" y="3567"/>
              <a:ext cx="3552" cy="432"/>
            </a:xfrm>
            <a:prstGeom prst="curvedUpArrow">
              <a:avLst>
                <a:gd name="adj1" fmla="val 159877"/>
                <a:gd name="adj2" fmla="val 327366"/>
                <a:gd name="adj3" fmla="val 66667"/>
              </a:avLst>
            </a:prstGeom>
            <a:solidFill>
              <a:srgbClr val="0066CC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1600">
                <a:solidFill>
                  <a:schemeClr val="tx1"/>
                </a:solidFill>
              </a:endParaRPr>
            </a:p>
          </p:txBody>
        </p:sp>
        <p:pic>
          <p:nvPicPr>
            <p:cNvPr id="24595" name="Picture 1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2931"/>
              <a:ext cx="1351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940" y="3056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AU" sz="1600">
                  <a:solidFill>
                    <a:schemeClr val="tx1"/>
                  </a:solidFill>
                  <a:latin typeface="+mn-lt"/>
                </a:rPr>
                <a:t>Receipt</a:t>
              </a:r>
            </a:p>
          </p:txBody>
        </p:sp>
        <p:pic>
          <p:nvPicPr>
            <p:cNvPr id="24593" name="Picture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" y="2765"/>
              <a:ext cx="1159" cy="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4594" name="Text Box 23"/>
            <p:cNvSpPr txBox="1">
              <a:spLocks noChangeArrowheads="1"/>
            </p:cNvSpPr>
            <p:nvPr/>
          </p:nvSpPr>
          <p:spPr bwMode="auto">
            <a:xfrm>
              <a:off x="4549" y="3034"/>
              <a:ext cx="60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AU" sz="1600">
                  <a:solidFill>
                    <a:schemeClr val="tx1"/>
                  </a:solidFill>
                  <a:latin typeface="+mn-lt"/>
                </a:rPr>
                <a:t>Despatch</a:t>
              </a:r>
            </a:p>
          </p:txBody>
        </p:sp>
        <p:sp>
          <p:nvSpPr>
            <p:cNvPr id="24590" name="Text Box 27"/>
            <p:cNvSpPr txBox="1">
              <a:spLocks noChangeArrowheads="1"/>
            </p:cNvSpPr>
            <p:nvPr/>
          </p:nvSpPr>
          <p:spPr bwMode="auto">
            <a:xfrm>
              <a:off x="2784" y="3634"/>
              <a:ext cx="3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1"/>
                  </a:solidFill>
                  <a:latin typeface="+mn-lt"/>
                </a:rPr>
                <a:t>DC</a:t>
              </a:r>
            </a:p>
          </p:txBody>
        </p:sp>
      </p:grpSp>
      <p:sp>
        <p:nvSpPr>
          <p:cNvPr id="24608" name="Rectangle 5"/>
          <p:cNvSpPr>
            <a:spLocks noChangeArrowheads="1"/>
          </p:cNvSpPr>
          <p:nvPr/>
        </p:nvSpPr>
        <p:spPr bwMode="auto">
          <a:xfrm>
            <a:off x="195262" y="161925"/>
            <a:ext cx="8588376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Transportation Network Model </a:t>
            </a:r>
            <a:r>
              <a:rPr lang="en-US" sz="2800" dirty="0" smtClean="0"/>
              <a:t>– DC + Cross docking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05372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Box 29"/>
          <p:cNvSpPr txBox="1">
            <a:spLocks noChangeArrowheads="1"/>
          </p:cNvSpPr>
          <p:nvPr/>
        </p:nvSpPr>
        <p:spPr bwMode="auto">
          <a:xfrm>
            <a:off x="347663" y="1688170"/>
            <a:ext cx="4468812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12713" indent="-112713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63550" indent="-236538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2DB9"/>
              </a:buClr>
            </a:pPr>
            <a:r>
              <a:rPr lang="en-US" sz="1600" dirty="0">
                <a:solidFill>
                  <a:schemeClr val="tx1"/>
                </a:solidFill>
              </a:rPr>
              <a:t>Shipment via DC using milk run</a:t>
            </a:r>
          </a:p>
          <a:p>
            <a:pPr eaLnBrk="1" hangingPunct="1">
              <a:spcBef>
                <a:spcPts val="400"/>
              </a:spcBef>
              <a:buClr>
                <a:srgbClr val="2D2DB9"/>
              </a:buClr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Milk run can be used from DC when lot sizes to be delivered to each buyer location are small</a:t>
            </a:r>
          </a:p>
          <a:p>
            <a:pPr lvl="1" eaLnBrk="1" hangingPunct="1">
              <a:spcBef>
                <a:spcPts val="400"/>
              </a:spcBef>
              <a:buClr>
                <a:srgbClr val="2D2DB9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Reduction of outbound transportation cost by consolidating the shipments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5608" name="Oval 2"/>
          <p:cNvSpPr>
            <a:spLocks noChangeArrowheads="1"/>
          </p:cNvSpPr>
          <p:nvPr/>
        </p:nvSpPr>
        <p:spPr bwMode="auto">
          <a:xfrm>
            <a:off x="4943475" y="2684463"/>
            <a:ext cx="344488" cy="4032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Oval 2"/>
          <p:cNvSpPr>
            <a:spLocks noChangeArrowheads="1"/>
          </p:cNvSpPr>
          <p:nvPr/>
        </p:nvSpPr>
        <p:spPr bwMode="auto">
          <a:xfrm>
            <a:off x="4943475" y="3440113"/>
            <a:ext cx="344488" cy="401637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Oval 2"/>
          <p:cNvSpPr>
            <a:spLocks noChangeArrowheads="1"/>
          </p:cNvSpPr>
          <p:nvPr/>
        </p:nvSpPr>
        <p:spPr bwMode="auto">
          <a:xfrm>
            <a:off x="4943475" y="4130675"/>
            <a:ext cx="344488" cy="4032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Oval 2"/>
          <p:cNvSpPr>
            <a:spLocks noChangeArrowheads="1"/>
          </p:cNvSpPr>
          <p:nvPr/>
        </p:nvSpPr>
        <p:spPr bwMode="auto">
          <a:xfrm>
            <a:off x="4943475" y="4822825"/>
            <a:ext cx="344488" cy="401638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Oval 2"/>
          <p:cNvSpPr>
            <a:spLocks noChangeArrowheads="1"/>
          </p:cNvSpPr>
          <p:nvPr/>
        </p:nvSpPr>
        <p:spPr bwMode="auto">
          <a:xfrm>
            <a:off x="4943475" y="5540375"/>
            <a:ext cx="344488" cy="401638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AutoShape 7"/>
          <p:cNvSpPr>
            <a:spLocks noChangeArrowheads="1"/>
          </p:cNvSpPr>
          <p:nvPr/>
        </p:nvSpPr>
        <p:spPr bwMode="auto">
          <a:xfrm>
            <a:off x="6480175" y="3729038"/>
            <a:ext cx="723900" cy="804862"/>
          </a:xfrm>
          <a:prstGeom prst="diamond">
            <a:avLst/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5265738" y="2962275"/>
            <a:ext cx="1238250" cy="119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5262563" y="3621088"/>
            <a:ext cx="1241425" cy="534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6" name="Straight Arrow Connector 15"/>
          <p:cNvCxnSpPr>
            <a:cxnSpLocks noChangeShapeType="1"/>
            <a:stCxn id="25611" idx="6"/>
            <a:endCxn id="25615" idx="1"/>
          </p:cNvCxnSpPr>
          <p:nvPr/>
        </p:nvCxnSpPr>
        <p:spPr bwMode="auto">
          <a:xfrm flipV="1">
            <a:off x="5287963" y="4156075"/>
            <a:ext cx="1216025" cy="868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Arrow Connector 17"/>
          <p:cNvCxnSpPr>
            <a:cxnSpLocks noChangeShapeType="1"/>
            <a:stCxn id="25612" idx="6"/>
            <a:endCxn id="25615" idx="1"/>
          </p:cNvCxnSpPr>
          <p:nvPr/>
        </p:nvCxnSpPr>
        <p:spPr bwMode="auto">
          <a:xfrm flipV="1">
            <a:off x="5287963" y="4156075"/>
            <a:ext cx="1216025" cy="1585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Arrow Connector 21"/>
          <p:cNvCxnSpPr>
            <a:cxnSpLocks noChangeShapeType="1"/>
            <a:stCxn id="25610" idx="6"/>
            <a:endCxn id="25615" idx="1"/>
          </p:cNvCxnSpPr>
          <p:nvPr/>
        </p:nvCxnSpPr>
        <p:spPr bwMode="auto">
          <a:xfrm flipV="1">
            <a:off x="5287963" y="4156075"/>
            <a:ext cx="1216025" cy="176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AutoShape 8"/>
          <p:cNvSpPr>
            <a:spLocks noChangeArrowheads="1"/>
          </p:cNvSpPr>
          <p:nvPr/>
        </p:nvSpPr>
        <p:spPr bwMode="auto">
          <a:xfrm>
            <a:off x="8140700" y="2584450"/>
            <a:ext cx="517525" cy="401638"/>
          </a:xfrm>
          <a:prstGeom prst="roundRect">
            <a:avLst>
              <a:gd name="adj" fmla="val 16667"/>
            </a:avLst>
          </a:prstGeom>
          <a:solidFill>
            <a:srgbClr val="99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0" name="AutoShape 8"/>
          <p:cNvSpPr>
            <a:spLocks noChangeArrowheads="1"/>
          </p:cNvSpPr>
          <p:nvPr/>
        </p:nvSpPr>
        <p:spPr bwMode="auto">
          <a:xfrm>
            <a:off x="8140700" y="3276600"/>
            <a:ext cx="517525" cy="401638"/>
          </a:xfrm>
          <a:prstGeom prst="roundRect">
            <a:avLst>
              <a:gd name="adj" fmla="val 16667"/>
            </a:avLst>
          </a:prstGeom>
          <a:solidFill>
            <a:srgbClr val="99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1" name="AutoShape 8"/>
          <p:cNvSpPr>
            <a:spLocks noChangeArrowheads="1"/>
          </p:cNvSpPr>
          <p:nvPr/>
        </p:nvSpPr>
        <p:spPr bwMode="auto">
          <a:xfrm>
            <a:off x="8140700" y="3929063"/>
            <a:ext cx="517525" cy="403225"/>
          </a:xfrm>
          <a:prstGeom prst="roundRect">
            <a:avLst>
              <a:gd name="adj" fmla="val 16667"/>
            </a:avLst>
          </a:prstGeom>
          <a:solidFill>
            <a:srgbClr val="99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2" name="AutoShape 8"/>
          <p:cNvSpPr>
            <a:spLocks noChangeArrowheads="1"/>
          </p:cNvSpPr>
          <p:nvPr/>
        </p:nvSpPr>
        <p:spPr bwMode="auto">
          <a:xfrm>
            <a:off x="8140700" y="5387975"/>
            <a:ext cx="517525" cy="403225"/>
          </a:xfrm>
          <a:prstGeom prst="roundRect">
            <a:avLst>
              <a:gd name="adj" fmla="val 16667"/>
            </a:avLst>
          </a:prstGeom>
          <a:solidFill>
            <a:srgbClr val="99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23" name="AutoShape 8"/>
          <p:cNvSpPr>
            <a:spLocks noChangeArrowheads="1"/>
          </p:cNvSpPr>
          <p:nvPr/>
        </p:nvSpPr>
        <p:spPr bwMode="auto">
          <a:xfrm>
            <a:off x="8140700" y="4659313"/>
            <a:ext cx="517525" cy="403225"/>
          </a:xfrm>
          <a:prstGeom prst="roundRect">
            <a:avLst>
              <a:gd name="adj" fmla="val 16667"/>
            </a:avLst>
          </a:prstGeom>
          <a:solidFill>
            <a:srgbClr val="99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5624" name="Straight Arrow Connector 28"/>
          <p:cNvCxnSpPr>
            <a:cxnSpLocks noChangeShapeType="1"/>
            <a:stCxn id="25613" idx="3"/>
            <a:endCxn id="25619" idx="1"/>
          </p:cNvCxnSpPr>
          <p:nvPr/>
        </p:nvCxnSpPr>
        <p:spPr bwMode="auto">
          <a:xfrm flipV="1">
            <a:off x="7204075" y="2786063"/>
            <a:ext cx="936625" cy="134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Straight Arrow Connector 30"/>
          <p:cNvCxnSpPr>
            <a:cxnSpLocks noChangeShapeType="1"/>
            <a:stCxn id="25619" idx="2"/>
            <a:endCxn id="25620" idx="0"/>
          </p:cNvCxnSpPr>
          <p:nvPr/>
        </p:nvCxnSpPr>
        <p:spPr bwMode="auto">
          <a:xfrm rot="5400000">
            <a:off x="8255001" y="3130550"/>
            <a:ext cx="2905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Straight Arrow Connector 31"/>
          <p:cNvCxnSpPr>
            <a:cxnSpLocks noChangeShapeType="1"/>
          </p:cNvCxnSpPr>
          <p:nvPr/>
        </p:nvCxnSpPr>
        <p:spPr bwMode="auto">
          <a:xfrm rot="5400000">
            <a:off x="8243888" y="3797300"/>
            <a:ext cx="2905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Straight Arrow Connector 33"/>
          <p:cNvCxnSpPr>
            <a:cxnSpLocks noChangeShapeType="1"/>
            <a:stCxn id="25621" idx="2"/>
          </p:cNvCxnSpPr>
          <p:nvPr/>
        </p:nvCxnSpPr>
        <p:spPr bwMode="auto">
          <a:xfrm flipH="1">
            <a:off x="8388350" y="4332288"/>
            <a:ext cx="11113" cy="327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Straight Arrow Connector 34"/>
          <p:cNvCxnSpPr>
            <a:cxnSpLocks noChangeShapeType="1"/>
          </p:cNvCxnSpPr>
          <p:nvPr/>
        </p:nvCxnSpPr>
        <p:spPr bwMode="auto">
          <a:xfrm rot="5400000">
            <a:off x="8244681" y="5206207"/>
            <a:ext cx="288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Straight Arrow Connector 36"/>
          <p:cNvCxnSpPr>
            <a:cxnSpLocks noChangeShapeType="1"/>
            <a:stCxn id="25621" idx="1"/>
            <a:endCxn id="25613" idx="3"/>
          </p:cNvCxnSpPr>
          <p:nvPr/>
        </p:nvCxnSpPr>
        <p:spPr bwMode="auto">
          <a:xfrm flipH="1">
            <a:off x="7204075" y="4130675"/>
            <a:ext cx="9366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Straight Arrow Connector 52"/>
          <p:cNvCxnSpPr>
            <a:cxnSpLocks noChangeShapeType="1"/>
            <a:stCxn id="25613" idx="3"/>
            <a:endCxn id="25623" idx="1"/>
          </p:cNvCxnSpPr>
          <p:nvPr/>
        </p:nvCxnSpPr>
        <p:spPr bwMode="auto">
          <a:xfrm>
            <a:off x="7204075" y="4132263"/>
            <a:ext cx="936625" cy="728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Straight Arrow Connector 56"/>
          <p:cNvCxnSpPr>
            <a:cxnSpLocks noChangeShapeType="1"/>
            <a:stCxn id="25622" idx="1"/>
            <a:endCxn id="25613" idx="3"/>
          </p:cNvCxnSpPr>
          <p:nvPr/>
        </p:nvCxnSpPr>
        <p:spPr bwMode="auto">
          <a:xfrm flipH="1" flipV="1">
            <a:off x="7204075" y="4132263"/>
            <a:ext cx="936625" cy="1457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2" name="TextBox 60"/>
          <p:cNvSpPr txBox="1">
            <a:spLocks noChangeArrowheads="1"/>
          </p:cNvSpPr>
          <p:nvPr/>
        </p:nvSpPr>
        <p:spPr bwMode="auto">
          <a:xfrm>
            <a:off x="6184900" y="4716463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600">
                <a:solidFill>
                  <a:schemeClr val="tx1"/>
                </a:solidFill>
              </a:rPr>
              <a:t>Distribution Center</a:t>
            </a:r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5606" name="Text Box 23"/>
          <p:cNvSpPr txBox="1">
            <a:spLocks noChangeArrowheads="1"/>
          </p:cNvSpPr>
          <p:nvPr/>
        </p:nvSpPr>
        <p:spPr bwMode="auto">
          <a:xfrm>
            <a:off x="4816475" y="6005513"/>
            <a:ext cx="1098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Suppliers</a:t>
            </a:r>
          </a:p>
        </p:txBody>
      </p:sp>
      <p:sp>
        <p:nvSpPr>
          <p:cNvPr id="25607" name="Text Box 24"/>
          <p:cNvSpPr txBox="1">
            <a:spLocks noChangeArrowheads="1"/>
          </p:cNvSpPr>
          <p:nvPr/>
        </p:nvSpPr>
        <p:spPr bwMode="auto">
          <a:xfrm>
            <a:off x="7966075" y="5934075"/>
            <a:ext cx="830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Buyers</a:t>
            </a:r>
          </a:p>
        </p:txBody>
      </p:sp>
      <p:sp>
        <p:nvSpPr>
          <p:cNvPr id="25635" name="Rectangle 5"/>
          <p:cNvSpPr>
            <a:spLocks noChangeArrowheads="1"/>
          </p:cNvSpPr>
          <p:nvPr/>
        </p:nvSpPr>
        <p:spPr bwMode="auto">
          <a:xfrm>
            <a:off x="347663" y="161925"/>
            <a:ext cx="84359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Transportation Network Model </a:t>
            </a:r>
            <a:r>
              <a:rPr lang="en-US" sz="3200" dirty="0" smtClean="0"/>
              <a:t>– DC + Milk run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58251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6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63814"/>
              </p:ext>
            </p:extLst>
          </p:nvPr>
        </p:nvGraphicFramePr>
        <p:xfrm>
          <a:off x="337684" y="1676400"/>
          <a:ext cx="8072438" cy="4706938"/>
        </p:xfrm>
        <a:graphic>
          <a:graphicData uri="http://schemas.openxmlformats.org/drawingml/2006/table">
            <a:tbl>
              <a:tblPr/>
              <a:tblGrid>
                <a:gridCol w="2571750"/>
                <a:gridCol w="2860675"/>
                <a:gridCol w="264001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Network Structure</a:t>
                      </a:r>
                      <a:endParaRPr kumimoji="0" lang="en-I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Pros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Cons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Direct Shipping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No intermediate warehouse, simple to coordinate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High inventories (due to large lot size)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Direct shipping with milk run</a:t>
                      </a:r>
                      <a:endParaRPr kumimoji="0" lang="en-I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Lower transportation cost, lower inventories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Increased coordination complexity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All shipments via central DC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Lower inbound transportation cost through consolidation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Increased handling at DC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All shipments via central DC( cross dock)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Very low inventory requirement, lower transportation cost through consolidation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Increased coordination complexity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Shipping via DC using milk run</a:t>
                      </a:r>
                      <a:endParaRPr kumimoji="0" lang="en-I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Lower outbound transportation cost </a:t>
                      </a: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Further increased coordination complexity</a:t>
                      </a: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  <p:sp>
        <p:nvSpPr>
          <p:cNvPr id="26660" name="Rectangle 5"/>
          <p:cNvSpPr>
            <a:spLocks noChangeArrowheads="1"/>
          </p:cNvSpPr>
          <p:nvPr/>
        </p:nvSpPr>
        <p:spPr bwMode="auto">
          <a:xfrm>
            <a:off x="381000" y="161925"/>
            <a:ext cx="84026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Comparison of Various Models</a:t>
            </a:r>
          </a:p>
        </p:txBody>
      </p:sp>
    </p:spTree>
    <p:extLst>
      <p:ext uri="{BB962C8B-B14F-4D97-AF65-F5344CB8AC3E}">
        <p14:creationId xmlns:p14="http://schemas.microsoft.com/office/powerpoint/2010/main" val="18555722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A3C8AB2FBC541A62A8F2B1CCDDAC1" ma:contentTypeVersion="0" ma:contentTypeDescription="Create a new document." ma:contentTypeScope="" ma:versionID="28c4c2b399a10ff4cdaf9993dd8db0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DD5379-111E-4824-B76C-DCBE90D672DD}"/>
</file>

<file path=customXml/itemProps2.xml><?xml version="1.0" encoding="utf-8"?>
<ds:datastoreItem xmlns:ds="http://schemas.openxmlformats.org/officeDocument/2006/customXml" ds:itemID="{7B99B233-3B92-465D-B975-0DBBD13765E2}"/>
</file>

<file path=customXml/itemProps3.xml><?xml version="1.0" encoding="utf-8"?>
<ds:datastoreItem xmlns:ds="http://schemas.openxmlformats.org/officeDocument/2006/customXml" ds:itemID="{5C381A34-26FA-4717-B41A-4821E460F330}"/>
</file>

<file path=docProps/app.xml><?xml version="1.0" encoding="utf-8"?>
<Properties xmlns="http://schemas.openxmlformats.org/officeDocument/2006/extended-properties" xmlns:vt="http://schemas.openxmlformats.org/officeDocument/2006/docPropsVTypes">
  <Template>03_Content_Development_RIO_Template_Learner</Template>
  <TotalTime>9544</TotalTime>
  <Words>588</Words>
  <Application>Microsoft Office PowerPoint</Application>
  <PresentationFormat>On-screen Show (4:3)</PresentationFormat>
  <Paragraphs>138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Kulkarni, Pushkar (Cognizant)</dc:creator>
  <cp:lastModifiedBy>Windows User</cp:lastModifiedBy>
  <cp:revision>35</cp:revision>
  <dcterms:created xsi:type="dcterms:W3CDTF">2006-08-16T00:00:00Z</dcterms:created>
  <dcterms:modified xsi:type="dcterms:W3CDTF">2016-11-11T07:17:07Z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0x010100689A3C8AB2FBC541A62A8F2B1CCDDAC1</vt:lpwstr>
  </property>
</Properties>
</file>