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Roboto Slab"/>
      <p:regular r:id="rId26"/>
      <p:bold r:id="rId27"/>
    </p:embeddedFont>
    <p:embeddedFont>
      <p:font typeface="Roboto"/>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Slab-regular.fntdata"/><Relationship Id="rId25" Type="http://schemas.openxmlformats.org/officeDocument/2006/relationships/slide" Target="slides/slide20.xml"/><Relationship Id="rId28" Type="http://schemas.openxmlformats.org/officeDocument/2006/relationships/font" Target="fonts/Roboto-regular.fntdata"/><Relationship Id="rId27" Type="http://schemas.openxmlformats.org/officeDocument/2006/relationships/font" Target="fonts/RobotoSlab-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boldItalic.fntdata"/><Relationship Id="rId30" Type="http://schemas.openxmlformats.org/officeDocument/2006/relationships/font" Target="fonts/Roboto-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ab2476017a_0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ab2476017a_0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ab2476017a_0_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ab2476017a_0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ab2476017a_0_1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ab2476017a_0_1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ab2476017a_0_2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ab2476017a_0_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ab2476017a_0_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ab2476017a_0_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ab2476017a_0_2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ab2476017a_0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ab2476017a_0_2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ab2476017a_0_2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ab2476017a_0_2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ab2476017a_0_2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ab2476017a_0_2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ab2476017a_0_2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ab2476017a_0_2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ab2476017a_0_2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ab2476017a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ab2476017a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ab2476017a_0_2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ab2476017a_0_2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ab2476017a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ab2476017a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ab2476017a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ab2476017a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ab2476017a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ab2476017a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ab2476017a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ab2476017a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ab2476017a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ab2476017a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ab2476017a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ab2476017a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ab2476017a_0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ab2476017a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8.xml"/><Relationship Id="rId3"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3"/>
          <p:cNvSpPr txBox="1"/>
          <p:nvPr>
            <p:ph type="title"/>
          </p:nvPr>
        </p:nvSpPr>
        <p:spPr>
          <a:xfrm>
            <a:off x="598100" y="1594775"/>
            <a:ext cx="8222100" cy="2313000"/>
          </a:xfrm>
          <a:prstGeom prst="rect">
            <a:avLst/>
          </a:prstGeom>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t/>
            </a:r>
            <a:endParaRPr b="1" sz="2400">
              <a:solidFill>
                <a:srgbClr val="000000"/>
              </a:solidFill>
              <a:latin typeface="Times New Roman"/>
              <a:ea typeface="Times New Roman"/>
              <a:cs typeface="Times New Roman"/>
              <a:sym typeface="Times New Roman"/>
            </a:endParaRPr>
          </a:p>
          <a:p>
            <a:pPr indent="0" lvl="0" marL="0" rtl="0" algn="ctr">
              <a:lnSpc>
                <a:spcPct val="115000"/>
              </a:lnSpc>
              <a:spcBef>
                <a:spcPts val="0"/>
              </a:spcBef>
              <a:spcAft>
                <a:spcPts val="0"/>
              </a:spcAft>
              <a:buNone/>
            </a:pPr>
            <a:r>
              <a:rPr b="1" lang="en" sz="2400">
                <a:solidFill>
                  <a:srgbClr val="000000"/>
                </a:solidFill>
                <a:latin typeface="Times New Roman"/>
                <a:ea typeface="Times New Roman"/>
                <a:cs typeface="Times New Roman"/>
                <a:sym typeface="Times New Roman"/>
              </a:rPr>
              <a:t>     </a:t>
            </a:r>
            <a:endParaRPr b="1" sz="2400">
              <a:solidFill>
                <a:srgbClr val="000000"/>
              </a:solidFill>
              <a:latin typeface="Times New Roman"/>
              <a:ea typeface="Times New Roman"/>
              <a:cs typeface="Times New Roman"/>
              <a:sym typeface="Times New Roman"/>
            </a:endParaRPr>
          </a:p>
          <a:p>
            <a:pPr indent="0" lvl="0" marL="0" rtl="0" algn="ctr">
              <a:lnSpc>
                <a:spcPct val="115000"/>
              </a:lnSpc>
              <a:spcBef>
                <a:spcPts val="0"/>
              </a:spcBef>
              <a:spcAft>
                <a:spcPts val="0"/>
              </a:spcAft>
              <a:buNone/>
            </a:pPr>
            <a:r>
              <a:t/>
            </a:r>
            <a:endParaRPr b="1" sz="2400">
              <a:solidFill>
                <a:srgbClr val="FCE5CD"/>
              </a:solidFill>
              <a:latin typeface="Times New Roman"/>
              <a:ea typeface="Times New Roman"/>
              <a:cs typeface="Times New Roman"/>
              <a:sym typeface="Times New Roman"/>
            </a:endParaRPr>
          </a:p>
          <a:p>
            <a:pPr indent="0" lvl="0" marL="0" rtl="0" algn="ctr">
              <a:lnSpc>
                <a:spcPct val="115000"/>
              </a:lnSpc>
              <a:spcBef>
                <a:spcPts val="0"/>
              </a:spcBef>
              <a:spcAft>
                <a:spcPts val="0"/>
              </a:spcAft>
              <a:buNone/>
            </a:pPr>
            <a:r>
              <a:rPr b="1" lang="en" sz="2400">
                <a:solidFill>
                  <a:srgbClr val="FFFFFF"/>
                </a:solidFill>
                <a:latin typeface="Times New Roman"/>
                <a:ea typeface="Times New Roman"/>
                <a:cs typeface="Times New Roman"/>
                <a:sym typeface="Times New Roman"/>
              </a:rPr>
              <a:t> FINDING SUITABLE AND BEST LOCATION FOR                       </a:t>
            </a:r>
            <a:endParaRPr b="1" sz="2400">
              <a:solidFill>
                <a:srgbClr val="FFFFFF"/>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b="1" lang="en" sz="2400">
                <a:solidFill>
                  <a:srgbClr val="FFFFFF"/>
                </a:solidFill>
                <a:latin typeface="Times New Roman"/>
                <a:ea typeface="Times New Roman"/>
                <a:cs typeface="Times New Roman"/>
                <a:sym typeface="Times New Roman"/>
              </a:rPr>
              <a:t>                  ESTABLISHING EMERGENCY ROOMS </a:t>
            </a:r>
            <a:endParaRPr b="1" sz="2400">
              <a:solidFill>
                <a:srgbClr val="FFFFFF"/>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b="1" lang="en" sz="2400">
                <a:solidFill>
                  <a:srgbClr val="FFFFFF"/>
                </a:solidFill>
                <a:latin typeface="Times New Roman"/>
                <a:ea typeface="Times New Roman"/>
                <a:cs typeface="Times New Roman"/>
                <a:sym typeface="Times New Roman"/>
              </a:rPr>
              <a:t>                                       IN TORONTO</a:t>
            </a:r>
            <a:endParaRPr b="1" sz="2400">
              <a:solidFill>
                <a:srgbClr val="FFFFFF"/>
              </a:solidFill>
              <a:latin typeface="Times New Roman"/>
              <a:ea typeface="Times New Roman"/>
              <a:cs typeface="Times New Roman"/>
              <a:sym typeface="Times New Roman"/>
            </a:endParaRPr>
          </a:p>
          <a:p>
            <a:pPr indent="0" lvl="0" marL="0" rtl="0" algn="ctr">
              <a:spcBef>
                <a:spcPts val="0"/>
              </a:spcBef>
              <a:spcAft>
                <a:spcPts val="0"/>
              </a:spcAft>
              <a:buNone/>
            </a:pPr>
            <a:r>
              <a:t/>
            </a:r>
            <a:endParaRPr>
              <a:solidFill>
                <a:srgbClr val="FCE5CD"/>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2"/>
          <p:cNvSpPr txBox="1"/>
          <p:nvPr>
            <p:ph type="title"/>
          </p:nvPr>
        </p:nvSpPr>
        <p:spPr>
          <a:xfrm>
            <a:off x="57475" y="57475"/>
            <a:ext cx="3837000" cy="1997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3000"/>
              <a:t>Removing the accident location records nearer to medical centres</a:t>
            </a:r>
            <a:endParaRPr b="1" sz="3000"/>
          </a:p>
        </p:txBody>
      </p:sp>
      <p:sp>
        <p:nvSpPr>
          <p:cNvPr id="117" name="Google Shape;117;p22"/>
          <p:cNvSpPr txBox="1"/>
          <p:nvPr>
            <p:ph idx="1" type="subTitle"/>
          </p:nvPr>
        </p:nvSpPr>
        <p:spPr>
          <a:xfrm>
            <a:off x="186775" y="1982700"/>
            <a:ext cx="3951000" cy="29595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sz="2400">
                <a:solidFill>
                  <a:srgbClr val="FFFFFF"/>
                </a:solidFill>
                <a:latin typeface="Times New Roman"/>
                <a:ea typeface="Times New Roman"/>
                <a:cs typeface="Times New Roman"/>
                <a:sym typeface="Times New Roman"/>
              </a:rPr>
              <a:t>The accidents near the hospitals at a distance of 1km are removed from the dataset as they can reach the hospitals in time. The distance of the locations is calculated using the haversine formula.</a:t>
            </a:r>
            <a:endParaRPr sz="2400">
              <a:solidFill>
                <a:srgbClr val="FFFFFF"/>
              </a:solidFill>
            </a:endParaRPr>
          </a:p>
        </p:txBody>
      </p:sp>
      <p:sp>
        <p:nvSpPr>
          <p:cNvPr id="118" name="Google Shape;118;p22"/>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1600"/>
              </a:spcAft>
              <a:buNone/>
            </a:pPr>
            <a:r>
              <a:t/>
            </a:r>
            <a:endParaRPr/>
          </a:p>
        </p:txBody>
      </p:sp>
      <p:pic>
        <p:nvPicPr>
          <p:cNvPr id="119" name="Google Shape;119;p22"/>
          <p:cNvPicPr preferRelativeResize="0"/>
          <p:nvPr/>
        </p:nvPicPr>
        <p:blipFill>
          <a:blip r:embed="rId3">
            <a:alphaModFix/>
          </a:blip>
          <a:stretch>
            <a:fillRect/>
          </a:stretch>
        </p:blipFill>
        <p:spPr>
          <a:xfrm>
            <a:off x="4137775" y="0"/>
            <a:ext cx="5006225" cy="50716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3"/>
          <p:cNvSpPr txBox="1"/>
          <p:nvPr>
            <p:ph type="title"/>
          </p:nvPr>
        </p:nvSpPr>
        <p:spPr>
          <a:xfrm>
            <a:off x="387900" y="143675"/>
            <a:ext cx="8368200" cy="1000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a:t>Finding accident dense area using hierarchical dbscan</a:t>
            </a:r>
            <a:endParaRPr b="1"/>
          </a:p>
        </p:txBody>
      </p:sp>
      <p:sp>
        <p:nvSpPr>
          <p:cNvPr id="125" name="Google Shape;125;p23"/>
          <p:cNvSpPr txBox="1"/>
          <p:nvPr>
            <p:ph idx="1" type="body"/>
          </p:nvPr>
        </p:nvSpPr>
        <p:spPr>
          <a:xfrm>
            <a:off x="129300" y="1249950"/>
            <a:ext cx="8893200" cy="3706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300"/>
              <a:t>To find the density of the accident zones, the locations of the accidents are grouped together. Grouping is done using hierarchical density based spatial clustering of applications with noise clustering technique. This clustering is done with a minimal sample of 7. If we increase the sample size the cluster becomes conservative so more outliers of cluster forms. The minimal number of clusters to be formed is given as 5. The HDBSCAN returns labels of each data which represents the cluster in which it is present. If the label is -1 it represents outliers.</a:t>
            </a:r>
            <a:endParaRPr sz="23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4"/>
          <p:cNvSpPr txBox="1"/>
          <p:nvPr>
            <p:ph idx="1" type="body"/>
          </p:nvPr>
        </p:nvSpPr>
        <p:spPr>
          <a:xfrm>
            <a:off x="152450" y="4233725"/>
            <a:ext cx="8841600" cy="1139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Map after clustering collision points based on density using hierarchical DBSCAN</a:t>
            </a:r>
            <a:endParaRPr/>
          </a:p>
          <a:p>
            <a:pPr indent="0" lvl="0" marL="0" rtl="0" algn="l">
              <a:spcBef>
                <a:spcPts val="0"/>
              </a:spcBef>
              <a:spcAft>
                <a:spcPts val="0"/>
              </a:spcAft>
              <a:buNone/>
            </a:pPr>
            <a:r>
              <a:t/>
            </a:r>
            <a:endParaRPr/>
          </a:p>
        </p:txBody>
      </p:sp>
      <p:pic>
        <p:nvPicPr>
          <p:cNvPr id="131" name="Google Shape;131;p24"/>
          <p:cNvPicPr preferRelativeResize="0"/>
          <p:nvPr/>
        </p:nvPicPr>
        <p:blipFill>
          <a:blip r:embed="rId3">
            <a:alphaModFix/>
          </a:blip>
          <a:stretch>
            <a:fillRect/>
          </a:stretch>
        </p:blipFill>
        <p:spPr>
          <a:xfrm>
            <a:off x="152400" y="152400"/>
            <a:ext cx="8841550" cy="41434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a:t>Addressing outliers</a:t>
            </a:r>
            <a:endParaRPr b="1"/>
          </a:p>
        </p:txBody>
      </p:sp>
      <p:sp>
        <p:nvSpPr>
          <p:cNvPr id="137" name="Google Shape;137;p25"/>
          <p:cNvSpPr txBox="1"/>
          <p:nvPr>
            <p:ph idx="1" type="body"/>
          </p:nvPr>
        </p:nvSpPr>
        <p:spPr>
          <a:xfrm>
            <a:off x="387900" y="1738450"/>
            <a:ext cx="8591700" cy="3074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400"/>
              <a:t>Even here there will be outliers. Usage of k-nearest neighbors can help them group into the nearest cluster. The cluster without outliers formed using HDBSCAN are taken as a training set. Clusters with outliers formed using k-nearest neighbors are taken as a test set.</a:t>
            </a:r>
            <a:endParaRPr sz="25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6"/>
          <p:cNvSpPr txBox="1"/>
          <p:nvPr>
            <p:ph idx="1" type="body"/>
          </p:nvPr>
        </p:nvSpPr>
        <p:spPr>
          <a:xfrm>
            <a:off x="319500" y="4233725"/>
            <a:ext cx="8746200" cy="809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Map after clustering the outliers using KNearestNeighbors</a:t>
            </a:r>
            <a:endParaRPr/>
          </a:p>
        </p:txBody>
      </p:sp>
      <p:pic>
        <p:nvPicPr>
          <p:cNvPr id="143" name="Google Shape;143;p26"/>
          <p:cNvPicPr preferRelativeResize="0"/>
          <p:nvPr/>
        </p:nvPicPr>
        <p:blipFill>
          <a:blip r:embed="rId3">
            <a:alphaModFix/>
          </a:blip>
          <a:stretch>
            <a:fillRect/>
          </a:stretch>
        </p:blipFill>
        <p:spPr>
          <a:xfrm>
            <a:off x="100575" y="152400"/>
            <a:ext cx="8965200" cy="40813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7"/>
          <p:cNvSpPr txBox="1"/>
          <p:nvPr>
            <p:ph type="title"/>
          </p:nvPr>
        </p:nvSpPr>
        <p:spPr>
          <a:xfrm>
            <a:off x="387900" y="458025"/>
            <a:ext cx="8368200" cy="109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a:t>Finding core latitude and longitude and address of all clusters</a:t>
            </a:r>
            <a:endParaRPr b="1"/>
          </a:p>
          <a:p>
            <a:pPr indent="0" lvl="0" marL="0" rtl="0" algn="l">
              <a:spcBef>
                <a:spcPts val="0"/>
              </a:spcBef>
              <a:spcAft>
                <a:spcPts val="0"/>
              </a:spcAft>
              <a:buNone/>
            </a:pPr>
            <a:r>
              <a:t/>
            </a:r>
            <a:endParaRPr/>
          </a:p>
        </p:txBody>
      </p:sp>
      <p:sp>
        <p:nvSpPr>
          <p:cNvPr id="149" name="Google Shape;149;p27"/>
          <p:cNvSpPr txBox="1"/>
          <p:nvPr>
            <p:ph idx="1" type="body"/>
          </p:nvPr>
        </p:nvSpPr>
        <p:spPr>
          <a:xfrm>
            <a:off x="387900" y="1489825"/>
            <a:ext cx="85629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To find an appropriate location for the emergency room will be the mean of each cluster. This is considered as the core latitude and longitude of the cluster. Using the core latitude and longitude the address of that location is found. This address can be used as an ideal location for setting up an emergency room.</a:t>
            </a:r>
            <a:endParaRPr sz="2400"/>
          </a:p>
          <a:p>
            <a:pPr indent="0" lvl="0" marL="0" rtl="0" algn="l">
              <a:spcBef>
                <a:spcPts val="1600"/>
              </a:spcBef>
              <a:spcAft>
                <a:spcPts val="1600"/>
              </a:spcAft>
              <a:buNone/>
            </a:pPr>
            <a:r>
              <a:t/>
            </a:r>
            <a:endParaRPr sz="24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8"/>
          <p:cNvSpPr txBox="1"/>
          <p:nvPr>
            <p:ph idx="1" type="body"/>
          </p:nvPr>
        </p:nvSpPr>
        <p:spPr>
          <a:xfrm>
            <a:off x="319500" y="4233725"/>
            <a:ext cx="8502000" cy="837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Cores points along with their clusters members</a:t>
            </a:r>
            <a:endParaRPr/>
          </a:p>
        </p:txBody>
      </p:sp>
      <p:pic>
        <p:nvPicPr>
          <p:cNvPr id="155" name="Google Shape;155;p28"/>
          <p:cNvPicPr preferRelativeResize="0"/>
          <p:nvPr/>
        </p:nvPicPr>
        <p:blipFill>
          <a:blip r:embed="rId3">
            <a:alphaModFix/>
          </a:blip>
          <a:stretch>
            <a:fillRect/>
          </a:stretch>
        </p:blipFill>
        <p:spPr>
          <a:xfrm>
            <a:off x="152400" y="152400"/>
            <a:ext cx="8735999" cy="40813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9"/>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a:t>Calculating distance to the nearest medical centre</a:t>
            </a:r>
            <a:endParaRPr b="1"/>
          </a:p>
        </p:txBody>
      </p:sp>
      <p:sp>
        <p:nvSpPr>
          <p:cNvPr id="161" name="Google Shape;161;p29"/>
          <p:cNvSpPr txBox="1"/>
          <p:nvPr>
            <p:ph idx="1" type="body"/>
          </p:nvPr>
        </p:nvSpPr>
        <p:spPr>
          <a:xfrm>
            <a:off x="387900" y="1489825"/>
            <a:ext cx="8368200" cy="326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Now the distance of the core location and the nearest hospital is found. The longest distance of these is considered as the ideal one for establishing the hospital</a:t>
            </a:r>
            <a:r>
              <a:rPr lang="en"/>
              <a:t>.</a:t>
            </a:r>
            <a:endParaRPr/>
          </a:p>
          <a:p>
            <a:pPr indent="0" lvl="0" marL="0" rtl="0" algn="l">
              <a:spcBef>
                <a:spcPts val="1600"/>
              </a:spcBef>
              <a:spcAft>
                <a:spcPts val="1600"/>
              </a:spcAft>
              <a:buNone/>
            </a:pPr>
            <a:r>
              <a:rPr lang="en" sz="2400"/>
              <a:t>Below we are plotting a bar against three attributes which are cluster, accident counts in each cluster and a boolean attribute which tells whether distance to the nearest hospital is more than 2 KM or not.</a:t>
            </a:r>
            <a:endParaRPr sz="24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30"/>
          <p:cNvSpPr txBox="1"/>
          <p:nvPr>
            <p:ph idx="1" type="body"/>
          </p:nvPr>
        </p:nvSpPr>
        <p:spPr>
          <a:xfrm>
            <a:off x="152525" y="4233725"/>
            <a:ext cx="8741100" cy="909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Bar plot showing number of accidents in each clusters and distance from each cluster center to the nearest hospital</a:t>
            </a:r>
            <a:endParaRPr/>
          </a:p>
          <a:p>
            <a:pPr indent="0" lvl="0" marL="0" rtl="0" algn="l">
              <a:spcBef>
                <a:spcPts val="0"/>
              </a:spcBef>
              <a:spcAft>
                <a:spcPts val="0"/>
              </a:spcAft>
              <a:buNone/>
            </a:pPr>
            <a:r>
              <a:t/>
            </a:r>
            <a:endParaRPr/>
          </a:p>
        </p:txBody>
      </p:sp>
      <p:pic>
        <p:nvPicPr>
          <p:cNvPr id="167" name="Google Shape;167;p30"/>
          <p:cNvPicPr preferRelativeResize="0"/>
          <p:nvPr/>
        </p:nvPicPr>
        <p:blipFill>
          <a:blip r:embed="rId3">
            <a:alphaModFix/>
          </a:blip>
          <a:stretch>
            <a:fillRect/>
          </a:stretch>
        </p:blipFill>
        <p:spPr>
          <a:xfrm>
            <a:off x="152400" y="152400"/>
            <a:ext cx="8740975" cy="4014126"/>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31"/>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a:t>Result Discussion</a:t>
            </a:r>
            <a:endParaRPr b="1"/>
          </a:p>
        </p:txBody>
      </p:sp>
      <p:sp>
        <p:nvSpPr>
          <p:cNvPr id="173" name="Google Shape;173;p31"/>
          <p:cNvSpPr txBox="1"/>
          <p:nvPr>
            <p:ph idx="1" type="body"/>
          </p:nvPr>
        </p:nvSpPr>
        <p:spPr>
          <a:xfrm>
            <a:off x="387900" y="1695350"/>
            <a:ext cx="8368200" cy="334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300"/>
              <a:t>From the above graph the suitable Cluster in which we can establish the emergency rooms are 14,17 and 9 since they have more accident counts compared to others and also they have their nearest hospital in the distance of more than 2 KM which will result in risk of people lives. thus these three can be chosen in prior to other 16 clusters.</a:t>
            </a:r>
            <a:endParaRPr sz="2300"/>
          </a:p>
          <a:p>
            <a:pPr indent="0" lvl="0" marL="0" rtl="0" algn="l">
              <a:spcBef>
                <a:spcPts val="1600"/>
              </a:spcBef>
              <a:spcAft>
                <a:spcPts val="1600"/>
              </a:spcAft>
              <a:buNone/>
            </a:pPr>
            <a:r>
              <a:t/>
            </a:r>
            <a:endParaRPr sz="23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4"/>
          <p:cNvSpPr txBox="1"/>
          <p:nvPr>
            <p:ph type="ctrTitle"/>
          </p:nvPr>
        </p:nvSpPr>
        <p:spPr>
          <a:xfrm>
            <a:off x="1680300" y="761475"/>
            <a:ext cx="5783400" cy="603300"/>
          </a:xfrm>
          <a:prstGeom prst="rect">
            <a:avLst/>
          </a:prstGeom>
        </p:spPr>
        <p:txBody>
          <a:bodyPr anchorCtr="0" anchor="b" bIns="91425" lIns="91425" spcFirstLastPara="1" rIns="91425" wrap="square" tIns="91425">
            <a:noAutofit/>
          </a:bodyPr>
          <a:lstStyle/>
          <a:p>
            <a:pPr indent="0" lvl="0" marL="457200" rtl="0" algn="l">
              <a:lnSpc>
                <a:spcPct val="115000"/>
              </a:lnSpc>
              <a:spcBef>
                <a:spcPts val="0"/>
              </a:spcBef>
              <a:spcAft>
                <a:spcPts val="0"/>
              </a:spcAft>
              <a:buNone/>
            </a:pPr>
            <a:r>
              <a:rPr b="1" lang="en" sz="3000">
                <a:solidFill>
                  <a:srgbClr val="000000"/>
                </a:solidFill>
                <a:latin typeface="Times New Roman"/>
                <a:ea typeface="Times New Roman"/>
                <a:cs typeface="Times New Roman"/>
                <a:sym typeface="Times New Roman"/>
              </a:rPr>
              <a:t> </a:t>
            </a:r>
            <a:endParaRPr b="1" sz="3000">
              <a:solidFill>
                <a:srgbClr val="000000"/>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b="1" lang="en" sz="3000">
                <a:solidFill>
                  <a:srgbClr val="000000"/>
                </a:solidFill>
                <a:latin typeface="Times New Roman"/>
                <a:ea typeface="Times New Roman"/>
                <a:cs typeface="Times New Roman"/>
                <a:sym typeface="Times New Roman"/>
              </a:rPr>
              <a:t>                     </a:t>
            </a:r>
            <a:endParaRPr b="1" sz="3000">
              <a:solidFill>
                <a:srgbClr val="000000"/>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b="1" lang="en" sz="3000">
                <a:solidFill>
                  <a:srgbClr val="000000"/>
                </a:solidFill>
                <a:latin typeface="Times New Roman"/>
                <a:ea typeface="Times New Roman"/>
                <a:cs typeface="Times New Roman"/>
                <a:sym typeface="Times New Roman"/>
              </a:rPr>
              <a:t>            </a:t>
            </a:r>
            <a:r>
              <a:rPr b="1" lang="en" sz="3000">
                <a:solidFill>
                  <a:srgbClr val="FFFFFF"/>
                </a:solidFill>
                <a:latin typeface="Times New Roman"/>
                <a:ea typeface="Times New Roman"/>
                <a:cs typeface="Times New Roman"/>
                <a:sym typeface="Times New Roman"/>
              </a:rPr>
              <a:t>Business Problem</a:t>
            </a:r>
            <a:endParaRPr>
              <a:solidFill>
                <a:srgbClr val="FFFFFF"/>
              </a:solidFill>
            </a:endParaRPr>
          </a:p>
        </p:txBody>
      </p:sp>
      <p:sp>
        <p:nvSpPr>
          <p:cNvPr id="69" name="Google Shape;69;p14"/>
          <p:cNvSpPr txBox="1"/>
          <p:nvPr>
            <p:ph idx="1" type="subTitle"/>
          </p:nvPr>
        </p:nvSpPr>
        <p:spPr>
          <a:xfrm>
            <a:off x="1192475" y="1364775"/>
            <a:ext cx="6271200" cy="3031500"/>
          </a:xfrm>
          <a:prstGeom prst="rect">
            <a:avLst/>
          </a:prstGeom>
        </p:spPr>
        <p:txBody>
          <a:bodyPr anchorCtr="0" anchor="t" bIns="91425" lIns="91425" spcFirstLastPara="1" rIns="91425" wrap="square" tIns="91425">
            <a:noAutofit/>
          </a:bodyPr>
          <a:lstStyle/>
          <a:p>
            <a:pPr indent="0" lvl="0" marL="457200" rtl="0" algn="just">
              <a:lnSpc>
                <a:spcPct val="115000"/>
              </a:lnSpc>
              <a:spcBef>
                <a:spcPts val="0"/>
              </a:spcBef>
              <a:spcAft>
                <a:spcPts val="0"/>
              </a:spcAft>
              <a:buNone/>
            </a:pPr>
            <a:r>
              <a:rPr lang="en">
                <a:solidFill>
                  <a:srgbClr val="FFFFFF"/>
                </a:solidFill>
                <a:latin typeface="Times New Roman"/>
                <a:ea typeface="Times New Roman"/>
                <a:cs typeface="Times New Roman"/>
                <a:sym typeface="Times New Roman"/>
              </a:rPr>
              <a:t>The route from accident zones to the medical or help centre might take long leading to more deaths due to shortage of time. This project aims to predict the highly dense accident zones in the state of </a:t>
            </a:r>
            <a:r>
              <a:rPr b="1" lang="en">
                <a:solidFill>
                  <a:srgbClr val="FFFFFF"/>
                </a:solidFill>
                <a:latin typeface="Times New Roman"/>
                <a:ea typeface="Times New Roman"/>
                <a:cs typeface="Times New Roman"/>
                <a:sym typeface="Times New Roman"/>
              </a:rPr>
              <a:t>Toronto</a:t>
            </a:r>
            <a:r>
              <a:rPr lang="en">
                <a:solidFill>
                  <a:srgbClr val="FFFFFF"/>
                </a:solidFill>
                <a:latin typeface="Times New Roman"/>
                <a:ea typeface="Times New Roman"/>
                <a:cs typeface="Times New Roman"/>
                <a:sym typeface="Times New Roman"/>
              </a:rPr>
              <a:t> and </a:t>
            </a:r>
            <a:r>
              <a:rPr b="1" lang="en">
                <a:solidFill>
                  <a:srgbClr val="FFFFFF"/>
                </a:solidFill>
                <a:latin typeface="Times New Roman"/>
                <a:ea typeface="Times New Roman"/>
                <a:cs typeface="Times New Roman"/>
                <a:sym typeface="Times New Roman"/>
              </a:rPr>
              <a:t>establish</a:t>
            </a:r>
            <a:r>
              <a:rPr lang="en">
                <a:solidFill>
                  <a:srgbClr val="FFFFFF"/>
                </a:solidFill>
                <a:latin typeface="Times New Roman"/>
                <a:ea typeface="Times New Roman"/>
                <a:cs typeface="Times New Roman"/>
                <a:sym typeface="Times New Roman"/>
              </a:rPr>
              <a:t> medical or </a:t>
            </a:r>
            <a:r>
              <a:rPr b="1" lang="en">
                <a:solidFill>
                  <a:srgbClr val="FFFFFF"/>
                </a:solidFill>
                <a:latin typeface="Times New Roman"/>
                <a:ea typeface="Times New Roman"/>
                <a:cs typeface="Times New Roman"/>
                <a:sym typeface="Times New Roman"/>
              </a:rPr>
              <a:t>emergency rooms</a:t>
            </a:r>
            <a:r>
              <a:rPr lang="en">
                <a:solidFill>
                  <a:srgbClr val="FFFFFF"/>
                </a:solidFill>
                <a:latin typeface="Times New Roman"/>
                <a:ea typeface="Times New Roman"/>
                <a:cs typeface="Times New Roman"/>
                <a:sym typeface="Times New Roman"/>
              </a:rPr>
              <a:t> in those areas, saving more lives and hopes.</a:t>
            </a:r>
            <a:endParaRPr>
              <a:solidFill>
                <a:srgbClr val="FFFFFF"/>
              </a:solidFill>
              <a:latin typeface="Times New Roman"/>
              <a:ea typeface="Times New Roman"/>
              <a:cs typeface="Times New Roman"/>
              <a:sym typeface="Times New Roman"/>
            </a:endParaRPr>
          </a:p>
          <a:p>
            <a:pPr indent="0" lvl="0" marL="0" rtl="0" algn="ctr">
              <a:spcBef>
                <a:spcPts val="0"/>
              </a:spcBef>
              <a:spcAft>
                <a:spcPts val="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32"/>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a:t>Conclusion</a:t>
            </a:r>
            <a:endParaRPr b="1"/>
          </a:p>
        </p:txBody>
      </p:sp>
      <p:sp>
        <p:nvSpPr>
          <p:cNvPr id="179" name="Google Shape;179;p32"/>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t>In this study, I analyzed the sufficiency and necessity of emergency rooms in accident zones. I built a clustering model to group the accidents into different clusters. Analyzing these clusters can be very useful in helping the person in interest to establish a suitable place for setting up an emergency room.</a:t>
            </a:r>
            <a:endParaRPr sz="2500"/>
          </a:p>
          <a:p>
            <a:pPr indent="0" lvl="0" marL="0" rtl="0" algn="l">
              <a:spcBef>
                <a:spcPts val="1600"/>
              </a:spcBef>
              <a:spcAft>
                <a:spcPts val="1600"/>
              </a:spcAft>
              <a:buNone/>
            </a:pPr>
            <a:r>
              <a:t/>
            </a:r>
            <a:endParaRPr sz="25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5"/>
          <p:cNvSpPr txBox="1"/>
          <p:nvPr>
            <p:ph type="ctrTitle"/>
          </p:nvPr>
        </p:nvSpPr>
        <p:spPr>
          <a:xfrm>
            <a:off x="1680300" y="675275"/>
            <a:ext cx="5783400" cy="73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t>Target Audience</a:t>
            </a:r>
            <a:endParaRPr b="1"/>
          </a:p>
        </p:txBody>
      </p:sp>
      <p:sp>
        <p:nvSpPr>
          <p:cNvPr id="75" name="Google Shape;75;p15"/>
          <p:cNvSpPr txBox="1"/>
          <p:nvPr>
            <p:ph idx="1" type="subTitle"/>
          </p:nvPr>
        </p:nvSpPr>
        <p:spPr>
          <a:xfrm>
            <a:off x="1163750" y="1565925"/>
            <a:ext cx="6300000" cy="2550600"/>
          </a:xfrm>
          <a:prstGeom prst="rect">
            <a:avLst/>
          </a:prstGeom>
        </p:spPr>
        <p:txBody>
          <a:bodyPr anchorCtr="0" anchor="t" bIns="91425" lIns="91425" spcFirstLastPara="1" rIns="91425" wrap="square" tIns="91425">
            <a:noAutofit/>
          </a:bodyPr>
          <a:lstStyle/>
          <a:p>
            <a:pPr indent="0" lvl="0" marL="457200" rtl="0" algn="just">
              <a:lnSpc>
                <a:spcPct val="115000"/>
              </a:lnSpc>
              <a:spcBef>
                <a:spcPts val="0"/>
              </a:spcBef>
              <a:spcAft>
                <a:spcPts val="0"/>
              </a:spcAft>
              <a:buNone/>
            </a:pPr>
            <a:r>
              <a:rPr lang="en">
                <a:solidFill>
                  <a:srgbClr val="FFFFFF"/>
                </a:solidFill>
                <a:latin typeface="Times New Roman"/>
                <a:ea typeface="Times New Roman"/>
                <a:cs typeface="Times New Roman"/>
                <a:sym typeface="Times New Roman"/>
              </a:rPr>
              <a:t>Mainly the government of the state or country and the people who are prone to these kinds of accidents are of major concern here. The friends and families of those will be more happy and can lead a happy and joyful life.</a:t>
            </a:r>
            <a:endParaRPr>
              <a:solidFill>
                <a:srgbClr val="FFFFFF"/>
              </a:solidFill>
              <a:latin typeface="Times New Roman"/>
              <a:ea typeface="Times New Roman"/>
              <a:cs typeface="Times New Roman"/>
              <a:sym typeface="Times New Roman"/>
            </a:endParaRPr>
          </a:p>
          <a:p>
            <a:pPr indent="0" lvl="0" marL="457200" rtl="0" algn="just">
              <a:lnSpc>
                <a:spcPct val="115000"/>
              </a:lnSpc>
              <a:spcBef>
                <a:spcPts val="0"/>
              </a:spcBef>
              <a:spcAft>
                <a:spcPts val="0"/>
              </a:spcAft>
              <a:buNone/>
            </a:pPr>
            <a:r>
              <a:t/>
            </a:r>
            <a:endParaRPr sz="1400">
              <a:solidFill>
                <a:srgbClr val="000000"/>
              </a:solidFill>
              <a:latin typeface="Times New Roman"/>
              <a:ea typeface="Times New Roman"/>
              <a:cs typeface="Times New Roman"/>
              <a:sym typeface="Times New Roman"/>
            </a:endParaRPr>
          </a:p>
          <a:p>
            <a:pPr indent="0" lvl="0" marL="0" rtl="0" algn="ctr">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6"/>
          <p:cNvSpPr txBox="1"/>
          <p:nvPr>
            <p:ph type="ctrTitle"/>
          </p:nvPr>
        </p:nvSpPr>
        <p:spPr>
          <a:xfrm>
            <a:off x="1680300" y="632150"/>
            <a:ext cx="5783400" cy="546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t>Ideology</a:t>
            </a:r>
            <a:endParaRPr b="1"/>
          </a:p>
        </p:txBody>
      </p:sp>
      <p:sp>
        <p:nvSpPr>
          <p:cNvPr id="81" name="Google Shape;81;p16"/>
          <p:cNvSpPr txBox="1"/>
          <p:nvPr>
            <p:ph idx="1" type="subTitle"/>
          </p:nvPr>
        </p:nvSpPr>
        <p:spPr>
          <a:xfrm>
            <a:off x="847675" y="1178150"/>
            <a:ext cx="7930800" cy="313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a:t>
            </a:r>
            <a:r>
              <a:rPr lang="en">
                <a:solidFill>
                  <a:srgbClr val="FFFFFF"/>
                </a:solidFill>
              </a:rPr>
              <a:t>First, we should ensure that the location   </a:t>
            </a:r>
            <a:endParaRPr>
              <a:solidFill>
                <a:srgbClr val="FFFFFF"/>
              </a:solidFill>
            </a:endParaRPr>
          </a:p>
          <a:p>
            <a:pPr indent="0" lvl="0" marL="0" rtl="0" algn="l">
              <a:spcBef>
                <a:spcPts val="0"/>
              </a:spcBef>
              <a:spcAft>
                <a:spcPts val="0"/>
              </a:spcAft>
              <a:buNone/>
            </a:pPr>
            <a:r>
              <a:rPr lang="en">
                <a:solidFill>
                  <a:srgbClr val="FFFFFF"/>
                </a:solidFill>
              </a:rPr>
              <a:t>    we are </a:t>
            </a:r>
            <a:r>
              <a:rPr lang="en">
                <a:solidFill>
                  <a:srgbClr val="FFFFFF"/>
                </a:solidFill>
              </a:rPr>
              <a:t>choosing must  be considerably away</a:t>
            </a:r>
            <a:endParaRPr>
              <a:solidFill>
                <a:srgbClr val="FFFFFF"/>
              </a:solidFill>
            </a:endParaRPr>
          </a:p>
          <a:p>
            <a:pPr indent="0" lvl="0" marL="0" rtl="0" algn="l">
              <a:spcBef>
                <a:spcPts val="0"/>
              </a:spcBef>
              <a:spcAft>
                <a:spcPts val="0"/>
              </a:spcAft>
              <a:buNone/>
            </a:pPr>
            <a:r>
              <a:rPr lang="en">
                <a:solidFill>
                  <a:srgbClr val="FFFFFF"/>
                </a:solidFill>
              </a:rPr>
              <a:t>    from any other emergency rooms that are   </a:t>
            </a:r>
            <a:endParaRPr>
              <a:solidFill>
                <a:srgbClr val="FFFFFF"/>
              </a:solidFill>
            </a:endParaRPr>
          </a:p>
          <a:p>
            <a:pPr indent="0" lvl="0" marL="0" rtl="0" algn="l">
              <a:spcBef>
                <a:spcPts val="0"/>
              </a:spcBef>
              <a:spcAft>
                <a:spcPts val="0"/>
              </a:spcAft>
              <a:buNone/>
            </a:pPr>
            <a:r>
              <a:rPr lang="en">
                <a:solidFill>
                  <a:srgbClr val="FFFFFF"/>
                </a:solidFill>
              </a:rPr>
              <a:t>    already available. </a:t>
            </a:r>
            <a:endParaRPr>
              <a:solidFill>
                <a:srgbClr val="FFFFFF"/>
              </a:solidFill>
            </a:endParaRPr>
          </a:p>
          <a:p>
            <a:pPr indent="0" lvl="0" marL="0" rtl="0" algn="l">
              <a:spcBef>
                <a:spcPts val="0"/>
              </a:spcBef>
              <a:spcAft>
                <a:spcPts val="0"/>
              </a:spcAft>
              <a:buNone/>
            </a:pPr>
            <a:r>
              <a:rPr lang="en">
                <a:solidFill>
                  <a:srgbClr val="FFFFFF"/>
                </a:solidFill>
              </a:rPr>
              <a:t>                  </a:t>
            </a:r>
            <a:endParaRPr>
              <a:solidFill>
                <a:srgbClr val="FFFFFF"/>
              </a:solidFill>
            </a:endParaRPr>
          </a:p>
          <a:p>
            <a:pPr indent="0" lvl="0" marL="0" rtl="0" algn="l">
              <a:spcBef>
                <a:spcPts val="0"/>
              </a:spcBef>
              <a:spcAft>
                <a:spcPts val="0"/>
              </a:spcAft>
              <a:buNone/>
            </a:pPr>
            <a:r>
              <a:rPr lang="en">
                <a:solidFill>
                  <a:srgbClr val="FFFFFF"/>
                </a:solidFill>
              </a:rPr>
              <a:t>                  Secondly, we should ensure that the location is highly dense with collisions.This can be done by using any of the clustering model.</a:t>
            </a:r>
            <a:endParaRPr>
              <a:solidFill>
                <a:srgbClr val="FFFFFF"/>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title"/>
          </p:nvPr>
        </p:nvSpPr>
        <p:spPr>
          <a:xfrm>
            <a:off x="387900" y="201150"/>
            <a:ext cx="8368200" cy="1063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a:t>Data acquisition and data cleaning</a:t>
            </a:r>
            <a:endParaRPr b="1"/>
          </a:p>
          <a:p>
            <a:pPr indent="0" lvl="0" marL="0" rtl="0" algn="l">
              <a:spcBef>
                <a:spcPts val="0"/>
              </a:spcBef>
              <a:spcAft>
                <a:spcPts val="0"/>
              </a:spcAft>
              <a:buNone/>
            </a:pPr>
            <a:r>
              <a:t/>
            </a:r>
            <a:endParaRPr b="1"/>
          </a:p>
        </p:txBody>
      </p:sp>
      <p:sp>
        <p:nvSpPr>
          <p:cNvPr id="87" name="Google Shape;87;p17"/>
          <p:cNvSpPr txBox="1"/>
          <p:nvPr>
            <p:ph idx="1" type="body"/>
          </p:nvPr>
        </p:nvSpPr>
        <p:spPr>
          <a:xfrm>
            <a:off x="330425" y="14467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For solving this problem I need two different datas,</a:t>
            </a:r>
            <a:endParaRPr sz="2400"/>
          </a:p>
          <a:p>
            <a:pPr indent="0" lvl="0" marL="0" rtl="0" algn="l">
              <a:spcBef>
                <a:spcPts val="1600"/>
              </a:spcBef>
              <a:spcAft>
                <a:spcPts val="0"/>
              </a:spcAft>
              <a:buNone/>
            </a:pPr>
            <a:r>
              <a:rPr lang="en" sz="2400"/>
              <a:t>                        1.    Locations of collisions or accidents that    </a:t>
            </a:r>
            <a:endParaRPr sz="2400"/>
          </a:p>
          <a:p>
            <a:pPr indent="0" lvl="0" marL="0" rtl="0" algn="l">
              <a:spcBef>
                <a:spcPts val="1600"/>
              </a:spcBef>
              <a:spcAft>
                <a:spcPts val="0"/>
              </a:spcAft>
              <a:buNone/>
            </a:pPr>
            <a:r>
              <a:rPr lang="en" sz="2400"/>
              <a:t>          happened in previous years in Toronto.</a:t>
            </a:r>
            <a:endParaRPr sz="2400"/>
          </a:p>
          <a:p>
            <a:pPr indent="0" lvl="0" marL="0" rtl="0" algn="l">
              <a:spcBef>
                <a:spcPts val="1600"/>
              </a:spcBef>
              <a:spcAft>
                <a:spcPts val="0"/>
              </a:spcAft>
              <a:buNone/>
            </a:pPr>
            <a:r>
              <a:rPr lang="en" sz="2400"/>
              <a:t>                         2.     Locations of Hospitals and Emergency   </a:t>
            </a:r>
            <a:endParaRPr sz="2400"/>
          </a:p>
          <a:p>
            <a:pPr indent="0" lvl="0" marL="0" rtl="0" algn="l">
              <a:spcBef>
                <a:spcPts val="1600"/>
              </a:spcBef>
              <a:spcAft>
                <a:spcPts val="0"/>
              </a:spcAft>
              <a:buNone/>
            </a:pPr>
            <a:r>
              <a:rPr lang="en" sz="2400"/>
              <a:t>          rooms in Toronto.</a:t>
            </a:r>
            <a:endParaRPr sz="2400"/>
          </a:p>
          <a:p>
            <a:pPr indent="0" lvl="0" marL="0" rtl="0" algn="l">
              <a:spcBef>
                <a:spcPts val="1600"/>
              </a:spcBef>
              <a:spcAft>
                <a:spcPts val="1600"/>
              </a:spcAft>
              <a:buNone/>
            </a:pPr>
            <a:r>
              <a:t/>
            </a:r>
            <a:endParaRPr sz="2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8"/>
          <p:cNvSpPr txBox="1"/>
          <p:nvPr>
            <p:ph type="title"/>
          </p:nvPr>
        </p:nvSpPr>
        <p:spPr>
          <a:xfrm>
            <a:off x="387900" y="258600"/>
            <a:ext cx="8368200" cy="61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a:t>Data Source</a:t>
            </a:r>
            <a:endParaRPr b="1"/>
          </a:p>
        </p:txBody>
      </p:sp>
      <p:sp>
        <p:nvSpPr>
          <p:cNvPr id="93" name="Google Shape;93;p18"/>
          <p:cNvSpPr txBox="1"/>
          <p:nvPr>
            <p:ph idx="1" type="body"/>
          </p:nvPr>
        </p:nvSpPr>
        <p:spPr>
          <a:xfrm>
            <a:off x="387900" y="1321800"/>
            <a:ext cx="8620500" cy="382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a:t>
            </a:r>
            <a:r>
              <a:rPr lang="en" sz="2300"/>
              <a:t>The collisions data  is found in the toronto public service data portal. This has column like Most accident stats, date and time, visibility, traffic control, neighborhood district, and locations(latitude, longitude) of the accidents,</a:t>
            </a:r>
            <a:r>
              <a:rPr lang="en" sz="2300"/>
              <a:t> etc.</a:t>
            </a:r>
            <a:endParaRPr sz="2300"/>
          </a:p>
          <a:p>
            <a:pPr indent="0" lvl="0" marL="0" rtl="0" algn="l">
              <a:spcBef>
                <a:spcPts val="1600"/>
              </a:spcBef>
              <a:spcAft>
                <a:spcPts val="0"/>
              </a:spcAft>
              <a:buNone/>
            </a:pPr>
            <a:r>
              <a:rPr lang="en" sz="2300"/>
              <a:t>        </a:t>
            </a:r>
            <a:r>
              <a:rPr lang="en" sz="2300"/>
              <a:t>The hospitals location data needed for this project is the hospital or medical   centre  datas. These are retrieved using Foursquare API. The data is requested using the URL for the API. It sends back a JSON file from which we make a dataframe.</a:t>
            </a:r>
            <a:endParaRPr sz="2300"/>
          </a:p>
          <a:p>
            <a:pPr indent="0" lvl="0" marL="0" rtl="0" algn="l">
              <a:spcBef>
                <a:spcPts val="1600"/>
              </a:spcBef>
              <a:spcAft>
                <a:spcPts val="0"/>
              </a:spcAft>
              <a:buNone/>
            </a:pPr>
            <a:r>
              <a:t/>
            </a:r>
            <a:endParaRPr sz="2400"/>
          </a:p>
          <a:p>
            <a:pPr indent="0" lvl="0" marL="0" rtl="0" algn="l">
              <a:spcBef>
                <a:spcPts val="1600"/>
              </a:spcBef>
              <a:spcAft>
                <a:spcPts val="1600"/>
              </a:spcAft>
              <a:buNone/>
            </a:pPr>
            <a:r>
              <a:t/>
            </a:r>
            <a:endParaRPr sz="24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9"/>
          <p:cNvSpPr txBox="1"/>
          <p:nvPr>
            <p:ph type="title"/>
          </p:nvPr>
        </p:nvSpPr>
        <p:spPr>
          <a:xfrm>
            <a:off x="387900" y="330450"/>
            <a:ext cx="8368200" cy="660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a:t>Data Cleaning</a:t>
            </a:r>
            <a:endParaRPr b="1"/>
          </a:p>
        </p:txBody>
      </p:sp>
      <p:sp>
        <p:nvSpPr>
          <p:cNvPr id="99" name="Google Shape;99;p19"/>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300"/>
              <a:t>              In the accident dataset only the latitude and longitude, and neighborhood district of the accident is required as this project only considers the density of the accident.</a:t>
            </a:r>
            <a:endParaRPr sz="2300"/>
          </a:p>
          <a:p>
            <a:pPr indent="0" lvl="0" marL="0" rtl="0" algn="l">
              <a:spcBef>
                <a:spcPts val="1600"/>
              </a:spcBef>
              <a:spcAft>
                <a:spcPts val="0"/>
              </a:spcAft>
              <a:buNone/>
            </a:pPr>
            <a:r>
              <a:rPr lang="en" sz="2300"/>
              <a:t>              In the hospital dataset only the latitude and longitude of the hospital, venue name, and type of the venue(medical centre, emergency room, etc), venue id, are considered.</a:t>
            </a:r>
            <a:endParaRPr sz="2300"/>
          </a:p>
          <a:p>
            <a:pPr indent="0" lvl="0" marL="0" rtl="0" algn="l">
              <a:spcBef>
                <a:spcPts val="1600"/>
              </a:spcBef>
              <a:spcAft>
                <a:spcPts val="1600"/>
              </a:spcAft>
              <a:buNone/>
            </a:pPr>
            <a:r>
              <a:t/>
            </a:r>
            <a:endParaRPr sz="23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0"/>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a:t>Methodology</a:t>
            </a:r>
            <a:endParaRPr b="1"/>
          </a:p>
        </p:txBody>
      </p:sp>
      <p:sp>
        <p:nvSpPr>
          <p:cNvPr id="105" name="Google Shape;105;p20"/>
          <p:cNvSpPr txBox="1"/>
          <p:nvPr>
            <p:ph idx="1" type="body"/>
          </p:nvPr>
        </p:nvSpPr>
        <p:spPr>
          <a:xfrm>
            <a:off x="387900" y="1489825"/>
            <a:ext cx="84336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600"/>
              <a:t>Mapping the two datasets</a:t>
            </a:r>
            <a:endParaRPr b="1" sz="2600"/>
          </a:p>
          <a:p>
            <a:pPr indent="0" lvl="0" marL="0" rtl="0" algn="l">
              <a:spcBef>
                <a:spcPts val="1600"/>
              </a:spcBef>
              <a:spcAft>
                <a:spcPts val="0"/>
              </a:spcAft>
              <a:buNone/>
            </a:pPr>
            <a:r>
              <a:rPr b="1" lang="en" sz="2600"/>
              <a:t>                     </a:t>
            </a:r>
            <a:r>
              <a:rPr lang="en" sz="2400"/>
              <a:t>The view on the collisions of the accident’s locations and the emergency room’s locations are made. These are viewed in the map called “collisions_map”.</a:t>
            </a:r>
            <a:endParaRPr sz="2400"/>
          </a:p>
          <a:p>
            <a:pPr indent="0" lvl="0" marL="0" rtl="0" algn="l">
              <a:spcBef>
                <a:spcPts val="1600"/>
              </a:spcBef>
              <a:spcAft>
                <a:spcPts val="0"/>
              </a:spcAft>
              <a:buNone/>
            </a:pPr>
            <a:r>
              <a:t/>
            </a:r>
            <a:endParaRPr b="1" sz="2400"/>
          </a:p>
          <a:p>
            <a:pPr indent="0" lvl="0" marL="0" rtl="0" algn="l">
              <a:spcBef>
                <a:spcPts val="1600"/>
              </a:spcBef>
              <a:spcAft>
                <a:spcPts val="1600"/>
              </a:spcAft>
              <a:buNone/>
            </a:pPr>
            <a:r>
              <a:rPr b="1" lang="en" sz="2400"/>
              <a:t>                         </a:t>
            </a:r>
            <a:endParaRPr sz="23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1"/>
          <p:cNvSpPr txBox="1"/>
          <p:nvPr>
            <p:ph idx="1" type="body"/>
          </p:nvPr>
        </p:nvSpPr>
        <p:spPr>
          <a:xfrm>
            <a:off x="319500" y="4233725"/>
            <a:ext cx="8463900" cy="996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Mapping hospitals locations along with collisions location in Toronto map</a:t>
            </a:r>
            <a:endParaRPr/>
          </a:p>
          <a:p>
            <a:pPr indent="0" lvl="0" marL="0" rtl="0" algn="l">
              <a:spcBef>
                <a:spcPts val="0"/>
              </a:spcBef>
              <a:spcAft>
                <a:spcPts val="0"/>
              </a:spcAft>
              <a:buNone/>
            </a:pPr>
            <a:r>
              <a:t/>
            </a:r>
            <a:endParaRPr/>
          </a:p>
        </p:txBody>
      </p:sp>
      <p:pic>
        <p:nvPicPr>
          <p:cNvPr id="111" name="Google Shape;111;p21"/>
          <p:cNvPicPr preferRelativeResize="0"/>
          <p:nvPr/>
        </p:nvPicPr>
        <p:blipFill>
          <a:blip r:embed="rId3">
            <a:alphaModFix/>
          </a:blip>
          <a:stretch>
            <a:fillRect/>
          </a:stretch>
        </p:blipFill>
        <p:spPr>
          <a:xfrm>
            <a:off x="256425" y="376625"/>
            <a:ext cx="8631136" cy="392892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