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3"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54F"/>
    <a:srgbClr val="969696"/>
    <a:srgbClr val="50C878"/>
    <a:srgbClr val="7851A9"/>
    <a:srgbClr val="245CA0"/>
    <a:srgbClr val="FFCC00"/>
    <a:srgbClr val="AEC6CF"/>
    <a:srgbClr val="FFDAB9"/>
    <a:srgbClr val="7974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F6118-16D7-4E82-91D9-E69E48CFC716}" v="35" dt="2025-06-24T06:42:40.2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94" d="100"/>
          <a:sy n="94" d="100"/>
        </p:scale>
        <p:origin x="1147" y="2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yashree Palani" userId="3f25b72fb966ce59" providerId="LiveId" clId="{E1BF6118-16D7-4E82-91D9-E69E48CFC716}"/>
    <pc:docChg chg="undo redo custSel addSld modSld">
      <pc:chgData name="Jeyashree Palani" userId="3f25b72fb966ce59" providerId="LiveId" clId="{E1BF6118-16D7-4E82-91D9-E69E48CFC716}" dt="2025-06-24T06:43:55.667" v="8905" actId="20577"/>
      <pc:docMkLst>
        <pc:docMk/>
      </pc:docMkLst>
      <pc:sldChg chg="modSp mod">
        <pc:chgData name="Jeyashree Palani" userId="3f25b72fb966ce59" providerId="LiveId" clId="{E1BF6118-16D7-4E82-91D9-E69E48CFC716}" dt="2025-06-20T13:08:05.702" v="8800" actId="20577"/>
        <pc:sldMkLst>
          <pc:docMk/>
          <pc:sldMk cId="0" sldId="256"/>
        </pc:sldMkLst>
        <pc:spChg chg="mod">
          <ac:chgData name="Jeyashree Palani" userId="3f25b72fb966ce59" providerId="LiveId" clId="{E1BF6118-16D7-4E82-91D9-E69E48CFC716}" dt="2025-06-20T13:08:05.702" v="8800" actId="20577"/>
          <ac:spMkLst>
            <pc:docMk/>
            <pc:sldMk cId="0" sldId="256"/>
            <ac:spMk id="55" creationId="{00000000-0000-0000-0000-000000000000}"/>
          </ac:spMkLst>
        </pc:spChg>
      </pc:sldChg>
      <pc:sldChg chg="modSp mod">
        <pc:chgData name="Jeyashree Palani" userId="3f25b72fb966ce59" providerId="LiveId" clId="{E1BF6118-16D7-4E82-91D9-E69E48CFC716}" dt="2025-06-23T19:19:46.160" v="8885" actId="20577"/>
        <pc:sldMkLst>
          <pc:docMk/>
          <pc:sldMk cId="0" sldId="257"/>
        </pc:sldMkLst>
        <pc:spChg chg="mod">
          <ac:chgData name="Jeyashree Palani" userId="3f25b72fb966ce59" providerId="LiveId" clId="{E1BF6118-16D7-4E82-91D9-E69E48CFC716}" dt="2025-06-23T19:19:46.160" v="8885" actId="20577"/>
          <ac:spMkLst>
            <pc:docMk/>
            <pc:sldMk cId="0" sldId="257"/>
            <ac:spMk id="61" creationId="{00000000-0000-0000-0000-000000000000}"/>
          </ac:spMkLst>
        </pc:spChg>
      </pc:sldChg>
      <pc:sldChg chg="addSp delSp modSp mod">
        <pc:chgData name="Jeyashree Palani" userId="3f25b72fb966ce59" providerId="LiveId" clId="{E1BF6118-16D7-4E82-91D9-E69E48CFC716}" dt="2025-06-20T13:42:25.309" v="8851" actId="12"/>
        <pc:sldMkLst>
          <pc:docMk/>
          <pc:sldMk cId="0" sldId="258"/>
        </pc:sldMkLst>
        <pc:spChg chg="mod">
          <ac:chgData name="Jeyashree Palani" userId="3f25b72fb966ce59" providerId="LiveId" clId="{E1BF6118-16D7-4E82-91D9-E69E48CFC716}" dt="2025-06-18T18:43:27.201" v="709" actId="20577"/>
          <ac:spMkLst>
            <pc:docMk/>
            <pc:sldMk cId="0" sldId="258"/>
            <ac:spMk id="66" creationId="{00000000-0000-0000-0000-000000000000}"/>
          </ac:spMkLst>
        </pc:spChg>
        <pc:spChg chg="mod">
          <ac:chgData name="Jeyashree Palani" userId="3f25b72fb966ce59" providerId="LiveId" clId="{E1BF6118-16D7-4E82-91D9-E69E48CFC716}" dt="2025-06-20T13:42:25.309" v="8851" actId="12"/>
          <ac:spMkLst>
            <pc:docMk/>
            <pc:sldMk cId="0" sldId="258"/>
            <ac:spMk id="67" creationId="{00000000-0000-0000-0000-000000000000}"/>
          </ac:spMkLst>
        </pc:spChg>
      </pc:sldChg>
      <pc:sldChg chg="addSp delSp modSp mod">
        <pc:chgData name="Jeyashree Palani" userId="3f25b72fb966ce59" providerId="LiveId" clId="{E1BF6118-16D7-4E82-91D9-E69E48CFC716}" dt="2025-06-18T18:42:46.653" v="708" actId="14100"/>
        <pc:sldMkLst>
          <pc:docMk/>
          <pc:sldMk cId="0" sldId="259"/>
        </pc:sldMkLst>
        <pc:spChg chg="mod">
          <ac:chgData name="Jeyashree Palani" userId="3f25b72fb966ce59" providerId="LiveId" clId="{E1BF6118-16D7-4E82-91D9-E69E48CFC716}" dt="2025-06-18T18:39:50.709" v="692" actId="20577"/>
          <ac:spMkLst>
            <pc:docMk/>
            <pc:sldMk cId="0" sldId="259"/>
            <ac:spMk id="73" creationId="{00000000-0000-0000-0000-000000000000}"/>
          </ac:spMkLst>
        </pc:spChg>
        <pc:spChg chg="mod">
          <ac:chgData name="Jeyashree Palani" userId="3f25b72fb966ce59" providerId="LiveId" clId="{E1BF6118-16D7-4E82-91D9-E69E48CFC716}" dt="2025-06-18T18:39:52.576" v="693"/>
          <ac:spMkLst>
            <pc:docMk/>
            <pc:sldMk cId="0" sldId="259"/>
            <ac:spMk id="74" creationId="{00000000-0000-0000-0000-000000000000}"/>
          </ac:spMkLst>
        </pc:spChg>
        <pc:picChg chg="add mod">
          <ac:chgData name="Jeyashree Palani" userId="3f25b72fb966ce59" providerId="LiveId" clId="{E1BF6118-16D7-4E82-91D9-E69E48CFC716}" dt="2025-06-18T18:42:46.653" v="708" actId="14100"/>
          <ac:picMkLst>
            <pc:docMk/>
            <pc:sldMk cId="0" sldId="259"/>
            <ac:picMk id="6" creationId="{4CE8E8E4-E2E8-D06D-ED70-CC75489338A8}"/>
          </ac:picMkLst>
        </pc:picChg>
      </pc:sldChg>
      <pc:sldChg chg="delSp modSp mod">
        <pc:chgData name="Jeyashree Palani" userId="3f25b72fb966ce59" providerId="LiveId" clId="{E1BF6118-16D7-4E82-91D9-E69E48CFC716}" dt="2025-06-20T13:42:38.158" v="8857" actId="12"/>
        <pc:sldMkLst>
          <pc:docMk/>
          <pc:sldMk cId="0" sldId="260"/>
        </pc:sldMkLst>
        <pc:spChg chg="mod">
          <ac:chgData name="Jeyashree Palani" userId="3f25b72fb966ce59" providerId="LiveId" clId="{E1BF6118-16D7-4E82-91D9-E69E48CFC716}" dt="2025-06-18T18:43:37.673" v="722" actId="20577"/>
          <ac:spMkLst>
            <pc:docMk/>
            <pc:sldMk cId="0" sldId="260"/>
            <ac:spMk id="80" creationId="{00000000-0000-0000-0000-000000000000}"/>
          </ac:spMkLst>
        </pc:spChg>
        <pc:spChg chg="mod">
          <ac:chgData name="Jeyashree Palani" userId="3f25b72fb966ce59" providerId="LiveId" clId="{E1BF6118-16D7-4E82-91D9-E69E48CFC716}" dt="2025-06-20T13:42:38.158" v="8857" actId="12"/>
          <ac:spMkLst>
            <pc:docMk/>
            <pc:sldMk cId="0" sldId="260"/>
            <ac:spMk id="81" creationId="{00000000-0000-0000-0000-000000000000}"/>
          </ac:spMkLst>
        </pc:spChg>
      </pc:sldChg>
      <pc:sldChg chg="delSp modSp mod">
        <pc:chgData name="Jeyashree Palani" userId="3f25b72fb966ce59" providerId="LiveId" clId="{E1BF6118-16D7-4E82-91D9-E69E48CFC716}" dt="2025-06-20T13:42:44.061" v="8859" actId="12"/>
        <pc:sldMkLst>
          <pc:docMk/>
          <pc:sldMk cId="0" sldId="261"/>
        </pc:sldMkLst>
        <pc:spChg chg="mod">
          <ac:chgData name="Jeyashree Palani" userId="3f25b72fb966ce59" providerId="LiveId" clId="{E1BF6118-16D7-4E82-91D9-E69E48CFC716}" dt="2025-06-18T18:51:34.385" v="1236" actId="20577"/>
          <ac:spMkLst>
            <pc:docMk/>
            <pc:sldMk cId="0" sldId="261"/>
            <ac:spMk id="89" creationId="{00000000-0000-0000-0000-000000000000}"/>
          </ac:spMkLst>
        </pc:spChg>
        <pc:spChg chg="mod">
          <ac:chgData name="Jeyashree Palani" userId="3f25b72fb966ce59" providerId="LiveId" clId="{E1BF6118-16D7-4E82-91D9-E69E48CFC716}" dt="2025-06-20T13:42:44.061" v="8859" actId="12"/>
          <ac:spMkLst>
            <pc:docMk/>
            <pc:sldMk cId="0" sldId="261"/>
            <ac:spMk id="90" creationId="{00000000-0000-0000-0000-000000000000}"/>
          </ac:spMkLst>
        </pc:spChg>
      </pc:sldChg>
      <pc:sldChg chg="delSp modSp mod">
        <pc:chgData name="Jeyashree Palani" userId="3f25b72fb966ce59" providerId="LiveId" clId="{E1BF6118-16D7-4E82-91D9-E69E48CFC716}" dt="2025-06-20T13:42:50.287" v="8861" actId="12"/>
        <pc:sldMkLst>
          <pc:docMk/>
          <pc:sldMk cId="0" sldId="262"/>
        </pc:sldMkLst>
        <pc:spChg chg="mod">
          <ac:chgData name="Jeyashree Palani" userId="3f25b72fb966ce59" providerId="LiveId" clId="{E1BF6118-16D7-4E82-91D9-E69E48CFC716}" dt="2025-06-18T19:06:23.243" v="1705" actId="20577"/>
          <ac:spMkLst>
            <pc:docMk/>
            <pc:sldMk cId="0" sldId="262"/>
            <ac:spMk id="96" creationId="{00000000-0000-0000-0000-000000000000}"/>
          </ac:spMkLst>
        </pc:spChg>
        <pc:spChg chg="mod">
          <ac:chgData name="Jeyashree Palani" userId="3f25b72fb966ce59" providerId="LiveId" clId="{E1BF6118-16D7-4E82-91D9-E69E48CFC716}" dt="2025-06-20T13:42:50.287" v="8861" actId="12"/>
          <ac:spMkLst>
            <pc:docMk/>
            <pc:sldMk cId="0" sldId="262"/>
            <ac:spMk id="97" creationId="{00000000-0000-0000-0000-000000000000}"/>
          </ac:spMkLst>
        </pc:spChg>
      </pc:sldChg>
      <pc:sldChg chg="delSp modSp mod">
        <pc:chgData name="Jeyashree Palani" userId="3f25b72fb966ce59" providerId="LiveId" clId="{E1BF6118-16D7-4E82-91D9-E69E48CFC716}" dt="2025-06-20T13:43:04.720" v="8863" actId="12"/>
        <pc:sldMkLst>
          <pc:docMk/>
          <pc:sldMk cId="0" sldId="263"/>
        </pc:sldMkLst>
        <pc:spChg chg="mod">
          <ac:chgData name="Jeyashree Palani" userId="3f25b72fb966ce59" providerId="LiveId" clId="{E1BF6118-16D7-4E82-91D9-E69E48CFC716}" dt="2025-06-18T19:19:43.713" v="2150" actId="20577"/>
          <ac:spMkLst>
            <pc:docMk/>
            <pc:sldMk cId="0" sldId="263"/>
            <ac:spMk id="103" creationId="{00000000-0000-0000-0000-000000000000}"/>
          </ac:spMkLst>
        </pc:spChg>
        <pc:spChg chg="mod">
          <ac:chgData name="Jeyashree Palani" userId="3f25b72fb966ce59" providerId="LiveId" clId="{E1BF6118-16D7-4E82-91D9-E69E48CFC716}" dt="2025-06-20T13:43:04.720" v="8863" actId="12"/>
          <ac:spMkLst>
            <pc:docMk/>
            <pc:sldMk cId="0" sldId="263"/>
            <ac:spMk id="104" creationId="{00000000-0000-0000-0000-000000000000}"/>
          </ac:spMkLst>
        </pc:spChg>
      </pc:sldChg>
      <pc:sldChg chg="delSp modSp mod">
        <pc:chgData name="Jeyashree Palani" userId="3f25b72fb966ce59" providerId="LiveId" clId="{E1BF6118-16D7-4E82-91D9-E69E48CFC716}" dt="2025-06-20T13:43:10.851" v="8865" actId="12"/>
        <pc:sldMkLst>
          <pc:docMk/>
          <pc:sldMk cId="0" sldId="264"/>
        </pc:sldMkLst>
        <pc:spChg chg="mod">
          <ac:chgData name="Jeyashree Palani" userId="3f25b72fb966ce59" providerId="LiveId" clId="{E1BF6118-16D7-4E82-91D9-E69E48CFC716}" dt="2025-06-20T07:22:27.666" v="2524" actId="20577"/>
          <ac:spMkLst>
            <pc:docMk/>
            <pc:sldMk cId="0" sldId="264"/>
            <ac:spMk id="110" creationId="{00000000-0000-0000-0000-000000000000}"/>
          </ac:spMkLst>
        </pc:spChg>
        <pc:spChg chg="mod">
          <ac:chgData name="Jeyashree Palani" userId="3f25b72fb966ce59" providerId="LiveId" clId="{E1BF6118-16D7-4E82-91D9-E69E48CFC716}" dt="2025-06-20T13:43:10.851" v="8865" actId="12"/>
          <ac:spMkLst>
            <pc:docMk/>
            <pc:sldMk cId="0" sldId="264"/>
            <ac:spMk id="111" creationId="{00000000-0000-0000-0000-000000000000}"/>
          </ac:spMkLst>
        </pc:spChg>
      </pc:sldChg>
      <pc:sldChg chg="delSp modSp mod">
        <pc:chgData name="Jeyashree Palani" userId="3f25b72fb966ce59" providerId="LiveId" clId="{E1BF6118-16D7-4E82-91D9-E69E48CFC716}" dt="2025-06-20T13:43:19.143" v="8866" actId="12"/>
        <pc:sldMkLst>
          <pc:docMk/>
          <pc:sldMk cId="0" sldId="265"/>
        </pc:sldMkLst>
        <pc:spChg chg="mod">
          <ac:chgData name="Jeyashree Palani" userId="3f25b72fb966ce59" providerId="LiveId" clId="{E1BF6118-16D7-4E82-91D9-E69E48CFC716}" dt="2025-06-20T07:48:45.974" v="3376" actId="20577"/>
          <ac:spMkLst>
            <pc:docMk/>
            <pc:sldMk cId="0" sldId="265"/>
            <ac:spMk id="117" creationId="{00000000-0000-0000-0000-000000000000}"/>
          </ac:spMkLst>
        </pc:spChg>
        <pc:spChg chg="mod">
          <ac:chgData name="Jeyashree Palani" userId="3f25b72fb966ce59" providerId="LiveId" clId="{E1BF6118-16D7-4E82-91D9-E69E48CFC716}" dt="2025-06-20T13:43:19.143" v="8866" actId="12"/>
          <ac:spMkLst>
            <pc:docMk/>
            <pc:sldMk cId="0" sldId="265"/>
            <ac:spMk id="118" creationId="{00000000-0000-0000-0000-000000000000}"/>
          </ac:spMkLst>
        </pc:spChg>
      </pc:sldChg>
      <pc:sldChg chg="delSp modSp mod">
        <pc:chgData name="Jeyashree Palani" userId="3f25b72fb966ce59" providerId="LiveId" clId="{E1BF6118-16D7-4E82-91D9-E69E48CFC716}" dt="2025-06-20T13:43:25.402" v="8867" actId="12"/>
        <pc:sldMkLst>
          <pc:docMk/>
          <pc:sldMk cId="0" sldId="266"/>
        </pc:sldMkLst>
        <pc:spChg chg="mod">
          <ac:chgData name="Jeyashree Palani" userId="3f25b72fb966ce59" providerId="LiveId" clId="{E1BF6118-16D7-4E82-91D9-E69E48CFC716}" dt="2025-06-20T07:59:02.642" v="3944" actId="20577"/>
          <ac:spMkLst>
            <pc:docMk/>
            <pc:sldMk cId="0" sldId="266"/>
            <ac:spMk id="124" creationId="{00000000-0000-0000-0000-000000000000}"/>
          </ac:spMkLst>
        </pc:spChg>
        <pc:spChg chg="mod">
          <ac:chgData name="Jeyashree Palani" userId="3f25b72fb966ce59" providerId="LiveId" clId="{E1BF6118-16D7-4E82-91D9-E69E48CFC716}" dt="2025-06-20T13:43:25.402" v="8867" actId="12"/>
          <ac:spMkLst>
            <pc:docMk/>
            <pc:sldMk cId="0" sldId="266"/>
            <ac:spMk id="125" creationId="{00000000-0000-0000-0000-000000000000}"/>
          </ac:spMkLst>
        </pc:spChg>
      </pc:sldChg>
      <pc:sldChg chg="delSp modSp mod">
        <pc:chgData name="Jeyashree Palani" userId="3f25b72fb966ce59" providerId="LiveId" clId="{E1BF6118-16D7-4E82-91D9-E69E48CFC716}" dt="2025-06-20T13:43:30.617" v="8868" actId="12"/>
        <pc:sldMkLst>
          <pc:docMk/>
          <pc:sldMk cId="0" sldId="267"/>
        </pc:sldMkLst>
        <pc:spChg chg="mod">
          <ac:chgData name="Jeyashree Palani" userId="3f25b72fb966ce59" providerId="LiveId" clId="{E1BF6118-16D7-4E82-91D9-E69E48CFC716}" dt="2025-06-20T08:30:50.722" v="4753" actId="20577"/>
          <ac:spMkLst>
            <pc:docMk/>
            <pc:sldMk cId="0" sldId="267"/>
            <ac:spMk id="131" creationId="{00000000-0000-0000-0000-000000000000}"/>
          </ac:spMkLst>
        </pc:spChg>
        <pc:spChg chg="mod">
          <ac:chgData name="Jeyashree Palani" userId="3f25b72fb966ce59" providerId="LiveId" clId="{E1BF6118-16D7-4E82-91D9-E69E48CFC716}" dt="2025-06-20T13:43:30.617" v="8868" actId="12"/>
          <ac:spMkLst>
            <pc:docMk/>
            <pc:sldMk cId="0" sldId="267"/>
            <ac:spMk id="132" creationId="{00000000-0000-0000-0000-000000000000}"/>
          </ac:spMkLst>
        </pc:spChg>
      </pc:sldChg>
      <pc:sldChg chg="modSp mod">
        <pc:chgData name="Jeyashree Palani" userId="3f25b72fb966ce59" providerId="LiveId" clId="{E1BF6118-16D7-4E82-91D9-E69E48CFC716}" dt="2025-06-20T13:43:38.225" v="8869" actId="12"/>
        <pc:sldMkLst>
          <pc:docMk/>
          <pc:sldMk cId="0" sldId="268"/>
        </pc:sldMkLst>
        <pc:spChg chg="mod">
          <ac:chgData name="Jeyashree Palani" userId="3f25b72fb966ce59" providerId="LiveId" clId="{E1BF6118-16D7-4E82-91D9-E69E48CFC716}" dt="2025-06-20T09:25:42.078" v="5572" actId="20577"/>
          <ac:spMkLst>
            <pc:docMk/>
            <pc:sldMk cId="0" sldId="268"/>
            <ac:spMk id="138" creationId="{00000000-0000-0000-0000-000000000000}"/>
          </ac:spMkLst>
        </pc:spChg>
        <pc:spChg chg="mod">
          <ac:chgData name="Jeyashree Palani" userId="3f25b72fb966ce59" providerId="LiveId" clId="{E1BF6118-16D7-4E82-91D9-E69E48CFC716}" dt="2025-06-20T13:43:38.225" v="8869" actId="12"/>
          <ac:spMkLst>
            <pc:docMk/>
            <pc:sldMk cId="0" sldId="268"/>
            <ac:spMk id="139" creationId="{00000000-0000-0000-0000-000000000000}"/>
          </ac:spMkLst>
        </pc:spChg>
      </pc:sldChg>
      <pc:sldChg chg="modSp mod">
        <pc:chgData name="Jeyashree Palani" userId="3f25b72fb966ce59" providerId="LiveId" clId="{E1BF6118-16D7-4E82-91D9-E69E48CFC716}" dt="2025-06-24T06:43:55.667" v="8905" actId="20577"/>
        <pc:sldMkLst>
          <pc:docMk/>
          <pc:sldMk cId="0" sldId="270"/>
        </pc:sldMkLst>
        <pc:spChg chg="mod">
          <ac:chgData name="Jeyashree Palani" userId="3f25b72fb966ce59" providerId="LiveId" clId="{E1BF6118-16D7-4E82-91D9-E69E48CFC716}" dt="2025-06-20T09:40:13.451" v="6355" actId="20577"/>
          <ac:spMkLst>
            <pc:docMk/>
            <pc:sldMk cId="0" sldId="270"/>
            <ac:spMk id="150" creationId="{00000000-0000-0000-0000-000000000000}"/>
          </ac:spMkLst>
        </pc:spChg>
        <pc:spChg chg="mod">
          <ac:chgData name="Jeyashree Palani" userId="3f25b72fb966ce59" providerId="LiveId" clId="{E1BF6118-16D7-4E82-91D9-E69E48CFC716}" dt="2025-06-24T06:43:55.667" v="8905" actId="20577"/>
          <ac:spMkLst>
            <pc:docMk/>
            <pc:sldMk cId="0" sldId="270"/>
            <ac:spMk id="151" creationId="{00000000-0000-0000-0000-000000000000}"/>
          </ac:spMkLst>
        </pc:spChg>
      </pc:sldChg>
      <pc:sldChg chg="modSp mod">
        <pc:chgData name="Jeyashree Palani" userId="3f25b72fb966ce59" providerId="LiveId" clId="{E1BF6118-16D7-4E82-91D9-E69E48CFC716}" dt="2025-06-20T13:44:01.997" v="8871" actId="12"/>
        <pc:sldMkLst>
          <pc:docMk/>
          <pc:sldMk cId="0" sldId="271"/>
        </pc:sldMkLst>
        <pc:spChg chg="mod">
          <ac:chgData name="Jeyashree Palani" userId="3f25b72fb966ce59" providerId="LiveId" clId="{E1BF6118-16D7-4E82-91D9-E69E48CFC716}" dt="2025-06-20T12:25:37.329" v="7848" actId="20577"/>
          <ac:spMkLst>
            <pc:docMk/>
            <pc:sldMk cId="0" sldId="271"/>
            <ac:spMk id="156" creationId="{00000000-0000-0000-0000-000000000000}"/>
          </ac:spMkLst>
        </pc:spChg>
        <pc:spChg chg="mod">
          <ac:chgData name="Jeyashree Palani" userId="3f25b72fb966ce59" providerId="LiveId" clId="{E1BF6118-16D7-4E82-91D9-E69E48CFC716}" dt="2025-06-20T13:44:01.997" v="8871" actId="12"/>
          <ac:spMkLst>
            <pc:docMk/>
            <pc:sldMk cId="0" sldId="271"/>
            <ac:spMk id="157" creationId="{00000000-0000-0000-0000-000000000000}"/>
          </ac:spMkLst>
        </pc:spChg>
      </pc:sldChg>
      <pc:sldChg chg="addSp delSp modSp mod">
        <pc:chgData name="Jeyashree Palani" userId="3f25b72fb966ce59" providerId="LiveId" clId="{E1BF6118-16D7-4E82-91D9-E69E48CFC716}" dt="2025-06-20T13:44:27.591" v="8882" actId="20577"/>
        <pc:sldMkLst>
          <pc:docMk/>
          <pc:sldMk cId="0" sldId="272"/>
        </pc:sldMkLst>
        <pc:spChg chg="mod">
          <ac:chgData name="Jeyashree Palani" userId="3f25b72fb966ce59" providerId="LiveId" clId="{E1BF6118-16D7-4E82-91D9-E69E48CFC716}" dt="2025-06-20T13:44:27.591" v="8882" actId="20577"/>
          <ac:spMkLst>
            <pc:docMk/>
            <pc:sldMk cId="0" sldId="272"/>
            <ac:spMk id="163" creationId="{00000000-0000-0000-0000-000000000000}"/>
          </ac:spMkLst>
        </pc:spChg>
        <pc:picChg chg="add mod">
          <ac:chgData name="Jeyashree Palani" userId="3f25b72fb966ce59" providerId="LiveId" clId="{E1BF6118-16D7-4E82-91D9-E69E48CFC716}" dt="2025-06-20T13:07:22.969" v="8793" actId="14100"/>
          <ac:picMkLst>
            <pc:docMk/>
            <pc:sldMk cId="0" sldId="272"/>
            <ac:picMk id="7" creationId="{30219F98-7213-9DD6-6E55-4016F477CAB1}"/>
          </ac:picMkLst>
        </pc:picChg>
      </pc:sldChg>
      <pc:sldChg chg="modSp add mod">
        <pc:chgData name="Jeyashree Palani" userId="3f25b72fb966ce59" providerId="LiveId" clId="{E1BF6118-16D7-4E82-91D9-E69E48CFC716}" dt="2025-06-20T13:44:09.853" v="8873" actId="5793"/>
        <pc:sldMkLst>
          <pc:docMk/>
          <pc:sldMk cId="283673009" sldId="273"/>
        </pc:sldMkLst>
        <pc:spChg chg="mod">
          <ac:chgData name="Jeyashree Palani" userId="3f25b72fb966ce59" providerId="LiveId" clId="{E1BF6118-16D7-4E82-91D9-E69E48CFC716}" dt="2025-06-20T12:29:27.272" v="7998" actId="20577"/>
          <ac:spMkLst>
            <pc:docMk/>
            <pc:sldMk cId="283673009" sldId="273"/>
            <ac:spMk id="156" creationId="{648BEF31-7B90-A70D-F6BE-12F215618482}"/>
          </ac:spMkLst>
        </pc:spChg>
        <pc:spChg chg="mod">
          <ac:chgData name="Jeyashree Palani" userId="3f25b72fb966ce59" providerId="LiveId" clId="{E1BF6118-16D7-4E82-91D9-E69E48CFC716}" dt="2025-06-20T13:44:09.853" v="8873" actId="5793"/>
          <ac:spMkLst>
            <pc:docMk/>
            <pc:sldMk cId="283673009" sldId="273"/>
            <ac:spMk id="157" creationId="{E3B0D3AA-4D50-E272-2E96-72E23483F39C}"/>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5T18:25:34.125"/>
    </inkml:context>
    <inkml:brush xml:id="br0">
      <inkml:brushProperty name="width" value="0.035" units="cm"/>
      <inkml:brushProperty name="height" value="0.03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17418b5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17418b5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5e17418b51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5e17418b5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17418b51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17418b51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e17418b5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e17418b5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e17418b5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e17418b5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5e17418b51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e17418b5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a:extLst>
            <a:ext uri="{FF2B5EF4-FFF2-40B4-BE49-F238E27FC236}">
              <a16:creationId xmlns:a16="http://schemas.microsoft.com/office/drawing/2014/main" id="{808C2E6C-26CC-D643-CE3C-0A96FD480C69}"/>
            </a:ext>
          </a:extLst>
        </p:cNvPr>
        <p:cNvGrpSpPr/>
        <p:nvPr/>
      </p:nvGrpSpPr>
      <p:grpSpPr>
        <a:xfrm>
          <a:off x="0" y="0"/>
          <a:ext cx="0" cy="0"/>
          <a:chOff x="0" y="0"/>
          <a:chExt cx="0" cy="0"/>
        </a:xfrm>
      </p:grpSpPr>
      <p:sp>
        <p:nvSpPr>
          <p:cNvPr id="153" name="Google Shape;153;g35e17418b51_0_76:notes">
            <a:extLst>
              <a:ext uri="{FF2B5EF4-FFF2-40B4-BE49-F238E27FC236}">
                <a16:creationId xmlns:a16="http://schemas.microsoft.com/office/drawing/2014/main" id="{56D85F9F-F56A-F1AF-3E37-2031BDB9B7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5e17418b51_0_76:notes">
            <a:extLst>
              <a:ext uri="{FF2B5EF4-FFF2-40B4-BE49-F238E27FC236}">
                <a16:creationId xmlns:a16="http://schemas.microsoft.com/office/drawing/2014/main" id="{1B334E6E-767E-3B36-E1F0-F3966E1FCD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199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e17418b5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5e17418b5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e17418b5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e17418b5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5e17418b5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5e17418b5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e17418b5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e17418b5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e17418b5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e17418b5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5e17418b5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5e17418b5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e17418b51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e17418b51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17418b51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17418b5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17418b5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17418b5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600" dirty="0">
                <a:solidFill>
                  <a:srgbClr val="36454F"/>
                </a:solidFill>
                <a:latin typeface="Aharoni" panose="02010803020104030203" pitchFamily="2" charset="-79"/>
                <a:ea typeface="ADLaM Display" panose="020F0502020204030204" pitchFamily="2" charset="0"/>
                <a:cs typeface="Aharoni" panose="02010803020104030203" pitchFamily="2" charset="-79"/>
                <a:sym typeface="Times New Roman"/>
              </a:rPr>
              <a:t>AMAZON FRESH ANALYSIS</a:t>
            </a:r>
            <a:endParaRPr sz="3600" dirty="0">
              <a:solidFill>
                <a:srgbClr val="36454F"/>
              </a:solidFill>
              <a:latin typeface="Aharoni" panose="02010803020104030203" pitchFamily="2" charset="-79"/>
              <a:ea typeface="ADLaM Display" panose="020F0502020204030204" pitchFamily="2" charset="0"/>
              <a:cs typeface="Aharoni" panose="02010803020104030203" pitchFamily="2" charset="-79"/>
              <a:sym typeface="Times New Roman"/>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lnSpc>
                <a:spcPct val="90000"/>
              </a:lnSpc>
              <a:spcBef>
                <a:spcPts val="1000"/>
              </a:spcBef>
              <a:spcAft>
                <a:spcPts val="0"/>
              </a:spcAft>
              <a:buClr>
                <a:schemeClr val="dk1"/>
              </a:buClr>
              <a:buSzPct val="35818"/>
              <a:buFont typeface="Arial"/>
              <a:buNone/>
            </a:pPr>
            <a:r>
              <a:rPr lang="en" sz="1600" b="1" dirty="0">
                <a:solidFill>
                  <a:schemeClr val="dk1"/>
                </a:solidFill>
                <a:latin typeface="Times New Roman"/>
                <a:ea typeface="Times New Roman"/>
                <a:cs typeface="Times New Roman"/>
                <a:sym typeface="Times New Roman"/>
              </a:rPr>
              <a:t>JEYASHREE PALANI</a:t>
            </a:r>
            <a:endParaRPr sz="1600" b="1" dirty="0">
              <a:solidFill>
                <a:schemeClr val="dk1"/>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35818"/>
              <a:buFont typeface="Arial"/>
              <a:buNone/>
            </a:pPr>
            <a:r>
              <a:rPr lang="en" sz="1600" b="1" dirty="0">
                <a:solidFill>
                  <a:schemeClr val="dk1"/>
                </a:solidFill>
                <a:latin typeface="Times New Roman"/>
                <a:ea typeface="Times New Roman"/>
                <a:cs typeface="Times New Roman"/>
                <a:sym typeface="Times New Roman"/>
              </a:rPr>
              <a:t>  15/06/2025</a:t>
            </a:r>
            <a:endParaRPr sz="1600" b="1"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6454F"/>
                </a:solidFill>
                <a:latin typeface="Aharoni" panose="02010803020104030203" pitchFamily="2" charset="-79"/>
                <a:cs typeface="Aharoni" panose="02010803020104030203" pitchFamily="2" charset="-79"/>
              </a:rPr>
              <a:t>IDENTIFYING HIGH VALUE CUSTOMERS</a:t>
            </a:r>
            <a:endParaRPr dirty="0">
              <a:solidFill>
                <a:srgbClr val="36454F"/>
              </a:solidFill>
              <a:latin typeface="Aharoni" panose="02010803020104030203" pitchFamily="2" charset="-79"/>
              <a:cs typeface="Aharoni" panose="02010803020104030203" pitchFamily="2" charset="-79"/>
            </a:endParaRPr>
          </a:p>
        </p:txBody>
      </p:sp>
      <p:sp>
        <p:nvSpPr>
          <p:cNvPr id="118" name="Google Shape;11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US" sz="1500" dirty="0">
                <a:solidFill>
                  <a:schemeClr val="tx1"/>
                </a:solidFill>
                <a:latin typeface="Times New Roman" panose="02020603050405020304" pitchFamily="18" charset="0"/>
                <a:cs typeface="Times New Roman" panose="02020603050405020304" pitchFamily="18" charset="0"/>
              </a:rPr>
              <a:t>To Calculate the Total Spending SUM of (Quantity * Unit Price) is used.</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The Total Spending column is conditioned with ORDER BY DESC and RANK () is applied for the Order by function used.</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To identify the customer who have spent more than 5000, HAVING clause is used.</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The values that are calculate in the query are Columns from different table. To combine those identical values from other tables, JOIN is applied.</a:t>
            </a:r>
            <a:endParaRPr sz="1500" dirty="0">
              <a:solidFill>
                <a:schemeClr val="tx1"/>
              </a:solidFill>
              <a:latin typeface="Times New Roman" panose="02020603050405020304" pitchFamily="18" charset="0"/>
              <a:cs typeface="Times New Roman" panose="02020603050405020304" pitchFamily="18" charset="0"/>
            </a:endParaRPr>
          </a:p>
        </p:txBody>
      </p:sp>
      <p:sp>
        <p:nvSpPr>
          <p:cNvPr id="4" name="Google Shape;201;p3">
            <a:extLst>
              <a:ext uri="{FF2B5EF4-FFF2-40B4-BE49-F238E27FC236}">
                <a16:creationId xmlns:a16="http://schemas.microsoft.com/office/drawing/2014/main" id="{509F5DB1-858F-E6F5-C878-4D08A44CA47E}"/>
              </a:ext>
            </a:extLst>
          </p:cNvPr>
          <p:cNvSpPr/>
          <p:nvPr/>
        </p:nvSpPr>
        <p:spPr>
          <a:xfrm rot="16200000">
            <a:off x="2302330" y="2686048"/>
            <a:ext cx="155122" cy="4759782"/>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
        <p:nvSpPr>
          <p:cNvPr id="5" name="Google Shape;201;p3">
            <a:extLst>
              <a:ext uri="{FF2B5EF4-FFF2-40B4-BE49-F238E27FC236}">
                <a16:creationId xmlns:a16="http://schemas.microsoft.com/office/drawing/2014/main" id="{A99F9B0D-6CF6-F910-5C14-E1A3DBF5B3F6}"/>
              </a:ext>
            </a:extLst>
          </p:cNvPr>
          <p:cNvSpPr/>
          <p:nvPr/>
        </p:nvSpPr>
        <p:spPr>
          <a:xfrm>
            <a:off x="8988879" y="837193"/>
            <a:ext cx="155121" cy="3416400"/>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36454F"/>
                </a:solidFill>
                <a:latin typeface="Aharoni" panose="02010803020104030203" pitchFamily="2" charset="-79"/>
                <a:cs typeface="Aharoni" panose="02010803020104030203" pitchFamily="2" charset="-79"/>
              </a:rPr>
              <a:t>COMPLEX AGGREGATIONS AND JOINS</a:t>
            </a:r>
            <a:endParaRPr dirty="0">
              <a:solidFill>
                <a:srgbClr val="36454F"/>
              </a:solidFill>
              <a:latin typeface="Aharoni" panose="02010803020104030203" pitchFamily="2" charset="-79"/>
              <a:cs typeface="Aharoni" panose="02010803020104030203" pitchFamily="2" charset="-79"/>
            </a:endParaRPr>
          </a:p>
        </p:txBody>
      </p:sp>
      <p:sp>
        <p:nvSpPr>
          <p:cNvPr id="125" name="Google Shape;12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Bef>
                <a:spcPts val="1200"/>
              </a:spcBef>
            </a:pPr>
            <a:r>
              <a:rPr lang="en-US" sz="1500" dirty="0">
                <a:solidFill>
                  <a:schemeClr val="tx1"/>
                </a:solidFill>
                <a:latin typeface="Times New Roman" panose="02020603050405020304" pitchFamily="18" charset="0"/>
                <a:cs typeface="Times New Roman" panose="02020603050405020304" pitchFamily="18" charset="0"/>
              </a:rPr>
              <a:t>To Calculate the Total Revenue per Order, SUM function is used.</a:t>
            </a:r>
          </a:p>
          <a:p>
            <a:pPr marL="285750" indent="-285750">
              <a:spcBef>
                <a:spcPts val="1200"/>
              </a:spcBef>
            </a:pPr>
            <a:r>
              <a:rPr lang="en-US" sz="1500" dirty="0">
                <a:solidFill>
                  <a:schemeClr val="tx1"/>
                </a:solidFill>
                <a:latin typeface="Times New Roman" panose="02020603050405020304" pitchFamily="18" charset="0"/>
                <a:cs typeface="Times New Roman" panose="02020603050405020304" pitchFamily="18" charset="0"/>
              </a:rPr>
              <a:t>JOIN is applied to combine the Orders and Order Details Table with the identical column as Order ID.</a:t>
            </a:r>
          </a:p>
          <a:p>
            <a:pPr marL="285750" indent="-285750">
              <a:spcBef>
                <a:spcPts val="1200"/>
              </a:spcBef>
            </a:pPr>
            <a:r>
              <a:rPr lang="en-US" sz="1500" dirty="0">
                <a:solidFill>
                  <a:schemeClr val="tx1"/>
                </a:solidFill>
                <a:latin typeface="Times New Roman" panose="02020603050405020304" pitchFamily="18" charset="0"/>
                <a:cs typeface="Times New Roman" panose="02020603050405020304" pitchFamily="18" charset="0"/>
              </a:rPr>
              <a:t>To identify customers who placed orders within a specific time period, COUNT of the Order ID to get the Total Orders and HAVING clauses is implied in the order date.</a:t>
            </a:r>
          </a:p>
          <a:p>
            <a:pPr marL="285750" indent="-285750">
              <a:spcBef>
                <a:spcPts val="1200"/>
              </a:spcBef>
            </a:pPr>
            <a:r>
              <a:rPr lang="en-US" sz="1500" dirty="0">
                <a:solidFill>
                  <a:schemeClr val="tx1"/>
                </a:solidFill>
                <a:latin typeface="Times New Roman" panose="02020603050405020304" pitchFamily="18" charset="0"/>
                <a:cs typeface="Times New Roman" panose="02020603050405020304" pitchFamily="18" charset="0"/>
              </a:rPr>
              <a:t>To find the supplier with most products in Stock, SUM of the stock quantity in the product Table is used to have the Total stock and JOIN is used to combine the Product table and Suppliers Table.</a:t>
            </a:r>
          </a:p>
          <a:p>
            <a:pPr marL="285750" indent="-285750">
              <a:spcBef>
                <a:spcPts val="1200"/>
              </a:spcBef>
            </a:pPr>
            <a:r>
              <a:rPr lang="en-US" sz="1500" dirty="0">
                <a:solidFill>
                  <a:schemeClr val="tx1"/>
                </a:solidFill>
                <a:latin typeface="Times New Roman" panose="02020603050405020304" pitchFamily="18" charset="0"/>
                <a:cs typeface="Times New Roman" panose="02020603050405020304" pitchFamily="18" charset="0"/>
              </a:rPr>
              <a:t>Group by and Order by is applied to arrange the identical column and sort the values in a specific order.</a:t>
            </a:r>
          </a:p>
          <a:p>
            <a:pPr marL="285750" indent="-285750">
              <a:spcBef>
                <a:spcPts val="1200"/>
              </a:spcBef>
            </a:pPr>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4" name="Google Shape;201;p3">
            <a:extLst>
              <a:ext uri="{FF2B5EF4-FFF2-40B4-BE49-F238E27FC236}">
                <a16:creationId xmlns:a16="http://schemas.microsoft.com/office/drawing/2014/main" id="{FB256175-BF34-F763-F757-77DD3D09C155}"/>
              </a:ext>
            </a:extLst>
          </p:cNvPr>
          <p:cNvSpPr/>
          <p:nvPr/>
        </p:nvSpPr>
        <p:spPr>
          <a:xfrm rot="16200000">
            <a:off x="2302330" y="2686048"/>
            <a:ext cx="155122" cy="4759782"/>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
        <p:nvSpPr>
          <p:cNvPr id="5" name="Google Shape;201;p3">
            <a:extLst>
              <a:ext uri="{FF2B5EF4-FFF2-40B4-BE49-F238E27FC236}">
                <a16:creationId xmlns:a16="http://schemas.microsoft.com/office/drawing/2014/main" id="{E6AF0CCA-46DB-453D-5816-80FB172E9F77}"/>
              </a:ext>
            </a:extLst>
          </p:cNvPr>
          <p:cNvSpPr/>
          <p:nvPr/>
        </p:nvSpPr>
        <p:spPr>
          <a:xfrm>
            <a:off x="8988879" y="0"/>
            <a:ext cx="155121" cy="3416400"/>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6454F"/>
                </a:solidFill>
                <a:latin typeface="Aharoni" panose="02010803020104030203" pitchFamily="2" charset="-79"/>
                <a:cs typeface="Aharoni" panose="02010803020104030203" pitchFamily="2" charset="-79"/>
              </a:rPr>
              <a:t>NORMALIZATION</a:t>
            </a:r>
            <a:endParaRPr dirty="0">
              <a:solidFill>
                <a:srgbClr val="36454F"/>
              </a:solidFill>
              <a:latin typeface="Aharoni" panose="02010803020104030203" pitchFamily="2" charset="-79"/>
              <a:cs typeface="Aharoni" panose="02010803020104030203" pitchFamily="2" charset="-79"/>
            </a:endParaRPr>
          </a:p>
        </p:txBody>
      </p:sp>
      <p:sp>
        <p:nvSpPr>
          <p:cNvPr id="132" name="Google Shape;13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spcBef>
                <a:spcPts val="1200"/>
              </a:spcBef>
            </a:pPr>
            <a:r>
              <a:rPr lang="en-US" sz="1500" dirty="0">
                <a:solidFill>
                  <a:schemeClr val="tx1"/>
                </a:solidFill>
                <a:latin typeface="Times New Roman" panose="02020603050405020304" pitchFamily="18" charset="0"/>
                <a:cs typeface="Times New Roman" panose="02020603050405020304" pitchFamily="18" charset="0"/>
              </a:rPr>
              <a:t>CREATE command is applied to form a new table by separating Product categories and sub-categories.</a:t>
            </a:r>
          </a:p>
          <a:p>
            <a:pPr marL="285750" indent="-285750">
              <a:spcBef>
                <a:spcPts val="1200"/>
              </a:spcBef>
            </a:pPr>
            <a:r>
              <a:rPr lang="en-IN" sz="1500" dirty="0">
                <a:solidFill>
                  <a:schemeClr val="tx1"/>
                </a:solidFill>
                <a:latin typeface="Times New Roman" panose="02020603050405020304" pitchFamily="18" charset="0"/>
                <a:cs typeface="Times New Roman" panose="02020603050405020304" pitchFamily="18" charset="0"/>
              </a:rPr>
              <a:t>Foreign keys are created to maintain the relationship between the tables.</a:t>
            </a:r>
          </a:p>
          <a:p>
            <a:pPr marL="285750" indent="-285750">
              <a:spcBef>
                <a:spcPts val="1200"/>
              </a:spcBef>
            </a:pPr>
            <a:r>
              <a:rPr lang="en-US" sz="1500" dirty="0">
                <a:solidFill>
                  <a:schemeClr val="tx1"/>
                </a:solidFill>
                <a:latin typeface="Times New Roman" panose="02020603050405020304" pitchFamily="18" charset="0"/>
                <a:cs typeface="Times New Roman" panose="02020603050405020304" pitchFamily="18" charset="0"/>
              </a:rPr>
              <a:t>Category Id is the primary key in the </a:t>
            </a:r>
            <a:r>
              <a:rPr lang="en-US" sz="1500" dirty="0" err="1">
                <a:solidFill>
                  <a:schemeClr val="tx1"/>
                </a:solidFill>
                <a:latin typeface="Times New Roman" panose="02020603050405020304" pitchFamily="18" charset="0"/>
                <a:cs typeface="Times New Roman" panose="02020603050405020304" pitchFamily="18" charset="0"/>
              </a:rPr>
              <a:t>ProCategory</a:t>
            </a:r>
            <a:r>
              <a:rPr lang="en-US" sz="1500" dirty="0">
                <a:solidFill>
                  <a:schemeClr val="tx1"/>
                </a:solidFill>
                <a:latin typeface="Times New Roman" panose="02020603050405020304" pitchFamily="18" charset="0"/>
                <a:cs typeface="Times New Roman" panose="02020603050405020304" pitchFamily="18" charset="0"/>
              </a:rPr>
              <a:t> table.</a:t>
            </a:r>
          </a:p>
          <a:p>
            <a:pPr marL="285750" indent="-285750">
              <a:spcBef>
                <a:spcPts val="1200"/>
              </a:spcBef>
            </a:pPr>
            <a:r>
              <a:rPr lang="en-US" sz="1500" dirty="0">
                <a:solidFill>
                  <a:schemeClr val="tx1"/>
                </a:solidFill>
                <a:latin typeface="Times New Roman" panose="02020603050405020304" pitchFamily="18" charset="0"/>
                <a:cs typeface="Times New Roman" panose="02020603050405020304" pitchFamily="18" charset="0"/>
              </a:rPr>
              <a:t>Product Id is the Primary key and Category Id (</a:t>
            </a:r>
            <a:r>
              <a:rPr lang="en-US" sz="1500" dirty="0" err="1">
                <a:solidFill>
                  <a:schemeClr val="tx1"/>
                </a:solidFill>
                <a:latin typeface="Times New Roman" panose="02020603050405020304" pitchFamily="18" charset="0"/>
                <a:cs typeface="Times New Roman" panose="02020603050405020304" pitchFamily="18" charset="0"/>
              </a:rPr>
              <a:t>ProCategory</a:t>
            </a:r>
            <a:r>
              <a:rPr lang="en-US" sz="1500" dirty="0">
                <a:solidFill>
                  <a:schemeClr val="tx1"/>
                </a:solidFill>
                <a:latin typeface="Times New Roman" panose="02020603050405020304" pitchFamily="18" charset="0"/>
                <a:cs typeface="Times New Roman" panose="02020603050405020304" pitchFamily="18" charset="0"/>
              </a:rPr>
              <a:t>) and </a:t>
            </a:r>
            <a:r>
              <a:rPr lang="en-US" sz="1500" dirty="0" err="1">
                <a:solidFill>
                  <a:schemeClr val="tx1"/>
                </a:solidFill>
                <a:latin typeface="Times New Roman" panose="02020603050405020304" pitchFamily="18" charset="0"/>
                <a:cs typeface="Times New Roman" panose="02020603050405020304" pitchFamily="18" charset="0"/>
              </a:rPr>
              <a:t>SupplierId</a:t>
            </a:r>
            <a:r>
              <a:rPr lang="en-US" sz="1500" dirty="0">
                <a:solidFill>
                  <a:schemeClr val="tx1"/>
                </a:solidFill>
                <a:latin typeface="Times New Roman" panose="02020603050405020304" pitchFamily="18" charset="0"/>
                <a:cs typeface="Times New Roman" panose="02020603050405020304" pitchFamily="18" charset="0"/>
              </a:rPr>
              <a:t> (Suppliers) are the foreign key that are created.</a:t>
            </a:r>
          </a:p>
          <a:p>
            <a:pPr marL="285750" indent="-285750">
              <a:spcBef>
                <a:spcPts val="1200"/>
              </a:spcBef>
            </a:pPr>
            <a:r>
              <a:rPr lang="en-IN" sz="1500" dirty="0">
                <a:solidFill>
                  <a:schemeClr val="tx1"/>
                </a:solidFill>
                <a:latin typeface="Times New Roman" panose="02020603050405020304" pitchFamily="18" charset="0"/>
                <a:cs typeface="Times New Roman" panose="02020603050405020304" pitchFamily="18" charset="0"/>
              </a:rPr>
              <a:t>String Functions such as varchar, Int and decimal are used to create columns like Product name, Category, sub category (Varchar), Category Id, Product Id (Int) and Price per Unit (Decimal).</a:t>
            </a:r>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4" name="Google Shape;201;p3">
            <a:extLst>
              <a:ext uri="{FF2B5EF4-FFF2-40B4-BE49-F238E27FC236}">
                <a16:creationId xmlns:a16="http://schemas.microsoft.com/office/drawing/2014/main" id="{12F7B67F-E688-30E0-53BC-09C6196725E6}"/>
              </a:ext>
            </a:extLst>
          </p:cNvPr>
          <p:cNvSpPr/>
          <p:nvPr/>
        </p:nvSpPr>
        <p:spPr>
          <a:xfrm rot="16200000">
            <a:off x="2302330" y="2686048"/>
            <a:ext cx="155122" cy="4759782"/>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
        <p:nvSpPr>
          <p:cNvPr id="5" name="Google Shape;201;p3">
            <a:extLst>
              <a:ext uri="{FF2B5EF4-FFF2-40B4-BE49-F238E27FC236}">
                <a16:creationId xmlns:a16="http://schemas.microsoft.com/office/drawing/2014/main" id="{2E61CE9B-6B7F-E60B-B16B-08CA6ADBD1B7}"/>
              </a:ext>
            </a:extLst>
          </p:cNvPr>
          <p:cNvSpPr/>
          <p:nvPr/>
        </p:nvSpPr>
        <p:spPr>
          <a:xfrm>
            <a:off x="8988879" y="0"/>
            <a:ext cx="155121" cy="3416400"/>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6454F"/>
                </a:solidFill>
                <a:latin typeface="Aharoni" panose="02010803020104030203" pitchFamily="2" charset="-79"/>
                <a:cs typeface="Aharoni" panose="02010803020104030203" pitchFamily="2" charset="-79"/>
              </a:rPr>
              <a:t>SUB QUERIES AND NESTED QUERIES</a:t>
            </a:r>
            <a:endParaRPr dirty="0">
              <a:solidFill>
                <a:srgbClr val="36454F"/>
              </a:solidFill>
              <a:latin typeface="Aharoni" panose="02010803020104030203" pitchFamily="2" charset="-79"/>
              <a:cs typeface="Aharoni" panose="02010803020104030203" pitchFamily="2" charset="-79"/>
            </a:endParaRPr>
          </a:p>
        </p:txBody>
      </p:sp>
      <p:sp>
        <p:nvSpPr>
          <p:cNvPr id="139" name="Google Shape;139;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US" sz="1500" dirty="0">
                <a:solidFill>
                  <a:schemeClr val="tx1"/>
                </a:solidFill>
                <a:latin typeface="Times New Roman" panose="02020603050405020304" pitchFamily="18" charset="0"/>
                <a:cs typeface="Times New Roman" panose="02020603050405020304" pitchFamily="18" charset="0"/>
              </a:rPr>
              <a:t>To identify the Top 3 products based on the Sales revenue, SUM is used to find the Total Sales Revenue. Order by is used to sort the values in Descending Order.</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JOIN is executed to combine Products table and order details table, then it is Group by Product Id.</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LIMIT function is used to restrict the result to Top 3 products.</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To find the customers who haven’t placed the order yet, Compare the Customer Id in the orders Table to the Customer Id in the Customers Table.</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WHERE condition and NOT EXIST sub query is used to filter and sort the customer Id that are present in both the tables.</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4" name="Google Shape;201;p3">
            <a:extLst>
              <a:ext uri="{FF2B5EF4-FFF2-40B4-BE49-F238E27FC236}">
                <a16:creationId xmlns:a16="http://schemas.microsoft.com/office/drawing/2014/main" id="{4D438E0E-22A0-39A9-8937-0EEFCCDBA0EE}"/>
              </a:ext>
            </a:extLst>
          </p:cNvPr>
          <p:cNvSpPr/>
          <p:nvPr/>
        </p:nvSpPr>
        <p:spPr>
          <a:xfrm rot="16200000">
            <a:off x="2302330" y="2686048"/>
            <a:ext cx="155122" cy="4759782"/>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
        <p:nvSpPr>
          <p:cNvPr id="5" name="Google Shape;201;p3">
            <a:extLst>
              <a:ext uri="{FF2B5EF4-FFF2-40B4-BE49-F238E27FC236}">
                <a16:creationId xmlns:a16="http://schemas.microsoft.com/office/drawing/2014/main" id="{2F41128A-A84E-4F69-2344-DE49F2EA0AA8}"/>
              </a:ext>
            </a:extLst>
          </p:cNvPr>
          <p:cNvSpPr/>
          <p:nvPr/>
        </p:nvSpPr>
        <p:spPr>
          <a:xfrm>
            <a:off x="9021536" y="0"/>
            <a:ext cx="155121" cy="3416400"/>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6454F"/>
                </a:solidFill>
                <a:latin typeface="Aharoni" panose="02010803020104030203" pitchFamily="2" charset="-79"/>
                <a:cs typeface="Aharoni" panose="02010803020104030203" pitchFamily="2" charset="-79"/>
              </a:rPr>
              <a:t>REAL WORLD ANALYSIS</a:t>
            </a:r>
            <a:endParaRPr dirty="0">
              <a:solidFill>
                <a:srgbClr val="36454F"/>
              </a:solidFill>
              <a:latin typeface="Aharoni" panose="02010803020104030203" pitchFamily="2" charset="-79"/>
              <a:cs typeface="Aharoni" panose="02010803020104030203" pitchFamily="2" charset="-79"/>
            </a:endParaRPr>
          </a:p>
        </p:txBody>
      </p:sp>
      <p:sp>
        <p:nvSpPr>
          <p:cNvPr id="151" name="Google Shape;151;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US" sz="1500" dirty="0" err="1">
                <a:solidFill>
                  <a:schemeClr val="tx1"/>
                </a:solidFill>
                <a:latin typeface="Times New Roman" panose="02020603050405020304" pitchFamily="18" charset="0"/>
                <a:cs typeface="Times New Roman" panose="02020603050405020304" pitchFamily="18" charset="0"/>
              </a:rPr>
              <a:t>Patelberg</a:t>
            </a:r>
            <a:r>
              <a:rPr lang="en-US" sz="1500" dirty="0">
                <a:solidFill>
                  <a:schemeClr val="tx1"/>
                </a:solidFill>
                <a:latin typeface="Times New Roman" panose="02020603050405020304" pitchFamily="18" charset="0"/>
                <a:cs typeface="Times New Roman" panose="02020603050405020304" pitchFamily="18" charset="0"/>
              </a:rPr>
              <a:t>, North Christopher and Lake Christopher has the Highest Concentration of Prime Members with Prime </a:t>
            </a:r>
            <a:r>
              <a:rPr lang="en-US" sz="1500">
                <a:solidFill>
                  <a:schemeClr val="tx1"/>
                </a:solidFill>
                <a:latin typeface="Times New Roman" panose="02020603050405020304" pitchFamily="18" charset="0"/>
                <a:cs typeface="Times New Roman" panose="02020603050405020304" pitchFamily="18" charset="0"/>
              </a:rPr>
              <a:t>Percentage being 100.</a:t>
            </a:r>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COUNT (Total Customers), SUM (Prime Members = Yes) and ROUND (Prime Percentage) is applied to calculate the concentration of Prime Members.</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Meat, fruits and Snacks are the Most ordered Product category with Total ordered as 11108, 9921and 9651 respectively.</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SUM (Quantity) to get the Total Orders, JOIN (Products, Order Details), and LIMIT 3 (Top 3 Category).</a:t>
            </a:r>
            <a:endParaRPr sz="1500" dirty="0">
              <a:solidFill>
                <a:schemeClr val="tx1"/>
              </a:solidFill>
              <a:latin typeface="Times New Roman" panose="02020603050405020304" pitchFamily="18" charset="0"/>
              <a:cs typeface="Times New Roman" panose="02020603050405020304" pitchFamily="18" charset="0"/>
            </a:endParaRPr>
          </a:p>
        </p:txBody>
      </p:sp>
      <p:sp>
        <p:nvSpPr>
          <p:cNvPr id="4" name="Google Shape;201;p3">
            <a:extLst>
              <a:ext uri="{FF2B5EF4-FFF2-40B4-BE49-F238E27FC236}">
                <a16:creationId xmlns:a16="http://schemas.microsoft.com/office/drawing/2014/main" id="{67742E7C-6BD7-94FA-0129-C3A381B94764}"/>
              </a:ext>
            </a:extLst>
          </p:cNvPr>
          <p:cNvSpPr/>
          <p:nvPr/>
        </p:nvSpPr>
        <p:spPr>
          <a:xfrm rot="16200000">
            <a:off x="2302330" y="2686048"/>
            <a:ext cx="155122" cy="4759782"/>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
        <p:nvSpPr>
          <p:cNvPr id="5" name="Google Shape;201;p3">
            <a:extLst>
              <a:ext uri="{FF2B5EF4-FFF2-40B4-BE49-F238E27FC236}">
                <a16:creationId xmlns:a16="http://schemas.microsoft.com/office/drawing/2014/main" id="{B1C7F07B-C276-4C2D-AE52-FA0504B7D48F}"/>
              </a:ext>
            </a:extLst>
          </p:cNvPr>
          <p:cNvSpPr/>
          <p:nvPr/>
        </p:nvSpPr>
        <p:spPr>
          <a:xfrm>
            <a:off x="8988879" y="0"/>
            <a:ext cx="155121" cy="3416400"/>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6454F"/>
                </a:solidFill>
                <a:latin typeface="Aharoni" panose="02010803020104030203" pitchFamily="2" charset="-79"/>
                <a:cs typeface="Aharoni" panose="02010803020104030203" pitchFamily="2" charset="-79"/>
              </a:rPr>
              <a:t>FINDINGS</a:t>
            </a:r>
            <a:endParaRPr dirty="0">
              <a:solidFill>
                <a:srgbClr val="36454F"/>
              </a:solidFill>
              <a:latin typeface="Aharoni" panose="02010803020104030203" pitchFamily="2" charset="-79"/>
              <a:cs typeface="Aharoni" panose="02010803020104030203" pitchFamily="2" charset="-79"/>
            </a:endParaRPr>
          </a:p>
        </p:txBody>
      </p:sp>
      <p:sp>
        <p:nvSpPr>
          <p:cNvPr id="157" name="Google Shape;157;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US" sz="1500" dirty="0">
                <a:solidFill>
                  <a:schemeClr val="tx1"/>
                </a:solidFill>
                <a:latin typeface="Times New Roman" panose="02020603050405020304" pitchFamily="18" charset="0"/>
                <a:cs typeface="Times New Roman" panose="02020603050405020304" pitchFamily="18" charset="0"/>
              </a:rPr>
              <a:t>The Top 3 Most ordered Categories are Meat, Fruits, Snacks and the Top 3 products based on Sales Revenue are Capital Snacks, Society vegetable, Fish Dair.</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The Total Sales of Capital Snacks, Society Vegetables and Fish Dair are 1,10,875 / 1,03,430 / 1,00,727 respectively.</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The Most concentrated Prime Members are present in the following Cities: </a:t>
            </a:r>
            <a:r>
              <a:rPr lang="en-US" sz="1500" dirty="0" err="1">
                <a:solidFill>
                  <a:schemeClr val="tx1"/>
                </a:solidFill>
                <a:latin typeface="Times New Roman" panose="02020603050405020304" pitchFamily="18" charset="0"/>
                <a:cs typeface="Times New Roman" panose="02020603050405020304" pitchFamily="18" charset="0"/>
              </a:rPr>
              <a:t>Patelberg</a:t>
            </a:r>
            <a:r>
              <a:rPr lang="en-US" sz="1500" dirty="0">
                <a:solidFill>
                  <a:schemeClr val="tx1"/>
                </a:solidFill>
                <a:latin typeface="Times New Roman" panose="02020603050405020304" pitchFamily="18" charset="0"/>
                <a:cs typeface="Times New Roman" panose="02020603050405020304" pitchFamily="18" charset="0"/>
              </a:rPr>
              <a:t>, North Christopher and Lake Christopher.</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The High Value Customers with Highest Total Spending are from the states such as Delaware, Idaho, New York and California.</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4" name="Google Shape;201;p3">
            <a:extLst>
              <a:ext uri="{FF2B5EF4-FFF2-40B4-BE49-F238E27FC236}">
                <a16:creationId xmlns:a16="http://schemas.microsoft.com/office/drawing/2014/main" id="{CEDAE39D-FF31-D432-8B2A-784E1D96D61D}"/>
              </a:ext>
            </a:extLst>
          </p:cNvPr>
          <p:cNvSpPr/>
          <p:nvPr/>
        </p:nvSpPr>
        <p:spPr>
          <a:xfrm rot="16200000">
            <a:off x="2302330" y="2686048"/>
            <a:ext cx="155122" cy="4759782"/>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
        <p:nvSpPr>
          <p:cNvPr id="5" name="Google Shape;201;p3">
            <a:extLst>
              <a:ext uri="{FF2B5EF4-FFF2-40B4-BE49-F238E27FC236}">
                <a16:creationId xmlns:a16="http://schemas.microsoft.com/office/drawing/2014/main" id="{A4817277-BA12-0595-952F-2AD8891B32A4}"/>
              </a:ext>
            </a:extLst>
          </p:cNvPr>
          <p:cNvSpPr/>
          <p:nvPr/>
        </p:nvSpPr>
        <p:spPr>
          <a:xfrm>
            <a:off x="8988879" y="0"/>
            <a:ext cx="155121" cy="3416400"/>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5">
          <a:extLst>
            <a:ext uri="{FF2B5EF4-FFF2-40B4-BE49-F238E27FC236}">
              <a16:creationId xmlns:a16="http://schemas.microsoft.com/office/drawing/2014/main" id="{3FDED709-E94C-D733-00C2-A103FE5A805A}"/>
            </a:ext>
          </a:extLst>
        </p:cNvPr>
        <p:cNvGrpSpPr/>
        <p:nvPr/>
      </p:nvGrpSpPr>
      <p:grpSpPr>
        <a:xfrm>
          <a:off x="0" y="0"/>
          <a:ext cx="0" cy="0"/>
          <a:chOff x="0" y="0"/>
          <a:chExt cx="0" cy="0"/>
        </a:xfrm>
      </p:grpSpPr>
      <p:sp>
        <p:nvSpPr>
          <p:cNvPr id="156" name="Google Shape;156;p28">
            <a:extLst>
              <a:ext uri="{FF2B5EF4-FFF2-40B4-BE49-F238E27FC236}">
                <a16:creationId xmlns:a16="http://schemas.microsoft.com/office/drawing/2014/main" id="{648BEF31-7B90-A70D-F6BE-12F21561848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6454F"/>
                </a:solidFill>
                <a:latin typeface="Aharoni" panose="02010803020104030203" pitchFamily="2" charset="-79"/>
                <a:cs typeface="Aharoni" panose="02010803020104030203" pitchFamily="2" charset="-79"/>
              </a:rPr>
              <a:t>CONCLUSION</a:t>
            </a:r>
            <a:endParaRPr dirty="0">
              <a:solidFill>
                <a:srgbClr val="36454F"/>
              </a:solidFill>
              <a:latin typeface="Aharoni" panose="02010803020104030203" pitchFamily="2" charset="-79"/>
              <a:cs typeface="Aharoni" panose="02010803020104030203" pitchFamily="2" charset="-79"/>
            </a:endParaRPr>
          </a:p>
        </p:txBody>
      </p:sp>
      <p:sp>
        <p:nvSpPr>
          <p:cNvPr id="157" name="Google Shape;157;p28">
            <a:extLst>
              <a:ext uri="{FF2B5EF4-FFF2-40B4-BE49-F238E27FC236}">
                <a16:creationId xmlns:a16="http://schemas.microsoft.com/office/drawing/2014/main" id="{E3B0D3AA-4D50-E272-2E96-72E23483F39C}"/>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285750" indent="-285750"/>
            <a:r>
              <a:rPr lang="en-US" sz="1500" dirty="0">
                <a:solidFill>
                  <a:schemeClr val="tx1"/>
                </a:solidFill>
                <a:latin typeface="Times New Roman" panose="02020603050405020304" pitchFamily="18" charset="0"/>
                <a:cs typeface="Times New Roman" panose="02020603050405020304" pitchFamily="18" charset="0"/>
              </a:rPr>
              <a:t>Amazon fresh needs to focus on customers who haven’t ordered yet by Digital marketing with engaging content and offers.</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Based on the customer Review, Amazon Fresh can analyze the customer satisfaction of a product. </a:t>
            </a:r>
          </a:p>
          <a:p>
            <a:pPr marL="0" indent="0">
              <a:buNone/>
            </a:pPr>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Enhance Customer satisfaction by Evaluating Products with Low ratings for Quality improvement and those with High Reviews for Optimized Inventory Management.</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Build a strong relationship with suppliers from all regions and Strategize inventory by forecasting the Product Demand through Purchase Behavior.</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States like Delaware, Idaho, New York and California has the High Value customers, so give importance in improvisation of the marketing strategy and Optimization of Product Quality.</a:t>
            </a:r>
          </a:p>
        </p:txBody>
      </p:sp>
      <p:sp>
        <p:nvSpPr>
          <p:cNvPr id="4" name="Google Shape;201;p3">
            <a:extLst>
              <a:ext uri="{FF2B5EF4-FFF2-40B4-BE49-F238E27FC236}">
                <a16:creationId xmlns:a16="http://schemas.microsoft.com/office/drawing/2014/main" id="{C3377E01-9415-BBA1-D10B-A808156CADBB}"/>
              </a:ext>
            </a:extLst>
          </p:cNvPr>
          <p:cNvSpPr/>
          <p:nvPr/>
        </p:nvSpPr>
        <p:spPr>
          <a:xfrm rot="16200000">
            <a:off x="2302330" y="2686048"/>
            <a:ext cx="155122" cy="4759782"/>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
        <p:nvSpPr>
          <p:cNvPr id="5" name="Google Shape;201;p3">
            <a:extLst>
              <a:ext uri="{FF2B5EF4-FFF2-40B4-BE49-F238E27FC236}">
                <a16:creationId xmlns:a16="http://schemas.microsoft.com/office/drawing/2014/main" id="{DD776E48-80E2-5E19-48A0-056F47C7E1CE}"/>
              </a:ext>
            </a:extLst>
          </p:cNvPr>
          <p:cNvSpPr/>
          <p:nvPr/>
        </p:nvSpPr>
        <p:spPr>
          <a:xfrm>
            <a:off x="8988879" y="0"/>
            <a:ext cx="155121" cy="3416400"/>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Tree>
    <p:extLst>
      <p:ext uri="{BB962C8B-B14F-4D97-AF65-F5344CB8AC3E}">
        <p14:creationId xmlns:p14="http://schemas.microsoft.com/office/powerpoint/2010/main" val="283673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2000" dirty="0">
              <a:latin typeface="+mj-lt"/>
              <a:cs typeface="Aharoni" panose="02010803020104030203" pitchFamily="2" charset="-79"/>
            </a:endParaRPr>
          </a:p>
        </p:txBody>
      </p:sp>
      <p:sp>
        <p:nvSpPr>
          <p:cNvPr id="163" name="Google Shape;163;p29"/>
          <p:cNvSpPr txBox="1">
            <a:spLocks noGrp="1"/>
          </p:cNvSpPr>
          <p:nvPr>
            <p:ph type="body" idx="1"/>
          </p:nvPr>
        </p:nvSpPr>
        <p:spPr>
          <a:xfrm>
            <a:off x="311700" y="1110344"/>
            <a:ext cx="8520600" cy="4033156"/>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dirty="0"/>
          </a:p>
          <a:p>
            <a:pPr marL="0" lvl="0" indent="0" algn="l" rtl="0">
              <a:spcBef>
                <a:spcPts val="0"/>
              </a:spcBef>
              <a:spcAft>
                <a:spcPts val="1200"/>
              </a:spcAft>
              <a:buNone/>
            </a:pPr>
            <a:endParaRPr lang="en-IN" dirty="0"/>
          </a:p>
          <a:p>
            <a:pPr marL="0" lvl="0" indent="0" algn="ctr" rtl="0">
              <a:spcBef>
                <a:spcPts val="0"/>
              </a:spcBef>
              <a:spcAft>
                <a:spcPts val="1200"/>
              </a:spcAft>
              <a:buNone/>
            </a:pPr>
            <a:r>
              <a:rPr lang="en-US" sz="3800" dirty="0">
                <a:solidFill>
                  <a:srgbClr val="36454F"/>
                </a:solidFill>
                <a:latin typeface="Aharoni" panose="02010803020104030203" pitchFamily="2" charset="-79"/>
                <a:cs typeface="Aharoni" panose="02010803020104030203" pitchFamily="2" charset="-79"/>
              </a:rPr>
              <a:t>                             THANK YOU</a:t>
            </a:r>
          </a:p>
        </p:txBody>
      </p:sp>
      <p:sp>
        <p:nvSpPr>
          <p:cNvPr id="3" name="Google Shape;201;p3">
            <a:extLst>
              <a:ext uri="{FF2B5EF4-FFF2-40B4-BE49-F238E27FC236}">
                <a16:creationId xmlns:a16="http://schemas.microsoft.com/office/drawing/2014/main" id="{D9BCFE00-55EB-8189-681E-67D8FBB69307}"/>
              </a:ext>
            </a:extLst>
          </p:cNvPr>
          <p:cNvSpPr/>
          <p:nvPr/>
        </p:nvSpPr>
        <p:spPr>
          <a:xfrm>
            <a:off x="8988879" y="0"/>
            <a:ext cx="155121" cy="3416400"/>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pic>
        <p:nvPicPr>
          <p:cNvPr id="7" name="Picture 6" descr="A shopping cart full of groceries&#10;&#10;AI-generated content may be incorrect.">
            <a:extLst>
              <a:ext uri="{FF2B5EF4-FFF2-40B4-BE49-F238E27FC236}">
                <a16:creationId xmlns:a16="http://schemas.microsoft.com/office/drawing/2014/main" id="{30219F98-7213-9DD6-6E55-4016F477CAB1}"/>
              </a:ext>
            </a:extLst>
          </p:cNvPr>
          <p:cNvPicPr>
            <a:picLocks noChangeAspect="1"/>
          </p:cNvPicPr>
          <p:nvPr/>
        </p:nvPicPr>
        <p:blipFill>
          <a:blip r:embed="rId3"/>
          <a:stretch>
            <a:fillRect/>
          </a:stretch>
        </p:blipFill>
        <p:spPr>
          <a:xfrm>
            <a:off x="-1" y="1"/>
            <a:ext cx="4416879"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solidFill>
                  <a:srgbClr val="36454F"/>
                </a:solidFill>
                <a:latin typeface="Aharoni" panose="02010803020104030203" pitchFamily="2" charset="-79"/>
                <a:cs typeface="Aharoni" panose="02010803020104030203" pitchFamily="2" charset="-79"/>
              </a:rPr>
              <a:t>INTRODUCTION</a:t>
            </a: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r>
              <a:rPr lang="en-US" sz="1500" dirty="0">
                <a:solidFill>
                  <a:schemeClr val="tx1"/>
                </a:solidFill>
                <a:latin typeface="Times New Roman" panose="02020603050405020304" pitchFamily="18" charset="0"/>
                <a:cs typeface="Times New Roman" panose="02020603050405020304" pitchFamily="18" charset="0"/>
              </a:rPr>
              <a:t>To optimize operations, enhance customer satisfaction, and boost revenue for </a:t>
            </a:r>
            <a:r>
              <a:rPr lang="en-IN" sz="1500" dirty="0">
                <a:solidFill>
                  <a:schemeClr val="tx1"/>
                </a:solidFill>
                <a:latin typeface="Times New Roman" panose="02020603050405020304" pitchFamily="18" charset="0"/>
                <a:cs typeface="Times New Roman" panose="02020603050405020304" pitchFamily="18" charset="0"/>
              </a:rPr>
              <a:t>Amazon Fresh (e-Commerce Platform).</a:t>
            </a:r>
          </a:p>
          <a:p>
            <a:endParaRPr lang="en-US" sz="1500" dirty="0">
              <a:solidFill>
                <a:schemeClr val="tx1"/>
              </a:solidFill>
              <a:latin typeface="Times New Roman" panose="02020603050405020304" pitchFamily="18" charset="0"/>
              <a:cs typeface="Times New Roman" panose="02020603050405020304" pitchFamily="18" charset="0"/>
            </a:endParaRPr>
          </a:p>
          <a:p>
            <a:r>
              <a:rPr lang="en-US" sz="1500" dirty="0">
                <a:solidFill>
                  <a:schemeClr val="tx1"/>
                </a:solidFill>
                <a:latin typeface="Times New Roman" panose="02020603050405020304" pitchFamily="18" charset="0"/>
                <a:cs typeface="Times New Roman" panose="02020603050405020304" pitchFamily="18" charset="0"/>
              </a:rPr>
              <a:t>This project aims to Identify top-performing products, analyzing customer purchasing patterns.</a:t>
            </a:r>
          </a:p>
          <a:p>
            <a:endParaRPr lang="en-US" sz="1500" dirty="0">
              <a:solidFill>
                <a:schemeClr val="tx1"/>
              </a:solidFill>
              <a:latin typeface="Times New Roman" panose="02020603050405020304" pitchFamily="18" charset="0"/>
              <a:cs typeface="Times New Roman" panose="02020603050405020304" pitchFamily="18" charset="0"/>
            </a:endParaRPr>
          </a:p>
          <a:p>
            <a:r>
              <a:rPr lang="en-US" sz="1500" dirty="0">
                <a:solidFill>
                  <a:schemeClr val="tx1"/>
                </a:solidFill>
                <a:latin typeface="Times New Roman" panose="02020603050405020304" pitchFamily="18" charset="0"/>
                <a:cs typeface="Times New Roman" panose="02020603050405020304" pitchFamily="18" charset="0"/>
              </a:rPr>
              <a:t>This also helps in Optimizing inventory management aligning with demand trends.</a:t>
            </a:r>
          </a:p>
          <a:p>
            <a:endParaRPr lang="en-US" sz="1500" dirty="0">
              <a:solidFill>
                <a:schemeClr val="tx1"/>
              </a:solidFill>
              <a:latin typeface="Times New Roman" panose="02020603050405020304" pitchFamily="18" charset="0"/>
              <a:cs typeface="Times New Roman" panose="02020603050405020304" pitchFamily="18" charset="0"/>
            </a:endParaRPr>
          </a:p>
          <a:p>
            <a:r>
              <a:rPr lang="en-US" sz="1500" dirty="0">
                <a:solidFill>
                  <a:schemeClr val="tx1"/>
                </a:solidFill>
                <a:latin typeface="Times New Roman" panose="02020603050405020304" pitchFamily="18" charset="0"/>
                <a:cs typeface="Times New Roman" panose="02020603050405020304" pitchFamily="18" charset="0"/>
              </a:rPr>
              <a:t>MySQL is used to organize the data efficiently and it helps in meaningful Analysis and decision Making.</a:t>
            </a:r>
            <a:br>
              <a:rPr lang="en-US" sz="1500" dirty="0">
                <a:latin typeface="Times New Roman" panose="02020603050405020304" pitchFamily="18" charset="0"/>
                <a:cs typeface="Times New Roman" panose="02020603050405020304" pitchFamily="18" charset="0"/>
              </a:rPr>
            </a:br>
            <a:endParaRPr lang="en-US" sz="1500" dirty="0">
              <a:solidFill>
                <a:schemeClr val="tx1"/>
              </a:solidFill>
              <a:latin typeface="Times New Roman" panose="02020603050405020304" pitchFamily="18" charset="0"/>
              <a:cs typeface="Times New Roman" panose="02020603050405020304" pitchFamily="18" charset="0"/>
            </a:endParaRPr>
          </a:p>
        </p:txBody>
      </p:sp>
      <p:sp>
        <p:nvSpPr>
          <p:cNvPr id="5" name="Google Shape;201;p3">
            <a:extLst>
              <a:ext uri="{FF2B5EF4-FFF2-40B4-BE49-F238E27FC236}">
                <a16:creationId xmlns:a16="http://schemas.microsoft.com/office/drawing/2014/main" id="{F45A1792-30B1-0B59-663E-79960269980A}"/>
              </a:ext>
            </a:extLst>
          </p:cNvPr>
          <p:cNvSpPr/>
          <p:nvPr/>
        </p:nvSpPr>
        <p:spPr>
          <a:xfrm>
            <a:off x="8988879" y="0"/>
            <a:ext cx="155121" cy="3416400"/>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A98F95A2-3345-EDE0-92BE-A56E3979DDAE}"/>
                  </a:ext>
                </a:extLst>
              </p14:cNvPr>
              <p14:cNvContentPartPr/>
              <p14:nvPr/>
            </p14:nvContentPartPr>
            <p14:xfrm>
              <a:off x="3779704" y="-114866"/>
              <a:ext cx="360" cy="360"/>
            </p14:xfrm>
          </p:contentPart>
        </mc:Choice>
        <mc:Fallback xmlns="">
          <p:pic>
            <p:nvPicPr>
              <p:cNvPr id="10" name="Ink 9">
                <a:extLst>
                  <a:ext uri="{FF2B5EF4-FFF2-40B4-BE49-F238E27FC236}">
                    <a16:creationId xmlns:a16="http://schemas.microsoft.com/office/drawing/2014/main" id="{A98F95A2-3345-EDE0-92BE-A56E3979DDAE}"/>
                  </a:ext>
                </a:extLst>
              </p:cNvPr>
              <p:cNvPicPr/>
              <p:nvPr/>
            </p:nvPicPr>
            <p:blipFill>
              <a:blip r:embed="rId4"/>
              <a:stretch>
                <a:fillRect/>
              </a:stretch>
            </p:blipFill>
            <p:spPr>
              <a:xfrm>
                <a:off x="3773584" y="-120986"/>
                <a:ext cx="12600" cy="12600"/>
              </a:xfrm>
              <a:prstGeom prst="rect">
                <a:avLst/>
              </a:prstGeom>
            </p:spPr>
          </p:pic>
        </mc:Fallback>
      </mc:AlternateContent>
      <p:sp>
        <p:nvSpPr>
          <p:cNvPr id="18" name="Google Shape;201;p3">
            <a:extLst>
              <a:ext uri="{FF2B5EF4-FFF2-40B4-BE49-F238E27FC236}">
                <a16:creationId xmlns:a16="http://schemas.microsoft.com/office/drawing/2014/main" id="{683A25D7-B7C4-AC00-7CD7-08B27FBEDFBB}"/>
              </a:ext>
            </a:extLst>
          </p:cNvPr>
          <p:cNvSpPr/>
          <p:nvPr/>
        </p:nvSpPr>
        <p:spPr>
          <a:xfrm rot="16200000">
            <a:off x="2302330" y="2686048"/>
            <a:ext cx="155122" cy="4759782"/>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36454F"/>
                </a:solidFill>
                <a:latin typeface="Aharoni" panose="02010803020104030203" pitchFamily="2" charset="-79"/>
                <a:ea typeface="Tahoma" panose="020B0604030504040204" pitchFamily="34" charset="0"/>
                <a:cs typeface="Aharoni" panose="02010803020104030203" pitchFamily="2" charset="-79"/>
              </a:rPr>
              <a:t>D</a:t>
            </a:r>
            <a:r>
              <a:rPr lang="en-IN" dirty="0">
                <a:solidFill>
                  <a:srgbClr val="36454F"/>
                </a:solidFill>
                <a:latin typeface="Aharoni" panose="02010803020104030203" pitchFamily="2" charset="-79"/>
                <a:ea typeface="Tahoma" panose="020B0604030504040204" pitchFamily="34" charset="0"/>
                <a:cs typeface="Aharoni" panose="02010803020104030203" pitchFamily="2" charset="-79"/>
              </a:rPr>
              <a:t>ATA MODELING</a:t>
            </a: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US" sz="1500" dirty="0">
                <a:solidFill>
                  <a:schemeClr val="tx1"/>
                </a:solidFill>
                <a:latin typeface="Times New Roman" panose="02020603050405020304" pitchFamily="18" charset="0"/>
                <a:cs typeface="Times New Roman" panose="02020603050405020304" pitchFamily="18" charset="0"/>
              </a:rPr>
              <a:t>Data Modeling helps in visualizing the relationship between Tables of the given Dataset.</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IN" sz="1500" dirty="0">
                <a:solidFill>
                  <a:schemeClr val="tx1"/>
                </a:solidFill>
                <a:latin typeface="Times New Roman" panose="02020603050405020304" pitchFamily="18" charset="0"/>
                <a:cs typeface="Times New Roman" panose="02020603050405020304" pitchFamily="18" charset="0"/>
              </a:rPr>
              <a:t>ERD (Entity Relationship Diagram) is used to connect the tables with the help of Primary keys and Foreign Keys.</a:t>
            </a:r>
          </a:p>
          <a:p>
            <a:pPr marL="285750" indent="-285750"/>
            <a:endParaRPr lang="en-IN" sz="1500" dirty="0">
              <a:solidFill>
                <a:schemeClr val="tx1"/>
              </a:solidFill>
              <a:latin typeface="Times New Roman" panose="02020603050405020304" pitchFamily="18" charset="0"/>
              <a:cs typeface="Times New Roman" panose="02020603050405020304" pitchFamily="18" charset="0"/>
            </a:endParaRPr>
          </a:p>
          <a:p>
            <a:pPr marL="285750" indent="-285750"/>
            <a:r>
              <a:rPr lang="en-IN" sz="1500" dirty="0">
                <a:solidFill>
                  <a:schemeClr val="tx1"/>
                </a:solidFill>
                <a:latin typeface="Times New Roman" panose="02020603050405020304" pitchFamily="18" charset="0"/>
                <a:cs typeface="Times New Roman" panose="02020603050405020304" pitchFamily="18" charset="0"/>
              </a:rPr>
              <a:t>In Relational Database, </a:t>
            </a:r>
            <a:r>
              <a:rPr lang="en-US" sz="1500" dirty="0">
                <a:solidFill>
                  <a:schemeClr val="tx1"/>
                </a:solidFill>
                <a:latin typeface="Times New Roman" panose="02020603050405020304" pitchFamily="18" charset="0"/>
                <a:cs typeface="Times New Roman" panose="02020603050405020304" pitchFamily="18" charset="0"/>
              </a:rPr>
              <a:t>A primary key uniquely identify each record within a table, while foreign keys establish relationships between tables by referencing primary keys in other tables.</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endParaRPr sz="1500" dirty="0">
              <a:solidFill>
                <a:schemeClr val="tx1"/>
              </a:solidFill>
              <a:latin typeface="Times New Roman" panose="02020603050405020304" pitchFamily="18" charset="0"/>
              <a:cs typeface="Times New Roman" panose="02020603050405020304" pitchFamily="18" charset="0"/>
            </a:endParaRPr>
          </a:p>
        </p:txBody>
      </p:sp>
      <p:sp>
        <p:nvSpPr>
          <p:cNvPr id="6" name="Google Shape;201;p3">
            <a:extLst>
              <a:ext uri="{FF2B5EF4-FFF2-40B4-BE49-F238E27FC236}">
                <a16:creationId xmlns:a16="http://schemas.microsoft.com/office/drawing/2014/main" id="{2DF37457-A7D6-43E6-93A4-34D1B81797B4}"/>
              </a:ext>
            </a:extLst>
          </p:cNvPr>
          <p:cNvSpPr/>
          <p:nvPr/>
        </p:nvSpPr>
        <p:spPr>
          <a:xfrm rot="16200000">
            <a:off x="2302330" y="2694212"/>
            <a:ext cx="155122" cy="4759782"/>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
        <p:nvSpPr>
          <p:cNvPr id="10" name="Google Shape;201;p3">
            <a:extLst>
              <a:ext uri="{FF2B5EF4-FFF2-40B4-BE49-F238E27FC236}">
                <a16:creationId xmlns:a16="http://schemas.microsoft.com/office/drawing/2014/main" id="{CF8098CD-A152-D859-9B07-328D1ECB4AFA}"/>
              </a:ext>
            </a:extLst>
          </p:cNvPr>
          <p:cNvSpPr/>
          <p:nvPr/>
        </p:nvSpPr>
        <p:spPr>
          <a:xfrm>
            <a:off x="8988879" y="0"/>
            <a:ext cx="155121" cy="3416400"/>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6454F"/>
                </a:solidFill>
                <a:latin typeface="Aharoni" panose="02010803020104030203" pitchFamily="2" charset="-79"/>
                <a:cs typeface="Aharoni" panose="02010803020104030203" pitchFamily="2" charset="-79"/>
              </a:rPr>
              <a:t>ER DIAGRAM</a:t>
            </a:r>
            <a:endParaRPr dirty="0">
              <a:solidFill>
                <a:srgbClr val="36454F"/>
              </a:solidFill>
              <a:latin typeface="Aharoni" panose="02010803020104030203" pitchFamily="2" charset="-79"/>
              <a:cs typeface="Aharoni" panose="02010803020104030203" pitchFamily="2" charset="-79"/>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None/>
            </a:pPr>
            <a:endParaRPr sz="1500" dirty="0">
              <a:solidFill>
                <a:schemeClr val="tx1"/>
              </a:solidFill>
              <a:latin typeface="Times New Roman" panose="02020603050405020304" pitchFamily="18" charset="0"/>
              <a:cs typeface="Times New Roman" panose="02020603050405020304" pitchFamily="18" charset="0"/>
            </a:endParaRPr>
          </a:p>
        </p:txBody>
      </p:sp>
      <p:sp>
        <p:nvSpPr>
          <p:cNvPr id="5" name="Google Shape;201;p3">
            <a:extLst>
              <a:ext uri="{FF2B5EF4-FFF2-40B4-BE49-F238E27FC236}">
                <a16:creationId xmlns:a16="http://schemas.microsoft.com/office/drawing/2014/main" id="{15200410-368F-5A7D-C69C-CCF05DD97BCE}"/>
              </a:ext>
            </a:extLst>
          </p:cNvPr>
          <p:cNvSpPr/>
          <p:nvPr/>
        </p:nvSpPr>
        <p:spPr>
          <a:xfrm rot="16200000">
            <a:off x="2302330" y="2686048"/>
            <a:ext cx="155122" cy="4759782"/>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
        <p:nvSpPr>
          <p:cNvPr id="7" name="Google Shape;201;p3">
            <a:extLst>
              <a:ext uri="{FF2B5EF4-FFF2-40B4-BE49-F238E27FC236}">
                <a16:creationId xmlns:a16="http://schemas.microsoft.com/office/drawing/2014/main" id="{D603A803-433A-9C5D-2B04-7B00D363FE87}"/>
              </a:ext>
            </a:extLst>
          </p:cNvPr>
          <p:cNvSpPr/>
          <p:nvPr/>
        </p:nvSpPr>
        <p:spPr>
          <a:xfrm>
            <a:off x="8988879" y="0"/>
            <a:ext cx="155121" cy="3416400"/>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pic>
        <p:nvPicPr>
          <p:cNvPr id="6" name="Picture 5" descr="A screenshot of a computer&#10;&#10;AI-generated content may be incorrect.">
            <a:extLst>
              <a:ext uri="{FF2B5EF4-FFF2-40B4-BE49-F238E27FC236}">
                <a16:creationId xmlns:a16="http://schemas.microsoft.com/office/drawing/2014/main" id="{4CE8E8E4-E2E8-D06D-ED70-CC75489338A8}"/>
              </a:ext>
            </a:extLst>
          </p:cNvPr>
          <p:cNvPicPr>
            <a:picLocks noChangeAspect="1"/>
          </p:cNvPicPr>
          <p:nvPr/>
        </p:nvPicPr>
        <p:blipFill>
          <a:blip r:embed="rId3"/>
          <a:stretch>
            <a:fillRect/>
          </a:stretch>
        </p:blipFill>
        <p:spPr>
          <a:xfrm>
            <a:off x="309075" y="1152475"/>
            <a:ext cx="8443039" cy="34164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6454F"/>
                </a:solidFill>
                <a:latin typeface="Aharoni" panose="02010803020104030203" pitchFamily="2" charset="-79"/>
                <a:cs typeface="Aharoni" panose="02010803020104030203" pitchFamily="2" charset="-79"/>
              </a:rPr>
              <a:t>BASIC QUERIES</a:t>
            </a:r>
            <a:endParaRPr dirty="0">
              <a:solidFill>
                <a:srgbClr val="36454F"/>
              </a:solidFill>
              <a:latin typeface="Aharoni" panose="02010803020104030203" pitchFamily="2" charset="-79"/>
              <a:cs typeface="Aharoni" panose="02010803020104030203" pitchFamily="2" charset="-79"/>
            </a:endParaRPr>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US" sz="1500" dirty="0">
                <a:solidFill>
                  <a:schemeClr val="tx1"/>
                </a:solidFill>
                <a:latin typeface="Times New Roman" panose="02020603050405020304" pitchFamily="18" charset="0"/>
                <a:cs typeface="Times New Roman" panose="02020603050405020304" pitchFamily="18" charset="0"/>
              </a:rPr>
              <a:t>Queries are Instruction written in SQL that is used to interact with and retrieve data from a Database.</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To retrieve all customers from a specific City and to fetch all products under Fruits category, WHERE clause is used.</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WHERE clause helps in Filtering records in a SQL statement. It used to extract only Data that fulfills specific Conditions.</a:t>
            </a:r>
            <a:endParaRPr sz="1500" dirty="0">
              <a:solidFill>
                <a:schemeClr val="tx1"/>
              </a:solidFill>
              <a:latin typeface="Times New Roman" panose="02020603050405020304" pitchFamily="18" charset="0"/>
              <a:cs typeface="Times New Roman" panose="02020603050405020304" pitchFamily="18" charset="0"/>
            </a:endParaRPr>
          </a:p>
        </p:txBody>
      </p:sp>
      <p:sp>
        <p:nvSpPr>
          <p:cNvPr id="5" name="Google Shape;201;p3">
            <a:extLst>
              <a:ext uri="{FF2B5EF4-FFF2-40B4-BE49-F238E27FC236}">
                <a16:creationId xmlns:a16="http://schemas.microsoft.com/office/drawing/2014/main" id="{03084DD5-5399-7536-0975-EF8329B2C3AE}"/>
              </a:ext>
            </a:extLst>
          </p:cNvPr>
          <p:cNvSpPr/>
          <p:nvPr/>
        </p:nvSpPr>
        <p:spPr>
          <a:xfrm rot="16200000">
            <a:off x="2302330" y="2686048"/>
            <a:ext cx="155122" cy="4759782"/>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
        <p:nvSpPr>
          <p:cNvPr id="7" name="Google Shape;201;p3">
            <a:extLst>
              <a:ext uri="{FF2B5EF4-FFF2-40B4-BE49-F238E27FC236}">
                <a16:creationId xmlns:a16="http://schemas.microsoft.com/office/drawing/2014/main" id="{200223A4-1CF2-2F17-0183-C7D773D18558}"/>
              </a:ext>
            </a:extLst>
          </p:cNvPr>
          <p:cNvSpPr/>
          <p:nvPr/>
        </p:nvSpPr>
        <p:spPr>
          <a:xfrm>
            <a:off x="9021536" y="0"/>
            <a:ext cx="155121" cy="3416400"/>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6454F"/>
                </a:solidFill>
                <a:latin typeface="Aharoni" panose="02010803020104030203" pitchFamily="2" charset="-79"/>
                <a:cs typeface="Aharoni" panose="02010803020104030203" pitchFamily="2" charset="-79"/>
              </a:rPr>
              <a:t>DATA DEFINITION LANGUAGE - DDL</a:t>
            </a:r>
            <a:endParaRPr dirty="0">
              <a:solidFill>
                <a:srgbClr val="36454F"/>
              </a:solidFill>
              <a:latin typeface="Aharoni" panose="02010803020104030203" pitchFamily="2" charset="-79"/>
              <a:cs typeface="Aharoni" panose="02010803020104030203" pitchFamily="2" charset="-79"/>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US" sz="1500" dirty="0">
                <a:solidFill>
                  <a:schemeClr val="tx1"/>
                </a:solidFill>
                <a:latin typeface="Times New Roman" panose="02020603050405020304" pitchFamily="18" charset="0"/>
                <a:cs typeface="Times New Roman" panose="02020603050405020304" pitchFamily="18" charset="0"/>
              </a:rPr>
              <a:t>Data Definition Language (DDL) statements are used to manipulate MySQL database schema objects.</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DDL Commands: Create, Alter, Rename, Drop, Truncate.</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Here, CREATE command is used to Create a New Schema and a New Table.</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For Age to be more than 18 and Not Null, CHECK and NOT NULL conditions were applied.</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Unique Constrains are added for the Customer Name as varchar(50).</a:t>
            </a:r>
          </a:p>
        </p:txBody>
      </p:sp>
      <p:sp>
        <p:nvSpPr>
          <p:cNvPr id="4" name="Google Shape;201;p3">
            <a:extLst>
              <a:ext uri="{FF2B5EF4-FFF2-40B4-BE49-F238E27FC236}">
                <a16:creationId xmlns:a16="http://schemas.microsoft.com/office/drawing/2014/main" id="{D64EC393-1E72-7C51-C036-69CC378193CE}"/>
              </a:ext>
            </a:extLst>
          </p:cNvPr>
          <p:cNvSpPr/>
          <p:nvPr/>
        </p:nvSpPr>
        <p:spPr>
          <a:xfrm rot="16200000">
            <a:off x="2302330" y="2686048"/>
            <a:ext cx="155122" cy="4759782"/>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
        <p:nvSpPr>
          <p:cNvPr id="5" name="Google Shape;201;p3">
            <a:extLst>
              <a:ext uri="{FF2B5EF4-FFF2-40B4-BE49-F238E27FC236}">
                <a16:creationId xmlns:a16="http://schemas.microsoft.com/office/drawing/2014/main" id="{430E883C-58C9-9037-0E91-7837149F7E37}"/>
              </a:ext>
            </a:extLst>
          </p:cNvPr>
          <p:cNvSpPr/>
          <p:nvPr/>
        </p:nvSpPr>
        <p:spPr>
          <a:xfrm>
            <a:off x="8988879" y="0"/>
            <a:ext cx="155121" cy="3416400"/>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6454F"/>
                </a:solidFill>
                <a:latin typeface="Aharoni" panose="02010803020104030203" pitchFamily="2" charset="-79"/>
                <a:cs typeface="Aharoni" panose="02010803020104030203" pitchFamily="2" charset="-79"/>
              </a:rPr>
              <a:t>DATA MANIPULATION LANGUAGE - DML</a:t>
            </a:r>
            <a:endParaRPr dirty="0">
              <a:solidFill>
                <a:srgbClr val="36454F"/>
              </a:solidFill>
              <a:latin typeface="Aharoni" panose="02010803020104030203" pitchFamily="2" charset="-79"/>
              <a:cs typeface="Aharoni" panose="02010803020104030203" pitchFamily="2" charset="-79"/>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spcBef>
                <a:spcPts val="1200"/>
              </a:spcBef>
              <a:spcAft>
                <a:spcPts val="1200"/>
              </a:spcAft>
            </a:pPr>
            <a:r>
              <a:rPr lang="en-US" sz="1500" dirty="0">
                <a:solidFill>
                  <a:schemeClr val="tx1"/>
                </a:solidFill>
                <a:latin typeface="Times New Roman" panose="02020603050405020304" pitchFamily="18" charset="0"/>
                <a:cs typeface="Times New Roman" panose="02020603050405020304" pitchFamily="18" charset="0"/>
              </a:rPr>
              <a:t>Data Manipulation Language (DML) refers to the set of SQL commands used to manage and manipulate data within database tables.</a:t>
            </a:r>
          </a:p>
          <a:p>
            <a:pPr marL="285750" indent="-285750">
              <a:spcBef>
                <a:spcPts val="1200"/>
              </a:spcBef>
              <a:spcAft>
                <a:spcPts val="1200"/>
              </a:spcAft>
            </a:pPr>
            <a:r>
              <a:rPr lang="en-US" sz="1500" dirty="0">
                <a:solidFill>
                  <a:schemeClr val="tx1"/>
                </a:solidFill>
                <a:latin typeface="Times New Roman" panose="02020603050405020304" pitchFamily="18" charset="0"/>
                <a:cs typeface="Times New Roman" panose="02020603050405020304" pitchFamily="18" charset="0"/>
              </a:rPr>
              <a:t>DML commands : Select, Insert, Update, Delete.</a:t>
            </a:r>
          </a:p>
          <a:p>
            <a:pPr marL="285750" indent="-285750">
              <a:spcBef>
                <a:spcPts val="1200"/>
              </a:spcBef>
              <a:spcAft>
                <a:spcPts val="1200"/>
              </a:spcAft>
            </a:pPr>
            <a:r>
              <a:rPr lang="en-US" sz="1500" dirty="0">
                <a:solidFill>
                  <a:schemeClr val="tx1"/>
                </a:solidFill>
                <a:latin typeface="Times New Roman" panose="02020603050405020304" pitchFamily="18" charset="0"/>
                <a:cs typeface="Times New Roman" panose="02020603050405020304" pitchFamily="18" charset="0"/>
              </a:rPr>
              <a:t>INSERT command is used to insert 3 new rows into the products table.</a:t>
            </a:r>
          </a:p>
          <a:p>
            <a:pPr marL="285750" indent="-285750">
              <a:spcBef>
                <a:spcPts val="1200"/>
              </a:spcBef>
              <a:spcAft>
                <a:spcPts val="1200"/>
              </a:spcAft>
            </a:pPr>
            <a:r>
              <a:rPr lang="en-US" sz="1500" dirty="0">
                <a:solidFill>
                  <a:schemeClr val="tx1"/>
                </a:solidFill>
                <a:latin typeface="Times New Roman" panose="02020603050405020304" pitchFamily="18" charset="0"/>
                <a:cs typeface="Times New Roman" panose="02020603050405020304" pitchFamily="18" charset="0"/>
              </a:rPr>
              <a:t>UPDATE command is used to update stock quantity and WHERE clause is used to filter a specific product ID.</a:t>
            </a:r>
          </a:p>
          <a:p>
            <a:pPr marL="285750" indent="-285750">
              <a:spcBef>
                <a:spcPts val="1200"/>
              </a:spcBef>
              <a:spcAft>
                <a:spcPts val="1200"/>
              </a:spcAft>
            </a:pPr>
            <a:r>
              <a:rPr lang="en-US" sz="1500" dirty="0">
                <a:solidFill>
                  <a:schemeClr val="tx1"/>
                </a:solidFill>
                <a:latin typeface="Times New Roman" panose="02020603050405020304" pitchFamily="18" charset="0"/>
                <a:cs typeface="Times New Roman" panose="02020603050405020304" pitchFamily="18" charset="0"/>
              </a:rPr>
              <a:t>DELETE is used to remove suppliers from a specific City.</a:t>
            </a:r>
          </a:p>
        </p:txBody>
      </p:sp>
      <p:sp>
        <p:nvSpPr>
          <p:cNvPr id="4" name="Google Shape;201;p3">
            <a:extLst>
              <a:ext uri="{FF2B5EF4-FFF2-40B4-BE49-F238E27FC236}">
                <a16:creationId xmlns:a16="http://schemas.microsoft.com/office/drawing/2014/main" id="{A4EE5E57-0261-5675-FC0D-FED511905CD0}"/>
              </a:ext>
            </a:extLst>
          </p:cNvPr>
          <p:cNvSpPr/>
          <p:nvPr/>
        </p:nvSpPr>
        <p:spPr>
          <a:xfrm rot="16200000">
            <a:off x="2302330" y="2686048"/>
            <a:ext cx="155122" cy="4759782"/>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
        <p:nvSpPr>
          <p:cNvPr id="5" name="Google Shape;201;p3">
            <a:extLst>
              <a:ext uri="{FF2B5EF4-FFF2-40B4-BE49-F238E27FC236}">
                <a16:creationId xmlns:a16="http://schemas.microsoft.com/office/drawing/2014/main" id="{64F70A5D-AFCB-7CD5-7BB9-54A58F7FD1EF}"/>
              </a:ext>
            </a:extLst>
          </p:cNvPr>
          <p:cNvSpPr/>
          <p:nvPr/>
        </p:nvSpPr>
        <p:spPr>
          <a:xfrm>
            <a:off x="8988879" y="0"/>
            <a:ext cx="155121" cy="3416400"/>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6454F"/>
                </a:solidFill>
                <a:latin typeface="Aharoni" panose="02010803020104030203" pitchFamily="2" charset="-79"/>
                <a:cs typeface="Aharoni" panose="02010803020104030203" pitchFamily="2" charset="-79"/>
              </a:rPr>
              <a:t>SQL CONSTRAINS AND OPERATORS</a:t>
            </a:r>
            <a:endParaRPr dirty="0">
              <a:solidFill>
                <a:srgbClr val="36454F"/>
              </a:solidFill>
              <a:latin typeface="Aharoni" panose="02010803020104030203" pitchFamily="2" charset="-79"/>
              <a:cs typeface="Aharoni" panose="02010803020104030203" pitchFamily="2" charset="-79"/>
            </a:endParaRPr>
          </a:p>
        </p:txBody>
      </p:sp>
      <p:sp>
        <p:nvSpPr>
          <p:cNvPr id="104" name="Google Shape;10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US" sz="1500" dirty="0">
                <a:solidFill>
                  <a:schemeClr val="tx1"/>
                </a:solidFill>
                <a:latin typeface="Times New Roman" panose="02020603050405020304" pitchFamily="18" charset="0"/>
                <a:cs typeface="Times New Roman" panose="02020603050405020304" pitchFamily="18" charset="0"/>
              </a:rPr>
              <a:t>To ensure that the ratings in the Review table is between 1 and 5, CHECK constrain is used for the Ratings column.</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DEFAULT constrain is used to set the Prime Members column to default value ‘No’.</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ALTER is used to modify a column in the table.</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endParaRPr sz="1500" dirty="0">
              <a:solidFill>
                <a:schemeClr val="tx1"/>
              </a:solidFill>
              <a:latin typeface="Times New Roman" panose="02020603050405020304" pitchFamily="18" charset="0"/>
              <a:cs typeface="Times New Roman" panose="02020603050405020304" pitchFamily="18" charset="0"/>
            </a:endParaRPr>
          </a:p>
        </p:txBody>
      </p:sp>
      <p:sp>
        <p:nvSpPr>
          <p:cNvPr id="4" name="Google Shape;201;p3">
            <a:extLst>
              <a:ext uri="{FF2B5EF4-FFF2-40B4-BE49-F238E27FC236}">
                <a16:creationId xmlns:a16="http://schemas.microsoft.com/office/drawing/2014/main" id="{7BB57F72-34C8-7C8D-D550-E08453716848}"/>
              </a:ext>
            </a:extLst>
          </p:cNvPr>
          <p:cNvSpPr/>
          <p:nvPr/>
        </p:nvSpPr>
        <p:spPr>
          <a:xfrm rot="16200000">
            <a:off x="2302330" y="2686048"/>
            <a:ext cx="155122" cy="4759782"/>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
        <p:nvSpPr>
          <p:cNvPr id="5" name="Google Shape;201;p3">
            <a:extLst>
              <a:ext uri="{FF2B5EF4-FFF2-40B4-BE49-F238E27FC236}">
                <a16:creationId xmlns:a16="http://schemas.microsoft.com/office/drawing/2014/main" id="{461A6F8A-A6FC-D423-67D8-8D9CA876E485}"/>
              </a:ext>
            </a:extLst>
          </p:cNvPr>
          <p:cNvSpPr/>
          <p:nvPr/>
        </p:nvSpPr>
        <p:spPr>
          <a:xfrm>
            <a:off x="8988879" y="0"/>
            <a:ext cx="155121" cy="3416400"/>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36454F"/>
                </a:solidFill>
                <a:latin typeface="Aharoni" panose="02010803020104030203" pitchFamily="2" charset="-79"/>
                <a:cs typeface="Aharoni" panose="02010803020104030203" pitchFamily="2" charset="-79"/>
              </a:rPr>
              <a:t>CLAUSES AND AGGREGATIONS</a:t>
            </a:r>
            <a:endParaRPr dirty="0">
              <a:solidFill>
                <a:srgbClr val="36454F"/>
              </a:solidFill>
              <a:latin typeface="Aharoni" panose="02010803020104030203" pitchFamily="2" charset="-79"/>
              <a:cs typeface="Aharoni" panose="02010803020104030203" pitchFamily="2" charset="-79"/>
            </a:endParaRPr>
          </a:p>
        </p:txBody>
      </p:sp>
      <p:sp>
        <p:nvSpPr>
          <p:cNvPr id="111" name="Google Shape;111;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r>
              <a:rPr lang="en-US" sz="1500" dirty="0">
                <a:solidFill>
                  <a:schemeClr val="tx1"/>
                </a:solidFill>
                <a:latin typeface="Times New Roman" panose="02020603050405020304" pitchFamily="18" charset="0"/>
                <a:cs typeface="Times New Roman" panose="02020603050405020304" pitchFamily="18" charset="0"/>
              </a:rPr>
              <a:t>WHERE Clause is used to filter the Orders placed after ‘01-01-2024’.</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AVG is used to calculate the Average Ratings in the Reviews Table. </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HAVING clause is applied to Lits the products with the Average Reviews greater than 4.</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To Calculate Total Sales SUM is used (Quantity * Unit Price). JOIN is used to combine Product ID from Products and Order Details.</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GROUP BY clause helps in arranging identical data into groups.</a:t>
            </a:r>
          </a:p>
          <a:p>
            <a:pPr marL="285750" indent="-285750"/>
            <a:endParaRPr lang="en-US" sz="15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dirty="0">
                <a:solidFill>
                  <a:schemeClr val="tx1"/>
                </a:solidFill>
                <a:latin typeface="Times New Roman" panose="02020603050405020304" pitchFamily="18" charset="0"/>
                <a:cs typeface="Times New Roman" panose="02020603050405020304" pitchFamily="18" charset="0"/>
              </a:rPr>
              <a:t>ORDER BY statement helps in sorting the result in a specific order.(Ascending order, Descending Order)</a:t>
            </a:r>
            <a:endParaRPr sz="1500" dirty="0">
              <a:solidFill>
                <a:schemeClr val="tx1"/>
              </a:solidFill>
              <a:latin typeface="Times New Roman" panose="02020603050405020304" pitchFamily="18" charset="0"/>
              <a:cs typeface="Times New Roman" panose="02020603050405020304" pitchFamily="18" charset="0"/>
            </a:endParaRPr>
          </a:p>
        </p:txBody>
      </p:sp>
      <p:sp>
        <p:nvSpPr>
          <p:cNvPr id="4" name="Google Shape;201;p3">
            <a:extLst>
              <a:ext uri="{FF2B5EF4-FFF2-40B4-BE49-F238E27FC236}">
                <a16:creationId xmlns:a16="http://schemas.microsoft.com/office/drawing/2014/main" id="{F6F15D7E-8607-3129-FE6F-61C0AE2E7CE3}"/>
              </a:ext>
            </a:extLst>
          </p:cNvPr>
          <p:cNvSpPr/>
          <p:nvPr/>
        </p:nvSpPr>
        <p:spPr>
          <a:xfrm rot="16200000">
            <a:off x="2302330" y="2686048"/>
            <a:ext cx="155122" cy="4759782"/>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
        <p:nvSpPr>
          <p:cNvPr id="5" name="Google Shape;201;p3">
            <a:extLst>
              <a:ext uri="{FF2B5EF4-FFF2-40B4-BE49-F238E27FC236}">
                <a16:creationId xmlns:a16="http://schemas.microsoft.com/office/drawing/2014/main" id="{9BD13862-0666-72D6-6326-7A3025AC5809}"/>
              </a:ext>
            </a:extLst>
          </p:cNvPr>
          <p:cNvSpPr/>
          <p:nvPr/>
        </p:nvSpPr>
        <p:spPr>
          <a:xfrm>
            <a:off x="8988879" y="0"/>
            <a:ext cx="155121" cy="3416400"/>
          </a:xfrm>
          <a:prstGeom prst="rect">
            <a:avLst/>
          </a:prstGeom>
          <a:solidFill>
            <a:srgbClr val="36454F"/>
          </a:solidFill>
          <a:ln>
            <a:noFill/>
          </a:ln>
        </p:spPr>
        <p:txBody>
          <a:bodyPr spcFirstLastPara="1" wrap="square" lIns="91425" tIns="45700" rIns="91425" bIns="45700" anchor="ctr" anchorCtr="0">
            <a:noAutofit/>
          </a:bodyPr>
          <a:lstStyle/>
          <a:p>
            <a:pPr algn="ctr"/>
            <a:endParaRPr sz="1800">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652</TotalTime>
  <Words>1277</Words>
  <Application>Microsoft Office PowerPoint</Application>
  <PresentationFormat>On-screen Show (16:9)</PresentationFormat>
  <Paragraphs>117</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Aharoni</vt:lpstr>
      <vt:lpstr>Arial</vt:lpstr>
      <vt:lpstr>Times New Roman</vt:lpstr>
      <vt:lpstr>Simple Light</vt:lpstr>
      <vt:lpstr>AMAZON FRESH ANALYSIS</vt:lpstr>
      <vt:lpstr>INTRODUCTION</vt:lpstr>
      <vt:lpstr>DATA MODELING</vt:lpstr>
      <vt:lpstr>ER DIAGRAM</vt:lpstr>
      <vt:lpstr>BASIC QUERIES</vt:lpstr>
      <vt:lpstr>DATA DEFINITION LANGUAGE - DDL</vt:lpstr>
      <vt:lpstr>DATA MANIPULATION LANGUAGE - DML</vt:lpstr>
      <vt:lpstr>SQL CONSTRAINS AND OPERATORS</vt:lpstr>
      <vt:lpstr>CLAUSES AND AGGREGATIONS</vt:lpstr>
      <vt:lpstr>IDENTIFYING HIGH VALUE CUSTOMERS</vt:lpstr>
      <vt:lpstr>COMPLEX AGGREGATIONS AND JOINS</vt:lpstr>
      <vt:lpstr>NORMALIZATION</vt:lpstr>
      <vt:lpstr>SUB QUERIES AND NESTED QUERIES</vt:lpstr>
      <vt:lpstr>REAL WORLD ANALYSIS</vt:lpstr>
      <vt:lpstr>FINDINGS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Jeyashree Palani</cp:lastModifiedBy>
  <cp:revision>21</cp:revision>
  <dcterms:modified xsi:type="dcterms:W3CDTF">2025-06-24T06:44:01Z</dcterms:modified>
</cp:coreProperties>
</file>