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17769393/f/33460253-6f65-4da9-a85f-4c4b1531f2d7/DOC-20240829-WA0007.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>
        <c:manualLayout>
          <c:xMode val="edge"/>
          <c:yMode val="edge"/>
          <c:x val="0.22880032782463458"/>
          <c:y val="0.11510283775503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00973445512987"/>
          <c:y val="0.28771502647534913"/>
          <c:w val="0.6256135170603675"/>
          <c:h val="0.515082261058831"/>
        </c:manualLayout>
      </c:layout>
      <c:bar3DChart>
        <c:barDir val="col"/>
        <c:grouping val="clustered"/>
        <c:varyColors val="0"/>
        <c:ser>
          <c:idx val="0"/>
          <c:order val="0"/>
          <c:tx>
            <c:v>HIGH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37.0</c:v>
              </c:pt>
              <c:pt idx="1">
                <c:v>45.0</c:v>
              </c:pt>
              <c:pt idx="2">
                <c:v>41.0</c:v>
              </c:pt>
              <c:pt idx="3">
                <c:v>34.0</c:v>
              </c:pt>
              <c:pt idx="4">
                <c:v>50.0</c:v>
              </c:pt>
              <c:pt idx="5">
                <c:v>50.0</c:v>
              </c:pt>
              <c:pt idx="6">
                <c:v>44.0</c:v>
              </c:pt>
              <c:pt idx="7">
                <c:v>40.0</c:v>
              </c:pt>
              <c:pt idx="8">
                <c:v>38.0</c:v>
              </c:pt>
              <c:pt idx="9">
                <c:v>40.0</c:v>
              </c:pt>
            </c:numLit>
          </c:val>
        </c:ser>
        <c:ser>
          <c:idx val="1"/>
          <c:order val="1"/>
          <c:tx>
            <c:v>LOW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80.0</c:v>
              </c:pt>
              <c:pt idx="1">
                <c:v>89.0</c:v>
              </c:pt>
              <c:pt idx="2">
                <c:v>78.0</c:v>
              </c:pt>
              <c:pt idx="3">
                <c:v>76.0</c:v>
              </c:pt>
              <c:pt idx="4">
                <c:v>73.0</c:v>
              </c:pt>
              <c:pt idx="5">
                <c:v>68.0</c:v>
              </c:pt>
              <c:pt idx="6">
                <c:v>85.0</c:v>
              </c:pt>
              <c:pt idx="7">
                <c:v>78.0</c:v>
              </c:pt>
              <c:pt idx="8">
                <c:v>75.0</c:v>
              </c:pt>
              <c:pt idx="9">
                <c:v>79.0</c:v>
              </c:pt>
            </c:numLit>
          </c:val>
        </c:ser>
        <c:ser>
          <c:idx val="2"/>
          <c:order val="2"/>
          <c:tx>
            <c:v>MED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152.0</c:v>
              </c:pt>
              <c:pt idx="1">
                <c:v>141.0</c:v>
              </c:pt>
              <c:pt idx="2">
                <c:v>160.0</c:v>
              </c:pt>
              <c:pt idx="3">
                <c:v>158.0</c:v>
              </c:pt>
              <c:pt idx="4">
                <c:v>158.0</c:v>
              </c:pt>
              <c:pt idx="5">
                <c:v>151.0</c:v>
              </c:pt>
              <c:pt idx="6">
                <c:v>146.0</c:v>
              </c:pt>
              <c:pt idx="7">
                <c:v>156.0</c:v>
              </c:pt>
              <c:pt idx="8">
                <c:v>160.0</c:v>
              </c:pt>
              <c:pt idx="9">
                <c:v>148.0</c:v>
              </c:pt>
            </c:numLit>
          </c:val>
        </c:ser>
        <c:ser>
          <c:idx val="3"/>
          <c:order val="3"/>
          <c:tx>
            <c:v>VERY HIGH</c:v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25.0</c:v>
              </c:pt>
              <c:pt idx="2">
                <c:v>23.0</c:v>
              </c:pt>
              <c:pt idx="3">
                <c:v>28.0</c:v>
              </c:pt>
              <c:pt idx="4">
                <c:v>23.0</c:v>
              </c:pt>
              <c:pt idx="5">
                <c:v>32.0</c:v>
              </c:pt>
              <c:pt idx="6">
                <c:v>24.0</c:v>
              </c:pt>
              <c:pt idx="7">
                <c:v>30.0</c:v>
              </c:pt>
              <c:pt idx="8">
                <c:v>24.0</c:v>
              </c:pt>
              <c:pt idx="9">
                <c:v>27.0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3021936"/>
        <c:axId val="563023344"/>
        <c:axId val="0"/>
      </c:bar3DChart>
      <c:catAx>
        <c:axId val="56302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chemeClr val="accent1">
                        <a:lumMod val="50000"/>
                      </a:schemeClr>
                    </a:solidFill>
                  </a:rPr>
                  <a:t>BUSINESS</a:t>
                </a:r>
                <a:r>
                  <a:rPr lang="en-IN" sz="1200" baseline="0">
                    <a:solidFill>
                      <a:schemeClr val="accent1">
                        <a:lumMod val="50000"/>
                      </a:schemeClr>
                    </a:solidFill>
                  </a:rPr>
                  <a:t> UNIT</a:t>
                </a:r>
                <a:endParaRPr lang="en-IN" sz="1200">
                  <a:solidFill>
                    <a:schemeClr val="accent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3666144498736077"/>
              <c:y val="0.876231172322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23344"/>
        <c:crosses val="autoZero"/>
        <c:auto val="1"/>
        <c:lblAlgn val="ctr"/>
        <c:lblOffset val="100"/>
        <c:noMultiLvlLbl val="0"/>
      </c:catAx>
      <c:valAx>
        <c:axId val="56302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chemeClr val="accent1">
                        <a:lumMod val="50000"/>
                      </a:schemeClr>
                    </a:solidFill>
                  </a:rPr>
                  <a:t>COUNT</a:t>
                </a:r>
                <a:r>
                  <a:rPr lang="en-IN" sz="1200" baseline="0">
                    <a:solidFill>
                      <a:schemeClr val="accent1">
                        <a:lumMod val="50000"/>
                      </a:schemeClr>
                    </a:solidFill>
                  </a:rPr>
                  <a:t> OF FIRST NAME</a:t>
                </a:r>
                <a:endParaRPr lang="en-IN" sz="1200">
                  <a:solidFill>
                    <a:schemeClr val="accent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052409580225396726"/>
              <c:y val="0.371195597501531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2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2349582784365"/>
          <c:y val="0.4074906033087328"/>
          <c:w val="0.20476504172156346"/>
          <c:h val="0.3020615563298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6"/>
          <p:cNvSpPr/>
          <p:nvPr/>
        </p:nvSpPr>
        <p:spPr>
          <a:xfrm>
            <a:off x="5057774" y="9884143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7"/>
          <p:cNvSpPr txBox="1">
            <a:spLocks noGrp="1"/>
          </p:cNvSpPr>
          <p:nvPr>
            <p:ph type="ctrTitle"/>
          </p:nvPr>
        </p:nvSpPr>
        <p:spPr>
          <a:xfrm>
            <a:off x="-2307389" y="577215"/>
            <a:ext cx="13660807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YEE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dirty="0" sz="400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5" name="TextBox 13"/>
          <p:cNvSpPr txBox="1"/>
          <p:nvPr/>
        </p:nvSpPr>
        <p:spPr>
          <a:xfrm>
            <a:off x="219153" y="2526029"/>
            <a:ext cx="11753695" cy="26060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/>
              <a:t>STUDENT</a:t>
            </a:r>
            <a:r>
              <a:rPr b="1" sz="2800" lang="en-US"/>
              <a:t> NAME</a:t>
            </a:r>
            <a:r>
              <a:rPr b="1" sz="2800" lang="en-US"/>
              <a:t> </a:t>
            </a:r>
            <a:r>
              <a:rPr b="1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:</a:t>
            </a:r>
            <a:r>
              <a:rPr b="0" sz="2800" lang="en-US"/>
              <a:t> </a:t>
            </a:r>
            <a:r>
              <a:rPr b="0" sz="2800" lang="en-US"/>
              <a:t>V</a:t>
            </a:r>
            <a:r>
              <a:rPr b="0" sz="2800" lang="en-US"/>
              <a:t>.</a:t>
            </a:r>
            <a:r>
              <a:rPr b="0" sz="2800" lang="en-US"/>
              <a:t> </a:t>
            </a:r>
            <a:r>
              <a:rPr b="0" sz="2800" lang="en-US"/>
              <a:t>J</a:t>
            </a:r>
            <a:r>
              <a:rPr b="0" sz="2800" lang="en-US"/>
              <a:t>e</a:t>
            </a:r>
            <a:r>
              <a:rPr b="0" sz="2800" lang="en-US"/>
              <a:t>y</a:t>
            </a:r>
            <a:r>
              <a:rPr b="0" sz="2800" lang="en-US"/>
              <a:t>a</a:t>
            </a:r>
            <a:r>
              <a:rPr b="0" sz="2800" lang="en-US"/>
              <a:t>shree</a:t>
            </a:r>
            <a:endParaRPr b="0" dirty="0" sz="2400" lang="en-US"/>
          </a:p>
          <a:p>
            <a:r>
              <a:rPr b="1" dirty="0" sz="2800" lang="en-US"/>
              <a:t>REGISTER NO</a:t>
            </a:r>
            <a:r>
              <a:rPr b="1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:</a:t>
            </a:r>
            <a:r>
              <a:rPr b="0" dirty="0" sz="2800" lang="en-US"/>
              <a:t> </a:t>
            </a:r>
            <a:r>
              <a:rPr b="0" dirty="0" sz="2800" lang="en-US"/>
              <a:t>2</a:t>
            </a:r>
            <a:r>
              <a:rPr b="0" dirty="0" sz="2800" lang="en-US"/>
              <a:t>2</a:t>
            </a:r>
            <a:r>
              <a:rPr b="0" dirty="0" sz="2800" lang="en-US"/>
              <a:t>1</a:t>
            </a:r>
            <a:r>
              <a:rPr b="0" dirty="0" sz="2800" lang="en-US"/>
              <a:t>3</a:t>
            </a:r>
            <a:r>
              <a:rPr b="0" dirty="0" sz="2800" lang="en-US"/>
              <a:t>3</a:t>
            </a:r>
            <a:r>
              <a:rPr b="0" dirty="0" sz="2800" lang="en-US"/>
              <a:t>9</a:t>
            </a:r>
            <a:r>
              <a:rPr b="0" dirty="0" sz="2800" lang="en-US"/>
              <a:t>1</a:t>
            </a:r>
            <a:r>
              <a:rPr b="0" dirty="0" sz="2800" lang="en-US"/>
              <a:t>0</a:t>
            </a:r>
            <a:r>
              <a:rPr b="0" dirty="0" sz="2800" lang="en-US"/>
              <a:t>3</a:t>
            </a:r>
            <a:r>
              <a:rPr b="0" dirty="0" sz="2800" lang="en-US"/>
              <a:t>6</a:t>
            </a:r>
            <a:r>
              <a:rPr b="0" dirty="0" sz="2800" lang="en-US"/>
              <a:t>0</a:t>
            </a:r>
            <a:r>
              <a:rPr b="0" dirty="0" sz="2800" lang="en-US"/>
              <a:t>1</a:t>
            </a:r>
            <a:r>
              <a:rPr b="0" dirty="0" sz="2800" lang="en-US"/>
              <a:t>8</a:t>
            </a:r>
            <a:r>
              <a:rPr b="0" dirty="0" sz="2800" lang="en-US"/>
              <a:t> </a:t>
            </a:r>
            <a:endParaRPr altLang="en-US" b="0" sz="2400" lang="zh-CN"/>
          </a:p>
          <a:p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(BD87590648ADA7883404A563D62CCA4C</a:t>
            </a:r>
            <a:r>
              <a:rPr b="0" dirty="0" sz="2800" lang="en-US"/>
              <a:t>)</a:t>
            </a:r>
            <a:endParaRPr altLang="en-US" b="0" sz="2400" lang="zh-CN"/>
          </a:p>
          <a:p>
            <a:r>
              <a:rPr b="1" dirty="0" sz="2800" lang="en-US"/>
              <a:t>DEPARTMENT</a:t>
            </a:r>
            <a:r>
              <a:rPr b="1" dirty="0" sz="2800" lang="en-US"/>
              <a:t> </a:t>
            </a:r>
            <a:r>
              <a:rPr b="1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:</a:t>
            </a:r>
            <a:r>
              <a:rPr b="0" dirty="0" sz="2800" lang="en-US"/>
              <a:t> </a:t>
            </a:r>
            <a:r>
              <a:rPr b="0" dirty="0" sz="2800" lang="en-US"/>
              <a:t>B</a:t>
            </a:r>
            <a:r>
              <a:rPr b="0" dirty="0" sz="2800" lang="en-US"/>
              <a:t>.</a:t>
            </a:r>
            <a:r>
              <a:rPr b="0" dirty="0" sz="2800" lang="en-US"/>
              <a:t>c</a:t>
            </a:r>
            <a:r>
              <a:rPr b="0" dirty="0" sz="2800" lang="en-US"/>
              <a:t>o</a:t>
            </a:r>
            <a:r>
              <a:rPr b="0" dirty="0" sz="2800" lang="en-US"/>
              <a:t>m</a:t>
            </a:r>
            <a:r>
              <a:rPr b="0" dirty="0" sz="2800" lang="en-US"/>
              <a:t> </a:t>
            </a:r>
            <a:r>
              <a:rPr b="0" dirty="0" sz="2800" lang="en-US"/>
              <a:t>(</a:t>
            </a:r>
            <a:r>
              <a:rPr b="0" dirty="0" sz="2800" lang="en-US"/>
              <a:t>C</a:t>
            </a:r>
            <a:r>
              <a:rPr b="0" dirty="0" sz="2800" lang="en-US"/>
              <a:t>o</a:t>
            </a:r>
            <a:r>
              <a:rPr b="0" dirty="0" sz="2800" lang="en-US"/>
              <a:t>m</a:t>
            </a:r>
            <a:r>
              <a:rPr b="0" dirty="0" sz="2800" lang="en-US"/>
              <a:t>m</a:t>
            </a:r>
            <a:r>
              <a:rPr b="0" dirty="0" sz="2800" lang="en-US"/>
              <a:t>e</a:t>
            </a:r>
            <a:r>
              <a:rPr b="0" dirty="0" sz="2800" lang="en-US"/>
              <a:t>r</a:t>
            </a:r>
            <a:r>
              <a:rPr b="0" dirty="0" sz="2800" lang="en-US"/>
              <a:t>ce</a:t>
            </a:r>
            <a:r>
              <a:rPr b="0" dirty="0" sz="2800" lang="en-US"/>
              <a:t>)</a:t>
            </a:r>
            <a:r>
              <a:rPr b="0" dirty="0" sz="2800" lang="en-US"/>
              <a:t> </a:t>
            </a:r>
            <a:endParaRPr altLang="en-US" b="0" sz="2400" lang="zh-CN"/>
          </a:p>
          <a:p>
            <a:r>
              <a:rPr b="1" dirty="0" sz="2800" lang="en-US"/>
              <a:t>COLLEGE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:</a:t>
            </a:r>
            <a:r>
              <a:rPr b="0" dirty="0" sz="2800" lang="en-US"/>
              <a:t> </a:t>
            </a:r>
            <a:r>
              <a:rPr b="0" dirty="0" sz="2800" lang="en-US"/>
              <a:t>Q</a:t>
            </a:r>
            <a:r>
              <a:rPr b="0" dirty="0" sz="2800" lang="en-US"/>
              <a:t>u</a:t>
            </a:r>
            <a:r>
              <a:rPr b="0" dirty="0" sz="2800" lang="en-US"/>
              <a:t>e</a:t>
            </a:r>
            <a:r>
              <a:rPr b="0" dirty="0" sz="2800" lang="en-US"/>
              <a:t>e</a:t>
            </a:r>
            <a:r>
              <a:rPr b="0" dirty="0" sz="2800" lang="en-US"/>
              <a:t>n</a:t>
            </a:r>
            <a:r>
              <a:rPr b="0" dirty="0" sz="2800" lang="en-US"/>
              <a:t> </a:t>
            </a:r>
            <a:r>
              <a:rPr b="0" dirty="0" sz="2800" lang="en-US"/>
              <a:t>Mar</a:t>
            </a:r>
            <a:r>
              <a:rPr b="0" dirty="0" sz="2800" lang="en-US"/>
              <a:t>y</a:t>
            </a:r>
            <a:r>
              <a:rPr b="0" dirty="0" sz="2800" lang="en-US"/>
              <a:t>'</a:t>
            </a:r>
            <a:r>
              <a:rPr b="0" dirty="0" sz="2800" lang="en-US"/>
              <a:t>s</a:t>
            </a:r>
            <a:r>
              <a:rPr b="0" dirty="0" sz="2800" lang="en-US"/>
              <a:t> </a:t>
            </a:r>
            <a:r>
              <a:rPr b="0" dirty="0" sz="2800" lang="en-US"/>
              <a:t>College</a:t>
            </a:r>
            <a:r>
              <a:rPr b="0" dirty="0" sz="2800" lang="en-US"/>
              <a:t> </a:t>
            </a:r>
            <a:r>
              <a:rPr b="0" dirty="0" sz="2800" lang="en-US"/>
              <a:t>(</a:t>
            </a:r>
            <a:r>
              <a:rPr b="0" dirty="0" sz="2800" lang="en-US"/>
              <a:t>Autonomous</a:t>
            </a:r>
            <a:r>
              <a:rPr b="0" dirty="0" sz="2800" lang="en-US"/>
              <a:t>)</a:t>
            </a:r>
            <a:r>
              <a:rPr b="0" dirty="0" sz="2800" lang="en-US"/>
              <a:t> </a:t>
            </a:r>
            <a:endParaRPr altLang="en-US" b="0" sz="2400" lang="zh-CN"/>
          </a:p>
          <a:p>
            <a:r>
              <a:rPr b="0" dirty="0" sz="2800" lang="en-US"/>
              <a:t>           </a:t>
            </a:r>
            <a:endParaRPr b="0"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800">
        <p:extLst>
          <p:ext uri="http://mobile.wps.com/transition/2016/1">
            <p:transition val="wps_explode_r_800"/>
          </p:ext>
        </p:extLst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8"/>
          <p:cNvSpPr txBox="1"/>
          <p:nvPr/>
        </p:nvSpPr>
        <p:spPr>
          <a:xfrm>
            <a:off x="739775" y="291147"/>
            <a:ext cx="3303904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Trebuchet MS"/>
                <a:cs typeface="Trebuchet MS"/>
              </a:rPr>
              <a:t>M</a:t>
            </a:r>
            <a:r>
              <a:rPr b="1" dirty="0" sz="4000">
                <a:latin typeface="Trebuchet MS"/>
                <a:cs typeface="Trebuchet MS"/>
              </a:rPr>
              <a:t>O</a:t>
            </a:r>
            <a:r>
              <a:rPr b="1" dirty="0" sz="4000" spc="-15">
                <a:latin typeface="Trebuchet MS"/>
                <a:cs typeface="Trebuchet MS"/>
              </a:rPr>
              <a:t>D</a:t>
            </a:r>
            <a:r>
              <a:rPr b="1" dirty="0" sz="4000" spc="-35">
                <a:latin typeface="Trebuchet MS"/>
                <a:cs typeface="Trebuchet MS"/>
              </a:rPr>
              <a:t>E</a:t>
            </a:r>
            <a:r>
              <a:rPr b="1" dirty="0" sz="4000" spc="-30">
                <a:latin typeface="Trebuchet MS"/>
                <a:cs typeface="Trebuchet MS"/>
              </a:rPr>
              <a:t>LL</a:t>
            </a:r>
            <a:r>
              <a:rPr b="1" dirty="0" sz="4000" spc="-5">
                <a:latin typeface="Trebuchet MS"/>
                <a:cs typeface="Trebuchet MS"/>
              </a:rPr>
              <a:t>I</a:t>
            </a:r>
            <a:r>
              <a:rPr b="1" dirty="0" sz="4000" spc="30">
                <a:latin typeface="Trebuchet MS"/>
                <a:cs typeface="Trebuchet MS"/>
              </a:rPr>
              <a:t>N</a:t>
            </a:r>
            <a:r>
              <a:rPr b="1" dirty="0" sz="4000" spc="5">
                <a:latin typeface="Trebuchet MS"/>
                <a:cs typeface="Trebuchet MS"/>
              </a:rPr>
              <a:t>G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"/>
          <p:cNvSpPr txBox="1"/>
          <p:nvPr/>
        </p:nvSpPr>
        <p:spPr>
          <a:xfrm>
            <a:off x="976372" y="1480978"/>
            <a:ext cx="11510127" cy="38887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yee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set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iness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rmance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Condition</a:t>
            </a:r>
            <a:r>
              <a:rPr sz="3200" lang="en-US">
                <a:solidFill>
                  <a:srgbClr val="000000"/>
                </a:solidFill>
              </a:rPr>
              <a:t>al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formatting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the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formance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ot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table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Graph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6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6702190" y="7828228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5196535" y="93172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6978415" y="782822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/>
              <a:t>R</a:t>
            </a:r>
            <a:r>
              <a:rPr dirty="0" sz="4000" spc="-40"/>
              <a:t>E</a:t>
            </a:r>
            <a:r>
              <a:rPr dirty="0" sz="4000" spc="15"/>
              <a:t>S</a:t>
            </a:r>
            <a:r>
              <a:rPr dirty="0" sz="4000" spc="-30"/>
              <a:t>U</a:t>
            </a:r>
            <a:r>
              <a:rPr dirty="0" sz="4000" spc="-405"/>
              <a:t>L</a:t>
            </a:r>
            <a:r>
              <a:rPr dirty="0" sz="4000"/>
              <a:t>TS</a:t>
            </a:r>
            <a:endParaRPr dirty="0" sz="400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-1041094" y="1260244"/>
          <a:ext cx="10891657" cy="587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 invX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487537" y="394428"/>
            <a:ext cx="10681335" cy="723901"/>
          </a:xfrm>
        </p:spPr>
        <p:txBody>
          <a:bodyPr/>
          <a:p>
            <a:pPr indent="0" marL="4763"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3285622" y="1976988"/>
            <a:ext cx="9214935" cy="38252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1. Middle performers dominate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: Medium-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level performers are the majority,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indicating a strong core of consistent 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employees.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IN">
                <a:solidFill>
                  <a:srgbClr val="000000"/>
                </a:solidFill>
              </a:rPr>
              <a:t>2. Lack of high achievers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: Few high-level 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performers suggests a need to develop 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attract top talent.</a:t>
            </a:r>
            <a:endParaRPr sz="3600" lang="en-IN">
              <a:solidFill>
                <a:srgbClr val="000000"/>
              </a:solidFill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29">
            <a:off x="233685" y="1955643"/>
            <a:ext cx="3050747" cy="384564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extLst>
          <p:ext uri="http://mobile.wps.com/transition/2016/1">
            <p:transition val="wps_appear_l_1000"/>
          </p:ext>
        </p:extLst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>
            <a:off x="1420399" y="1249680"/>
            <a:ext cx="8994062" cy="43586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3</a:t>
            </a:r>
            <a:r>
              <a:rPr sz="3600" lang="en-IN">
                <a:solidFill>
                  <a:srgbClr val="000000"/>
                </a:solidFill>
              </a:rPr>
              <a:t>. Performance plateau : Medium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32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performers may be stuck in a 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32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comfo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zone, requiring motivation </a:t>
            </a:r>
            <a:endParaRPr sz="32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or challenges to reach higher levels.</a:t>
            </a:r>
            <a:endParaRPr sz="32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4</a:t>
            </a:r>
            <a:r>
              <a:rPr sz="3600" lang="en-IN">
                <a:solidFill>
                  <a:srgbClr val="000000"/>
                </a:solidFill>
              </a:rPr>
              <a:t>. Unrealistic expectations : High-level </a:t>
            </a:r>
            <a:endParaRPr sz="32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performance targets may be set too </a:t>
            </a:r>
            <a:endParaRPr sz="32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high, leading to few employees </a:t>
            </a:r>
            <a:endParaRPr sz="32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600" lang="en-IN">
                <a:solidFill>
                  <a:srgbClr val="000000"/>
                </a:solidFill>
              </a:rPr>
              <a:t>reaching them.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1766963" y="2665730"/>
            <a:ext cx="9583713" cy="1526540"/>
          </a:xfrm>
          <a:prstGeom prst="rect"/>
        </p:spPr>
        <p:txBody>
          <a:bodyPr rtlCol="0" wrap="square">
            <a:spAutoFit/>
          </a:bodyPr>
          <a:p>
            <a:r>
              <a:rPr sz="9600" lang="en-US">
                <a:solidFill>
                  <a:srgbClr val="000000"/>
                </a:solidFill>
              </a:rPr>
              <a:t>T</a:t>
            </a:r>
            <a:r>
              <a:rPr sz="9600" lang="en-US">
                <a:solidFill>
                  <a:srgbClr val="000000"/>
                </a:solidFill>
              </a:rPr>
              <a:t>H</a:t>
            </a:r>
            <a:r>
              <a:rPr sz="9600" lang="en-US">
                <a:solidFill>
                  <a:srgbClr val="000000"/>
                </a:solidFill>
              </a:rPr>
              <a:t>A</a:t>
            </a:r>
            <a:r>
              <a:rPr sz="9600" lang="en-US">
                <a:solidFill>
                  <a:srgbClr val="000000"/>
                </a:solidFill>
              </a:rPr>
              <a:t>NK</a:t>
            </a:r>
            <a:r>
              <a:rPr sz="9600" lang="en-US">
                <a:solidFill>
                  <a:srgbClr val="000000"/>
                </a:solidFill>
              </a:rPr>
              <a:t> </a:t>
            </a:r>
            <a:r>
              <a:rPr sz="9600" lang="en-US">
                <a:solidFill>
                  <a:srgbClr val="000000"/>
                </a:solidFill>
              </a:rPr>
              <a:t>YOU</a:t>
            </a:r>
            <a:endParaRPr sz="96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800">
        <p:extLst>
          <p:ext uri="http://mobile.wps.com/transition/2016/1">
            <p:transition val="wps_explode_r_800"/>
          </p:ext>
        </p:extLst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15"/>
          <p:cNvSpPr/>
          <p:nvPr/>
        </p:nvSpPr>
        <p:spPr>
          <a:xfrm>
            <a:off x="13486130" y="27241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1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000" spc="5"/>
              <a:t>PROJECT</a:t>
            </a:r>
            <a:r>
              <a:rPr b="1" dirty="0" sz="4000" lang="en-US" spc="-85"/>
              <a:t> </a:t>
            </a:r>
            <a:r>
              <a:rPr b="1" dirty="0" sz="4000" lang="en-US" spc="-85"/>
              <a:t>T</a:t>
            </a:r>
            <a:r>
              <a:rPr b="1" dirty="0" sz="4000" lang="en-US" spc="-85"/>
              <a:t>I</a:t>
            </a:r>
            <a:r>
              <a:rPr b="1" dirty="0" sz="4000" lang="en-US" spc="-85"/>
              <a:t>T</a:t>
            </a:r>
            <a:r>
              <a:rPr b="1" dirty="0" sz="4000" lang="en-US" spc="-85"/>
              <a:t>L</a:t>
            </a:r>
            <a:r>
              <a:rPr b="1" dirty="0" sz="4000" lang="en-US" spc="-85"/>
              <a:t>E</a:t>
            </a:r>
            <a:endParaRPr b="1" sz="400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5412544" y="2973704"/>
            <a:ext cx="6387911" cy="2987040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charset="2"/>
              <a:buChar char="n"/>
            </a:pPr>
            <a:r>
              <a:rPr b="0" dirty="0" sz="48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8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8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8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48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b="0" dirty="0" sz="48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Analysis using Excel</a:t>
            </a:r>
            <a:endParaRPr b="0"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"/>
          <p:cNvSpPr txBox="1"/>
          <p:nvPr/>
        </p:nvSpPr>
        <p:spPr>
          <a:xfrm>
            <a:off x="12946459" y="-1195717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7" name=""/>
          <p:cNvSpPr txBox="1"/>
          <p:nvPr/>
        </p:nvSpPr>
        <p:spPr>
          <a:xfrm>
            <a:off x="11800455" y="-239143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12192000" y="290226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2A5E3"/>
                </a:solidFill>
              </a:rPr>
              <a:t/>
            </a:r>
            <a:endParaRPr sz="2800" lang="en-IN">
              <a:solidFill>
                <a:srgbClr val="02A5E3"/>
              </a:solidFill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95876" y="2185100"/>
            <a:ext cx="4804655" cy="426397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 dir="l" isContent="0" isInverted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0" y="-192893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362825" y="-5080"/>
            <a:ext cx="4752975" cy="6863080"/>
            <a:chOff x="7443849" y="0"/>
            <a:chExt cx="4752975" cy="68630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513418" y="4105276"/>
            <a:ext cx="4645640" cy="3009898"/>
            <a:chOff x="-473690" y="3819523"/>
            <a:chExt cx="4645640" cy="3009898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-473690" y="3819523"/>
              <a:ext cx="2240806" cy="3009898"/>
            </a:xfrm>
            <a:prstGeom prst="rect"/>
          </p:spPr>
        </p:pic>
      </p:grpSp>
      <p:sp>
        <p:nvSpPr>
          <p:cNvPr id="104865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25"/>
              <a:t>A</a:t>
            </a:r>
            <a:r>
              <a:rPr b="1" dirty="0" sz="4000" spc="-5"/>
              <a:t>G</a:t>
            </a:r>
            <a:r>
              <a:rPr b="1" dirty="0" sz="4000" spc="-35"/>
              <a:t>E</a:t>
            </a:r>
            <a:r>
              <a:rPr b="1" dirty="0" sz="4000" spc="15"/>
              <a:t>N</a:t>
            </a:r>
            <a:r>
              <a:rPr b="1" dirty="0" sz="4000"/>
              <a:t>DA</a:t>
            </a:r>
            <a:endParaRPr b="1" dirty="0" sz="4000"/>
          </a:p>
        </p:txBody>
      </p:sp>
      <p:sp>
        <p:nvSpPr>
          <p:cNvPr id="104865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5" name="TextBox 22"/>
          <p:cNvSpPr txBox="1"/>
          <p:nvPr/>
        </p:nvSpPr>
        <p:spPr>
          <a:xfrm>
            <a:off x="3096895" y="1232535"/>
            <a:ext cx="5973039" cy="4853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600"/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3600"/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sz="3600"/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osition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sz="3600" lang="zh-CN"/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sz="3600"/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/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12613186" y="199663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/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 rot="283544">
            <a:off x="9704943" y="2048540"/>
            <a:ext cx="2487930" cy="3437678"/>
            <a:chOff x="7972425" y="2933700"/>
            <a:chExt cx="2762250" cy="3257550"/>
          </a:xfrm>
        </p:grpSpPr>
        <p:sp>
          <p:nvSpPr>
            <p:cNvPr id="104865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72425" y="2933700"/>
              <a:ext cx="2762250" cy="3257550"/>
            </a:xfrm>
            <a:prstGeom prst="rect"/>
          </p:spPr>
        </p:pic>
      </p:grpSp>
      <p:sp>
        <p:nvSpPr>
          <p:cNvPr id="1048659" name="object 6"/>
          <p:cNvSpPr/>
          <p:nvPr/>
        </p:nvSpPr>
        <p:spPr>
          <a:xfrm>
            <a:off x="14729426" y="-266224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3918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000" spc="-20"/>
              <a:t>P</a:t>
            </a:r>
            <a:r>
              <a:rPr b="1" dirty="0" sz="4000" spc="15"/>
              <a:t>ROB</a:t>
            </a:r>
            <a:r>
              <a:rPr b="1" dirty="0" sz="4000" spc="55"/>
              <a:t>L</a:t>
            </a:r>
            <a:r>
              <a:rPr b="1" dirty="0" sz="4000" spc="-20"/>
              <a:t>E</a:t>
            </a:r>
            <a:r>
              <a:rPr b="1" dirty="0" sz="4000" spc="20"/>
              <a:t>M</a:t>
            </a:r>
            <a:r>
              <a:rPr b="1" dirty="0" sz="4000"/>
              <a:t>	</a:t>
            </a:r>
            <a:r>
              <a:rPr b="1" dirty="0" sz="4000" spc="10"/>
              <a:t>S</a:t>
            </a:r>
            <a:r>
              <a:rPr b="1" dirty="0" sz="4000" lang="en-US" spc="-370"/>
              <a:t>T</a:t>
            </a:r>
            <a:r>
              <a:rPr b="1" dirty="0" sz="4000" spc="-375"/>
              <a:t>A</a:t>
            </a:r>
            <a:r>
              <a:rPr b="1" dirty="0" sz="4000" spc="15"/>
              <a:t>T</a:t>
            </a:r>
            <a:r>
              <a:rPr b="1" dirty="0" sz="4000" spc="-10"/>
              <a:t>E</a:t>
            </a:r>
            <a:r>
              <a:rPr b="1" dirty="0" sz="4000" spc="-20"/>
              <a:t>ME</a:t>
            </a:r>
            <a:r>
              <a:rPr b="1" dirty="0" sz="4000" spc="10"/>
              <a:t>N</a:t>
            </a:r>
            <a:r>
              <a:rPr b="1" dirty="0" sz="4000" lang="en-US" spc="10"/>
              <a:t>T</a:t>
            </a:r>
            <a:endParaRPr b="1" sz="400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390717" y="1585692"/>
            <a:ext cx="9901881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"The organization lacks a comprehensive and data-driven approach to employee performance analysis, resulting in: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Inconsistent and biased performance evaluatio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ted</a:t>
            </a:r>
            <a:r>
              <a:rPr sz="2800" lang="en-IN">
                <a:solidFill>
                  <a:srgbClr val="000000"/>
                </a:solidFill>
              </a:rPr>
              <a:t> visibility into employee strengths 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we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IN">
                <a:solidFill>
                  <a:srgbClr val="000000"/>
                </a:solidFill>
              </a:rPr>
              <a:t>knesses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Ineffective talent development and succession plannin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IN">
                <a:solidFill>
                  <a:srgbClr val="000000"/>
                </a:solidFill>
              </a:rPr>
              <a:t>This leads to reduced employee engagement, productivity, and retention, ultimately impacting business performance and competitiveness."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ut thruBlk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331180" y="2657475"/>
            <a:ext cx="3362482" cy="3810000"/>
            <a:chOff x="7331180" y="2657475"/>
            <a:chExt cx="3362482" cy="381000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331180" y="2657475"/>
              <a:ext cx="3362482" cy="381000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7698841" y="890032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746024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/>
              <a:t>PROJECT	</a:t>
            </a:r>
            <a:r>
              <a:rPr dirty="0" sz="4000" spc="-20"/>
              <a:t>OVERVIEW</a:t>
            </a:r>
            <a:endParaRPr sz="400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8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1486571" y="2652235"/>
            <a:ext cx="6526595" cy="2606040"/>
          </a:xfrm>
          <a:prstGeom prst="rect"/>
        </p:spPr>
        <p:txBody>
          <a:bodyPr anchor="t"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charset="2"/>
              <a:buChar char="n"/>
            </a:pPr>
            <a:r>
              <a:rPr sz="2800" lang="en-IN">
                <a:solidFill>
                  <a:srgbClr val="000000"/>
                </a:solidFill>
                <a:latin typeface="Calibri"/>
              </a:rPr>
              <a:t>Analy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e employee performance data to identify strengths, weaknesses, and areas for improvement, and provide actionable insights to enhance employee development.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500">
        <p:checker dir="horz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852535" y="89928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347270" cy="613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5"/>
              <a:t>W</a:t>
            </a:r>
            <a:r>
              <a:rPr dirty="0" sz="4000" spc="-20"/>
              <a:t>H</a:t>
            </a:r>
            <a:r>
              <a:rPr dirty="0" sz="4000" spc="20"/>
              <a:t>O</a:t>
            </a:r>
            <a:r>
              <a:rPr dirty="0" sz="4000" spc="-235"/>
              <a:t> </a:t>
            </a:r>
            <a:r>
              <a:rPr dirty="0" sz="4000" spc="-10"/>
              <a:t>AR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10"/>
              <a:t>T</a:t>
            </a:r>
            <a:r>
              <a:rPr dirty="0" sz="4000" spc="-15"/>
              <a:t>H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20"/>
              <a:t>E</a:t>
            </a:r>
            <a:r>
              <a:rPr dirty="0" sz="4000" spc="30"/>
              <a:t>N</a:t>
            </a:r>
            <a:r>
              <a:rPr dirty="0" sz="4000" spc="15"/>
              <a:t>D</a:t>
            </a:r>
            <a:r>
              <a:rPr dirty="0" sz="4000" spc="-45"/>
              <a:t> </a:t>
            </a:r>
            <a:r>
              <a:rPr dirty="0" sz="4000"/>
              <a:t>U</a:t>
            </a:r>
            <a:r>
              <a:rPr dirty="0" sz="4000" spc="10"/>
              <a:t>S</a:t>
            </a:r>
            <a:r>
              <a:rPr dirty="0" sz="4000" spc="-25"/>
              <a:t>E</a:t>
            </a:r>
            <a:r>
              <a:rPr dirty="0" sz="4000" spc="-10"/>
              <a:t>R</a:t>
            </a:r>
            <a:r>
              <a:rPr dirty="0" sz="4000" spc="5"/>
              <a:t>S?</a:t>
            </a:r>
            <a:endParaRPr sz="40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4403762" y="2526346"/>
            <a:ext cx="5211870" cy="38887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ger</a:t>
            </a:r>
            <a:endParaRPr sz="3600" lang="en-IN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ger</a:t>
            </a:r>
            <a:endParaRPr sz="3600" lang="en-IN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oyees</a:t>
            </a:r>
            <a:endParaRPr sz="3600" lang="en-IN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rship</a:t>
            </a:r>
            <a:endParaRPr sz="3600" lang="en-IN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Department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600" lang="en-IN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lopment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600" lang="en-IN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13829" y="2256749"/>
            <a:ext cx="3554895" cy="375166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470380" y="2578735"/>
            <a:ext cx="3157198" cy="3248025"/>
          </a:xfrm>
          <a:prstGeom prst="rect"/>
        </p:spPr>
      </p:pic>
      <p:sp>
        <p:nvSpPr>
          <p:cNvPr id="1048676" name="object 3"/>
          <p:cNvSpPr/>
          <p:nvPr/>
        </p:nvSpPr>
        <p:spPr>
          <a:xfrm>
            <a:off x="7520995" y="961660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7592434" y="929275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3903990" y="936418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277422" y="990127"/>
            <a:ext cx="13442569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10"/>
              <a:t>O</a:t>
            </a:r>
            <a:r>
              <a:rPr dirty="0" sz="4000" spc="25"/>
              <a:t>U</a:t>
            </a:r>
            <a:r>
              <a:rPr dirty="0" sz="4000"/>
              <a:t>R</a:t>
            </a:r>
            <a:r>
              <a:rPr dirty="0" sz="4000" spc="5"/>
              <a:t> </a:t>
            </a:r>
            <a:r>
              <a:rPr dirty="0" sz="4000" spc="25"/>
              <a:t>S</a:t>
            </a:r>
            <a:r>
              <a:rPr dirty="0" sz="4000" spc="10"/>
              <a:t>O</a:t>
            </a:r>
            <a:r>
              <a:rPr dirty="0" sz="4000" spc="25"/>
              <a:t>LU</a:t>
            </a:r>
            <a:r>
              <a:rPr dirty="0" sz="4000" spc="-35"/>
              <a:t>T</a:t>
            </a:r>
            <a:r>
              <a:rPr dirty="0" sz="4000" spc="-30"/>
              <a:t>I</a:t>
            </a:r>
            <a:r>
              <a:rPr dirty="0" sz="4000" spc="10"/>
              <a:t>O</a:t>
            </a:r>
            <a:r>
              <a:rPr dirty="0" sz="4000"/>
              <a:t>N</a:t>
            </a:r>
            <a:r>
              <a:rPr dirty="0" sz="4000" spc="-345"/>
              <a:t> </a:t>
            </a:r>
            <a:r>
              <a:rPr dirty="0" sz="4000" spc="-35"/>
              <a:t>A</a:t>
            </a:r>
            <a:r>
              <a:rPr dirty="0" sz="4000" spc="-5"/>
              <a:t>N</a:t>
            </a:r>
            <a:r>
              <a:rPr dirty="0" sz="4000"/>
              <a:t>D</a:t>
            </a:r>
            <a:r>
              <a:rPr dirty="0" sz="4000" spc="35"/>
              <a:t> </a:t>
            </a:r>
            <a:r>
              <a:rPr dirty="0" sz="4000" spc="-30"/>
              <a:t>I</a:t>
            </a:r>
            <a:r>
              <a:rPr dirty="0" sz="4000" spc="-35"/>
              <a:t>T</a:t>
            </a:r>
            <a:r>
              <a:rPr dirty="0" sz="4000"/>
              <a:t>S</a:t>
            </a:r>
            <a:r>
              <a:rPr dirty="0" sz="4000" spc="60"/>
              <a:t> </a:t>
            </a:r>
            <a:r>
              <a:rPr dirty="0" sz="4000" spc="-295"/>
              <a:t>V</a:t>
            </a:r>
            <a:r>
              <a:rPr dirty="0" sz="4000" spc="-35"/>
              <a:t>A</a:t>
            </a:r>
            <a:r>
              <a:rPr dirty="0" sz="4000" spc="25"/>
              <a:t>LU</a:t>
            </a:r>
            <a:r>
              <a:rPr dirty="0" sz="4000"/>
              <a:t>E</a:t>
            </a:r>
            <a:r>
              <a:rPr dirty="0" sz="4000" spc="-65"/>
              <a:t> </a:t>
            </a:r>
            <a:r>
              <a:rPr dirty="0" sz="4000" spc="-15"/>
              <a:t>P</a:t>
            </a:r>
            <a:r>
              <a:rPr dirty="0" sz="4000" spc="-30"/>
              <a:t>R</a:t>
            </a:r>
            <a:r>
              <a:rPr dirty="0" sz="4000" spc="10"/>
              <a:t>O</a:t>
            </a:r>
            <a:r>
              <a:rPr dirty="0" sz="4000" spc="-15"/>
              <a:t>P</a:t>
            </a:r>
            <a:r>
              <a:rPr dirty="0" sz="4000" spc="10"/>
              <a:t>O</a:t>
            </a:r>
            <a:r>
              <a:rPr dirty="0" sz="4000" spc="25"/>
              <a:t>S</a:t>
            </a:r>
            <a:r>
              <a:rPr dirty="0" sz="4000" spc="-30"/>
              <a:t>I</a:t>
            </a:r>
            <a:r>
              <a:rPr dirty="0" sz="4000" spc="-35"/>
              <a:t>T</a:t>
            </a:r>
            <a:r>
              <a:rPr dirty="0" sz="4000" spc="-30"/>
              <a:t>I</a:t>
            </a:r>
            <a:r>
              <a:rPr dirty="0" sz="4000" spc="10"/>
              <a:t>O</a:t>
            </a:r>
            <a:r>
              <a:rPr dirty="0" sz="4000"/>
              <a:t>N</a:t>
            </a:r>
            <a:endParaRPr dirty="0" sz="40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5004953" y="8625593"/>
            <a:ext cx="4572000" cy="8473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"The organization lacks a comprehensive and data-driven approach to employee performance analysis, resulting in:
- Inconsistent and biased performance evaluations
- Limited visibility into employee strengths and weaknesses
- Ineffective talent development and succession planning
This leads to reduced employee engagement, productivity, and retention, ultimately impacting business performance and competitiveness."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2672583" y="2702640"/>
            <a:ext cx="9839703" cy="3037840"/>
          </a:xfrm>
          <a:prstGeom prst="rect"/>
        </p:spPr>
        <p:txBody>
          <a:bodyPr anchor="t"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itio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the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rmance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mmarize perfo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manc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data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Visualize performance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rends easily.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998706" y="1007380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4630989" y="811505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478239" y="251457"/>
            <a:ext cx="10681335" cy="723901"/>
          </a:xfrm>
        </p:spPr>
        <p:txBody>
          <a:bodyPr/>
          <a:p>
            <a:r>
              <a:rPr dirty="0" lang="en-IN"/>
              <a:t>D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S</a:t>
            </a:r>
            <a:r>
              <a:rPr dirty="0" lang="en-US"/>
              <a:t>E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C</a:t>
            </a:r>
            <a:r>
              <a:rPr dirty="0" lang="en-US"/>
              <a:t>R</a:t>
            </a:r>
            <a:r>
              <a:rPr dirty="0" lang="en-US"/>
              <a:t>IPTION</a:t>
            </a:r>
            <a:endParaRPr altLang="en-US" lang="zh-CN"/>
          </a:p>
        </p:txBody>
      </p:sp>
      <p:sp>
        <p:nvSpPr>
          <p:cNvPr id="1048686" name=""/>
          <p:cNvSpPr txBox="1"/>
          <p:nvPr/>
        </p:nvSpPr>
        <p:spPr>
          <a:xfrm>
            <a:off x="1259532" y="1195114"/>
            <a:ext cx="10582916" cy="5400041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6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9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oyee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ification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onal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tificat</a:t>
            </a:r>
            <a:r>
              <a:rPr sz="3200" lang="en-US">
                <a:solidFill>
                  <a:srgbClr val="000000"/>
                </a:solidFill>
              </a:rPr>
              <a:t>ion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iness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is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oyee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Employment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Categorization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yee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oyee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cation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ale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ance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rmance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g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ployee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-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rmance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sment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7" name="object 2"/>
          <p:cNvSpPr/>
          <p:nvPr/>
        </p:nvSpPr>
        <p:spPr>
          <a:xfrm>
            <a:off x="-1563929" y="3168725"/>
            <a:ext cx="260275" cy="260275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object 3"/>
          <p:cNvSpPr/>
          <p:nvPr/>
        </p:nvSpPr>
        <p:spPr>
          <a:xfrm>
            <a:off x="7462586" y="864999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5435432" y="894526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88361" y="3381373"/>
            <a:ext cx="2501590" cy="3419475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15"/>
              <a:t>THE</a:t>
            </a:r>
            <a:r>
              <a:rPr dirty="0" sz="4000" spc="20"/>
              <a:t> </a:t>
            </a:r>
            <a:r>
              <a:rPr dirty="0" sz="4000" lang="en-US" spc="20"/>
              <a:t>"</a:t>
            </a:r>
            <a:r>
              <a:rPr dirty="0" sz="4000" spc="10"/>
              <a:t>WOW</a:t>
            </a:r>
            <a:r>
              <a:rPr dirty="0" sz="4000" lang="en-US" spc="10"/>
              <a:t>"</a:t>
            </a:r>
            <a:r>
              <a:rPr dirty="0" sz="4000" spc="85"/>
              <a:t> </a:t>
            </a:r>
            <a:r>
              <a:rPr dirty="0" sz="4000" spc="10"/>
              <a:t>IN</a:t>
            </a:r>
            <a:r>
              <a:rPr dirty="0" sz="4000" spc="-5"/>
              <a:t> </a:t>
            </a:r>
            <a:r>
              <a:rPr dirty="0" sz="4000" spc="15"/>
              <a:t>OUR</a:t>
            </a:r>
            <a:r>
              <a:rPr dirty="0" sz="4000" spc="-10"/>
              <a:t> </a:t>
            </a:r>
            <a:r>
              <a:rPr dirty="0" sz="4000" spc="20"/>
              <a:t>SOLUTION</a:t>
            </a:r>
            <a:endParaRPr dirty="0" sz="4000"/>
          </a:p>
        </p:txBody>
      </p:sp>
      <p:sp>
        <p:nvSpPr>
          <p:cNvPr id="104869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1908126" y="2843529"/>
            <a:ext cx="10465681" cy="1285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ormance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=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(</a:t>
            </a:r>
            <a:r>
              <a:rPr sz="3600" lang="en-US">
                <a:solidFill>
                  <a:srgbClr val="000000"/>
                </a:solidFill>
              </a:rPr>
              <a:t>Z</a:t>
            </a:r>
            <a:r>
              <a:rPr sz="3600" lang="en-US">
                <a:solidFill>
                  <a:srgbClr val="000000"/>
                </a:solidFill>
              </a:rPr>
              <a:t>8</a:t>
            </a:r>
            <a:r>
              <a:rPr altLang="en-US" sz="3600" lang="en-US">
                <a:solidFill>
                  <a:srgbClr val="000000"/>
                </a:solidFill>
              </a:rPr>
              <a:t>&gt;</a:t>
            </a:r>
            <a:r>
              <a:rPr altLang="en-US" sz="3600" lang="en-US">
                <a:solidFill>
                  <a:srgbClr val="000000"/>
                </a:solidFill>
              </a:rPr>
              <a:t>=</a:t>
            </a:r>
            <a:r>
              <a:rPr altLang="en-US" sz="3600" lang="en-US">
                <a:solidFill>
                  <a:srgbClr val="000000"/>
                </a:solidFill>
              </a:rPr>
              <a:t>5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V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Y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H</a:t>
            </a:r>
            <a:r>
              <a:rPr altLang="en-US" sz="3600" lang="en-US">
                <a:solidFill>
                  <a:srgbClr val="000000"/>
                </a:solidFill>
              </a:rPr>
              <a:t>I</a:t>
            </a:r>
            <a:r>
              <a:rPr altLang="en-US" sz="3600" lang="en-US">
                <a:solidFill>
                  <a:srgbClr val="000000"/>
                </a:solidFill>
              </a:rPr>
              <a:t>G</a:t>
            </a:r>
            <a:r>
              <a:rPr altLang="en-US" sz="3600" lang="en-US">
                <a:solidFill>
                  <a:srgbClr val="000000"/>
                </a:solidFill>
              </a:rPr>
              <a:t>H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,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Z</a:t>
            </a:r>
            <a:r>
              <a:rPr altLang="en-US" sz="3600" lang="en-US">
                <a:solidFill>
                  <a:srgbClr val="000000"/>
                </a:solidFill>
              </a:rPr>
              <a:t>8</a:t>
            </a:r>
            <a:r>
              <a:rPr altLang="en-US" sz="3600" lang="en-US">
                <a:solidFill>
                  <a:srgbClr val="000000"/>
                </a:solidFill>
              </a:rPr>
              <a:t>&gt;</a:t>
            </a:r>
            <a:r>
              <a:rPr altLang="en-US" sz="3600" lang="en-US">
                <a:solidFill>
                  <a:srgbClr val="000000"/>
                </a:solidFill>
              </a:rPr>
              <a:t>=</a:t>
            </a:r>
            <a:r>
              <a:rPr altLang="en-US" sz="3600" lang="en-US">
                <a:solidFill>
                  <a:srgbClr val="000000"/>
                </a:solidFill>
              </a:rPr>
              <a:t>4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H</a:t>
            </a:r>
            <a:r>
              <a:rPr altLang="en-US" sz="3600" lang="en-US">
                <a:solidFill>
                  <a:srgbClr val="000000"/>
                </a:solidFill>
              </a:rPr>
              <a:t>I</a:t>
            </a:r>
            <a:r>
              <a:rPr altLang="en-US" sz="3600" lang="en-US">
                <a:solidFill>
                  <a:srgbClr val="000000"/>
                </a:solidFill>
              </a:rPr>
              <a:t>G</a:t>
            </a:r>
            <a:r>
              <a:rPr altLang="en-US" sz="3600" lang="en-US">
                <a:solidFill>
                  <a:srgbClr val="000000"/>
                </a:solidFill>
              </a:rPr>
              <a:t>H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,</a:t>
            </a:r>
            <a:r>
              <a:rPr altLang="en-US" sz="3600" lang="en-US">
                <a:solidFill>
                  <a:srgbClr val="000000"/>
                </a:solidFill>
              </a:rPr>
              <a:t>Z</a:t>
            </a:r>
            <a:r>
              <a:rPr altLang="en-US" sz="3600" lang="en-US">
                <a:solidFill>
                  <a:srgbClr val="000000"/>
                </a:solidFill>
              </a:rPr>
              <a:t>8</a:t>
            </a:r>
            <a:r>
              <a:rPr altLang="en-US" sz="3600" lang="en-US">
                <a:solidFill>
                  <a:srgbClr val="000000"/>
                </a:solidFill>
              </a:rPr>
              <a:t>&gt;</a:t>
            </a:r>
            <a:r>
              <a:rPr altLang="en-US" sz="3600" lang="en-US">
                <a:solidFill>
                  <a:srgbClr val="000000"/>
                </a:solidFill>
              </a:rPr>
              <a:t>=</a:t>
            </a:r>
            <a:r>
              <a:rPr altLang="en-US" sz="3600" lang="en-US">
                <a:solidFill>
                  <a:srgbClr val="000000"/>
                </a:solidFill>
              </a:rPr>
              <a:t>3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M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D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,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T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U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,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L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W</a:t>
            </a:r>
            <a:r>
              <a:rPr altLang="en-US" sz="3600" lang="en-US">
                <a:solidFill>
                  <a:srgbClr val="000000"/>
                </a:solidFill>
              </a:rPr>
              <a:t>"</a:t>
            </a:r>
            <a:r>
              <a:rPr altLang="en-US" sz="36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2024-03-25T12:07:22Z</dcterms:created>
  <dcterms:modified xsi:type="dcterms:W3CDTF">2024-08-30T07:01:14Z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07dbbb4825484940bf1218403b4d91e8</vt:lpwstr>
  </property>
</Properties>
</file>