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7" r:id="rId2"/>
  </p:sldMasterIdLst>
  <p:notesMasterIdLst>
    <p:notesMasterId r:id="rId16"/>
  </p:notesMasterIdLst>
  <p:sldIdLst>
    <p:sldId id="259" r:id="rId3"/>
    <p:sldId id="262" r:id="rId4"/>
    <p:sldId id="327" r:id="rId5"/>
    <p:sldId id="265" r:id="rId6"/>
    <p:sldId id="271" r:id="rId7"/>
    <p:sldId id="322" r:id="rId8"/>
    <p:sldId id="323" r:id="rId9"/>
    <p:sldId id="324" r:id="rId10"/>
    <p:sldId id="325" r:id="rId11"/>
    <p:sldId id="289" r:id="rId12"/>
    <p:sldId id="286" r:id="rId13"/>
    <p:sldId id="321" r:id="rId14"/>
    <p:sldId id="310"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0"/>
  </p:normalViewPr>
  <p:slideViewPr>
    <p:cSldViewPr>
      <p:cViewPr varScale="1">
        <p:scale>
          <a:sx n="87" d="100"/>
          <a:sy n="87" d="100"/>
        </p:scale>
        <p:origin x="1373"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ualamdas thageer" userId="940d8f7b393c19ae" providerId="LiveId" clId="{C093F419-7E1F-47BF-979B-EB07D46D0A3F}"/>
    <pc:docChg chg="undo custSel modSld">
      <pc:chgData name="ghualamdas thageer" userId="940d8f7b393c19ae" providerId="LiveId" clId="{C093F419-7E1F-47BF-979B-EB07D46D0A3F}" dt="2022-09-09T06:22:45.225" v="618" actId="14100"/>
      <pc:docMkLst>
        <pc:docMk/>
      </pc:docMkLst>
      <pc:sldChg chg="modSp mod">
        <pc:chgData name="ghualamdas thageer" userId="940d8f7b393c19ae" providerId="LiveId" clId="{C093F419-7E1F-47BF-979B-EB07D46D0A3F}" dt="2022-09-09T04:52:53.214" v="511" actId="115"/>
        <pc:sldMkLst>
          <pc:docMk/>
          <pc:sldMk cId="0" sldId="259"/>
        </pc:sldMkLst>
        <pc:spChg chg="mod">
          <ac:chgData name="ghualamdas thageer" userId="940d8f7b393c19ae" providerId="LiveId" clId="{C093F419-7E1F-47BF-979B-EB07D46D0A3F}" dt="2022-09-09T04:52:53.214" v="511" actId="115"/>
          <ac:spMkLst>
            <pc:docMk/>
            <pc:sldMk cId="0" sldId="259"/>
            <ac:spMk id="2051" creationId="{BD1E0755-B478-DF69-BEF6-F5AA12B9B232}"/>
          </ac:spMkLst>
        </pc:spChg>
        <pc:spChg chg="mod">
          <ac:chgData name="ghualamdas thageer" userId="940d8f7b393c19ae" providerId="LiveId" clId="{C093F419-7E1F-47BF-979B-EB07D46D0A3F}" dt="2022-09-09T04:52:32.702" v="509" actId="115"/>
          <ac:spMkLst>
            <pc:docMk/>
            <pc:sldMk cId="0" sldId="259"/>
            <ac:spMk id="2053" creationId="{0FB40234-14F6-6558-1315-E0F1B22DE78F}"/>
          </ac:spMkLst>
        </pc:spChg>
      </pc:sldChg>
      <pc:sldChg chg="addSp delSp modSp mod">
        <pc:chgData name="ghualamdas thageer" userId="940d8f7b393c19ae" providerId="LiveId" clId="{C093F419-7E1F-47BF-979B-EB07D46D0A3F}" dt="2022-09-09T06:18:41.493" v="598" actId="14100"/>
        <pc:sldMkLst>
          <pc:docMk/>
          <pc:sldMk cId="0" sldId="265"/>
        </pc:sldMkLst>
        <pc:spChg chg="add del">
          <ac:chgData name="ghualamdas thageer" userId="940d8f7b393c19ae" providerId="LiveId" clId="{C093F419-7E1F-47BF-979B-EB07D46D0A3F}" dt="2022-09-09T05:05:50.015" v="555" actId="22"/>
          <ac:spMkLst>
            <pc:docMk/>
            <pc:sldMk cId="0" sldId="265"/>
            <ac:spMk id="4" creationId="{5604BEE7-B3B4-449B-93AF-0CF2112828E4}"/>
          </ac:spMkLst>
        </pc:spChg>
        <pc:spChg chg="add del mod">
          <ac:chgData name="ghualamdas thageer" userId="940d8f7b393c19ae" providerId="LiveId" clId="{C093F419-7E1F-47BF-979B-EB07D46D0A3F}" dt="2022-09-09T05:08:32.346" v="572" actId="14100"/>
          <ac:spMkLst>
            <pc:docMk/>
            <pc:sldMk cId="0" sldId="265"/>
            <ac:spMk id="24580" creationId="{0A1296D6-9D75-4E47-FE58-A0C018A88964}"/>
          </ac:spMkLst>
        </pc:spChg>
        <pc:picChg chg="add mod">
          <ac:chgData name="ghualamdas thageer" userId="940d8f7b393c19ae" providerId="LiveId" clId="{C093F419-7E1F-47BF-979B-EB07D46D0A3F}" dt="2022-09-09T05:11:38.545" v="589" actId="1076"/>
          <ac:picMkLst>
            <pc:docMk/>
            <pc:sldMk cId="0" sldId="265"/>
            <ac:picMk id="6" creationId="{CB198C7C-1DAC-7A89-7206-7F1B719781E2}"/>
          </ac:picMkLst>
        </pc:picChg>
        <pc:picChg chg="add mod">
          <ac:chgData name="ghualamdas thageer" userId="940d8f7b393c19ae" providerId="LiveId" clId="{C093F419-7E1F-47BF-979B-EB07D46D0A3F}" dt="2022-09-09T06:18:33.751" v="597" actId="14100"/>
          <ac:picMkLst>
            <pc:docMk/>
            <pc:sldMk cId="0" sldId="265"/>
            <ac:picMk id="8" creationId="{7F7DEF7E-4577-601D-9077-1E90BCC96283}"/>
          </ac:picMkLst>
        </pc:picChg>
        <pc:picChg chg="add mod">
          <ac:chgData name="ghualamdas thageer" userId="940d8f7b393c19ae" providerId="LiveId" clId="{C093F419-7E1F-47BF-979B-EB07D46D0A3F}" dt="2022-09-09T06:18:41.493" v="598" actId="14100"/>
          <ac:picMkLst>
            <pc:docMk/>
            <pc:sldMk cId="0" sldId="265"/>
            <ac:picMk id="10" creationId="{8CFFF688-C17D-E4A2-0696-8012BBEC187D}"/>
          </ac:picMkLst>
        </pc:picChg>
      </pc:sldChg>
      <pc:sldChg chg="modSp mod">
        <pc:chgData name="ghualamdas thageer" userId="940d8f7b393c19ae" providerId="LiveId" clId="{C093F419-7E1F-47BF-979B-EB07D46D0A3F}" dt="2022-09-09T04:34:58.076" v="403" actId="20577"/>
        <pc:sldMkLst>
          <pc:docMk/>
          <pc:sldMk cId="0" sldId="268"/>
        </pc:sldMkLst>
        <pc:spChg chg="mod">
          <ac:chgData name="ghualamdas thageer" userId="940d8f7b393c19ae" providerId="LiveId" clId="{C093F419-7E1F-47BF-979B-EB07D46D0A3F}" dt="2022-09-09T04:29:13.488" v="384" actId="13926"/>
          <ac:spMkLst>
            <pc:docMk/>
            <pc:sldMk cId="0" sldId="268"/>
            <ac:spMk id="10242" creationId="{9CDF9D5D-6E5C-A905-0AD5-789C42846491}"/>
          </ac:spMkLst>
        </pc:spChg>
        <pc:spChg chg="mod">
          <ac:chgData name="ghualamdas thageer" userId="940d8f7b393c19ae" providerId="LiveId" clId="{C093F419-7E1F-47BF-979B-EB07D46D0A3F}" dt="2022-09-09T04:34:58.076" v="403" actId="20577"/>
          <ac:spMkLst>
            <pc:docMk/>
            <pc:sldMk cId="0" sldId="268"/>
            <ac:spMk id="10248" creationId="{277BB3C6-EF9A-C73F-30A5-B828CF3D2980}"/>
          </ac:spMkLst>
        </pc:spChg>
      </pc:sldChg>
      <pc:sldChg chg="modSp mod">
        <pc:chgData name="ghualamdas thageer" userId="940d8f7b393c19ae" providerId="LiveId" clId="{C093F419-7E1F-47BF-979B-EB07D46D0A3F}" dt="2022-09-09T04:42:17.048" v="442" actId="207"/>
        <pc:sldMkLst>
          <pc:docMk/>
          <pc:sldMk cId="1191692751" sldId="271"/>
        </pc:sldMkLst>
        <pc:spChg chg="mod">
          <ac:chgData name="ghualamdas thageer" userId="940d8f7b393c19ae" providerId="LiveId" clId="{C093F419-7E1F-47BF-979B-EB07D46D0A3F}" dt="2022-09-09T04:35:33.269" v="405" actId="13926"/>
          <ac:spMkLst>
            <pc:docMk/>
            <pc:sldMk cId="1191692751" sldId="271"/>
            <ac:spMk id="12290" creationId="{925074DA-243D-9951-261D-08DB3AAAA55B}"/>
          </ac:spMkLst>
        </pc:spChg>
        <pc:spChg chg="mod">
          <ac:chgData name="ghualamdas thageer" userId="940d8f7b393c19ae" providerId="LiveId" clId="{C093F419-7E1F-47BF-979B-EB07D46D0A3F}" dt="2022-09-09T04:42:17.048" v="442" actId="207"/>
          <ac:spMkLst>
            <pc:docMk/>
            <pc:sldMk cId="1191692751" sldId="271"/>
            <ac:spMk id="12292" creationId="{E90E2075-8292-5AB3-A53B-7BE1AD27ABB9}"/>
          </ac:spMkLst>
        </pc:spChg>
      </pc:sldChg>
      <pc:sldChg chg="modSp mod">
        <pc:chgData name="ghualamdas thageer" userId="940d8f7b393c19ae" providerId="LiveId" clId="{C093F419-7E1F-47BF-979B-EB07D46D0A3F}" dt="2022-09-09T04:47:46.577" v="484" actId="115"/>
        <pc:sldMkLst>
          <pc:docMk/>
          <pc:sldMk cId="0" sldId="286"/>
        </pc:sldMkLst>
        <pc:spChg chg="mod">
          <ac:chgData name="ghualamdas thageer" userId="940d8f7b393c19ae" providerId="LiveId" clId="{C093F419-7E1F-47BF-979B-EB07D46D0A3F}" dt="2022-09-09T04:47:46.577" v="484" actId="115"/>
          <ac:spMkLst>
            <pc:docMk/>
            <pc:sldMk cId="0" sldId="286"/>
            <ac:spMk id="2051" creationId="{BD1E0755-B478-DF69-BEF6-F5AA12B9B232}"/>
          </ac:spMkLst>
        </pc:spChg>
      </pc:sldChg>
      <pc:sldChg chg="modSp mod">
        <pc:chgData name="ghualamdas thageer" userId="940d8f7b393c19ae" providerId="LiveId" clId="{C093F419-7E1F-47BF-979B-EB07D46D0A3F}" dt="2022-09-09T04:43:40.797" v="456" actId="115"/>
        <pc:sldMkLst>
          <pc:docMk/>
          <pc:sldMk cId="800359731" sldId="311"/>
        </pc:sldMkLst>
        <pc:spChg chg="mod">
          <ac:chgData name="ghualamdas thageer" userId="940d8f7b393c19ae" providerId="LiveId" clId="{C093F419-7E1F-47BF-979B-EB07D46D0A3F}" dt="2022-09-09T04:43:40.797" v="456" actId="115"/>
          <ac:spMkLst>
            <pc:docMk/>
            <pc:sldMk cId="800359731" sldId="311"/>
            <ac:spMk id="12292" creationId="{E90E2075-8292-5AB3-A53B-7BE1AD27ABB9}"/>
          </ac:spMkLst>
        </pc:spChg>
      </pc:sldChg>
      <pc:sldChg chg="modSp mod">
        <pc:chgData name="ghualamdas thageer" userId="940d8f7b393c19ae" providerId="LiveId" clId="{C093F419-7E1F-47BF-979B-EB07D46D0A3F}" dt="2022-09-09T04:45:01.688" v="468" actId="115"/>
        <pc:sldMkLst>
          <pc:docMk/>
          <pc:sldMk cId="3743229274" sldId="312"/>
        </pc:sldMkLst>
        <pc:spChg chg="mod">
          <ac:chgData name="ghualamdas thageer" userId="940d8f7b393c19ae" providerId="LiveId" clId="{C093F419-7E1F-47BF-979B-EB07D46D0A3F}" dt="2022-09-09T04:45:01.688" v="468" actId="115"/>
          <ac:spMkLst>
            <pc:docMk/>
            <pc:sldMk cId="3743229274" sldId="312"/>
            <ac:spMk id="12292" creationId="{E90E2075-8292-5AB3-A53B-7BE1AD27ABB9}"/>
          </ac:spMkLst>
        </pc:spChg>
      </pc:sldChg>
      <pc:sldChg chg="modSp mod">
        <pc:chgData name="ghualamdas thageer" userId="940d8f7b393c19ae" providerId="LiveId" clId="{C093F419-7E1F-47BF-979B-EB07D46D0A3F}" dt="2022-09-09T04:53:48.235" v="519" actId="20577"/>
        <pc:sldMkLst>
          <pc:docMk/>
          <pc:sldMk cId="40557675" sldId="313"/>
        </pc:sldMkLst>
        <pc:spChg chg="mod">
          <ac:chgData name="ghualamdas thageer" userId="940d8f7b393c19ae" providerId="LiveId" clId="{C093F419-7E1F-47BF-979B-EB07D46D0A3F}" dt="2022-09-09T04:53:48.235" v="519" actId="20577"/>
          <ac:spMkLst>
            <pc:docMk/>
            <pc:sldMk cId="40557675" sldId="313"/>
            <ac:spMk id="12292" creationId="{E90E2075-8292-5AB3-A53B-7BE1AD27ABB9}"/>
          </ac:spMkLst>
        </pc:spChg>
      </pc:sldChg>
      <pc:sldChg chg="modSp mod">
        <pc:chgData name="ghualamdas thageer" userId="940d8f7b393c19ae" providerId="LiveId" clId="{C093F419-7E1F-47BF-979B-EB07D46D0A3F}" dt="2022-09-09T04:55:07.430" v="526" actId="115"/>
        <pc:sldMkLst>
          <pc:docMk/>
          <pc:sldMk cId="4251432150" sldId="314"/>
        </pc:sldMkLst>
        <pc:spChg chg="mod">
          <ac:chgData name="ghualamdas thageer" userId="940d8f7b393c19ae" providerId="LiveId" clId="{C093F419-7E1F-47BF-979B-EB07D46D0A3F}" dt="2022-09-09T04:55:07.430" v="526" actId="115"/>
          <ac:spMkLst>
            <pc:docMk/>
            <pc:sldMk cId="4251432150" sldId="314"/>
            <ac:spMk id="12292" creationId="{E90E2075-8292-5AB3-A53B-7BE1AD27ABB9}"/>
          </ac:spMkLst>
        </pc:spChg>
      </pc:sldChg>
      <pc:sldChg chg="modSp mod">
        <pc:chgData name="ghualamdas thageer" userId="940d8f7b393c19ae" providerId="LiveId" clId="{C093F419-7E1F-47BF-979B-EB07D46D0A3F}" dt="2022-09-09T04:47:26.480" v="482" actId="115"/>
        <pc:sldMkLst>
          <pc:docMk/>
          <pc:sldMk cId="3969017702" sldId="315"/>
        </pc:sldMkLst>
        <pc:spChg chg="mod">
          <ac:chgData name="ghualamdas thageer" userId="940d8f7b393c19ae" providerId="LiveId" clId="{C093F419-7E1F-47BF-979B-EB07D46D0A3F}" dt="2022-09-09T04:47:26.480" v="482" actId="115"/>
          <ac:spMkLst>
            <pc:docMk/>
            <pc:sldMk cId="3969017702" sldId="315"/>
            <ac:spMk id="12292" creationId="{E90E2075-8292-5AB3-A53B-7BE1AD27ABB9}"/>
          </ac:spMkLst>
        </pc:spChg>
      </pc:sldChg>
      <pc:sldChg chg="modSp mod">
        <pc:chgData name="ghualamdas thageer" userId="940d8f7b393c19ae" providerId="LiveId" clId="{C093F419-7E1F-47BF-979B-EB07D46D0A3F}" dt="2022-09-09T04:52:07.934" v="508" actId="115"/>
        <pc:sldMkLst>
          <pc:docMk/>
          <pc:sldMk cId="4221507898" sldId="316"/>
        </pc:sldMkLst>
        <pc:spChg chg="mod">
          <ac:chgData name="ghualamdas thageer" userId="940d8f7b393c19ae" providerId="LiveId" clId="{C093F419-7E1F-47BF-979B-EB07D46D0A3F}" dt="2022-09-09T04:52:07.934" v="508" actId="115"/>
          <ac:spMkLst>
            <pc:docMk/>
            <pc:sldMk cId="4221507898" sldId="316"/>
            <ac:spMk id="12292" creationId="{E90E2075-8292-5AB3-A53B-7BE1AD27ABB9}"/>
          </ac:spMkLst>
        </pc:spChg>
      </pc:sldChg>
      <pc:sldChg chg="modSp mod">
        <pc:chgData name="ghualamdas thageer" userId="940d8f7b393c19ae" providerId="LiveId" clId="{C093F419-7E1F-47BF-979B-EB07D46D0A3F}" dt="2022-09-09T04:51:03.804" v="501" actId="20577"/>
        <pc:sldMkLst>
          <pc:docMk/>
          <pc:sldMk cId="3030348345" sldId="317"/>
        </pc:sldMkLst>
        <pc:spChg chg="mod">
          <ac:chgData name="ghualamdas thageer" userId="940d8f7b393c19ae" providerId="LiveId" clId="{C093F419-7E1F-47BF-979B-EB07D46D0A3F}" dt="2022-09-09T04:51:03.804" v="501" actId="20577"/>
          <ac:spMkLst>
            <pc:docMk/>
            <pc:sldMk cId="3030348345" sldId="317"/>
            <ac:spMk id="12292" creationId="{E90E2075-8292-5AB3-A53B-7BE1AD27ABB9}"/>
          </ac:spMkLst>
        </pc:spChg>
      </pc:sldChg>
      <pc:sldChg chg="modSp mod">
        <pc:chgData name="ghualamdas thageer" userId="940d8f7b393c19ae" providerId="LiveId" clId="{C093F419-7E1F-47BF-979B-EB07D46D0A3F}" dt="2022-09-09T04:57:03.798" v="539" actId="20577"/>
        <pc:sldMkLst>
          <pc:docMk/>
          <pc:sldMk cId="233124615" sldId="319"/>
        </pc:sldMkLst>
        <pc:spChg chg="mod">
          <ac:chgData name="ghualamdas thageer" userId="940d8f7b393c19ae" providerId="LiveId" clId="{C093F419-7E1F-47BF-979B-EB07D46D0A3F}" dt="2022-09-09T04:57:03.798" v="539" actId="20577"/>
          <ac:spMkLst>
            <pc:docMk/>
            <pc:sldMk cId="233124615" sldId="319"/>
            <ac:spMk id="12292" creationId="{E90E2075-8292-5AB3-A53B-7BE1AD27ABB9}"/>
          </ac:spMkLst>
        </pc:spChg>
      </pc:sldChg>
      <pc:sldChg chg="addSp delSp modSp mod">
        <pc:chgData name="ghualamdas thageer" userId="940d8f7b393c19ae" providerId="LiveId" clId="{C093F419-7E1F-47BF-979B-EB07D46D0A3F}" dt="2022-09-09T06:22:45.225" v="618" actId="14100"/>
        <pc:sldMkLst>
          <pc:docMk/>
          <pc:sldMk cId="2677648163" sldId="321"/>
        </pc:sldMkLst>
        <pc:spChg chg="mod">
          <ac:chgData name="ghualamdas thageer" userId="940d8f7b393c19ae" providerId="LiveId" clId="{C093F419-7E1F-47BF-979B-EB07D46D0A3F}" dt="2022-09-09T04:48:19.780" v="489" actId="20577"/>
          <ac:spMkLst>
            <pc:docMk/>
            <pc:sldMk cId="2677648163" sldId="321"/>
            <ac:spMk id="24578" creationId="{D1299D84-E605-2ADC-877D-ACBC395BDEC5}"/>
          </ac:spMkLst>
        </pc:spChg>
        <pc:spChg chg="mod">
          <ac:chgData name="ghualamdas thageer" userId="940d8f7b393c19ae" providerId="LiveId" clId="{C093F419-7E1F-47BF-979B-EB07D46D0A3F}" dt="2022-09-09T06:17:59.619" v="593" actId="14100"/>
          <ac:spMkLst>
            <pc:docMk/>
            <pc:sldMk cId="2677648163" sldId="321"/>
            <ac:spMk id="24580" creationId="{0A1296D6-9D75-4E47-FE58-A0C018A88964}"/>
          </ac:spMkLst>
        </pc:spChg>
        <pc:picChg chg="add mod">
          <ac:chgData name="ghualamdas thageer" userId="940d8f7b393c19ae" providerId="LiveId" clId="{C093F419-7E1F-47BF-979B-EB07D46D0A3F}" dt="2022-09-09T06:21:35.588" v="609" actId="1076"/>
          <ac:picMkLst>
            <pc:docMk/>
            <pc:sldMk cId="2677648163" sldId="321"/>
            <ac:picMk id="4" creationId="{6B23AC7B-F9D9-B264-B298-416690B0181C}"/>
          </ac:picMkLst>
        </pc:picChg>
        <pc:picChg chg="add del mod">
          <ac:chgData name="ghualamdas thageer" userId="940d8f7b393c19ae" providerId="LiveId" clId="{C093F419-7E1F-47BF-979B-EB07D46D0A3F}" dt="2022-09-09T06:21:50.292" v="611" actId="478"/>
          <ac:picMkLst>
            <pc:docMk/>
            <pc:sldMk cId="2677648163" sldId="321"/>
            <ac:picMk id="6" creationId="{DC0FB576-D15B-C897-67AF-783E03ACB1E3}"/>
          </ac:picMkLst>
        </pc:picChg>
        <pc:picChg chg="add mod">
          <ac:chgData name="ghualamdas thageer" userId="940d8f7b393c19ae" providerId="LiveId" clId="{C093F419-7E1F-47BF-979B-EB07D46D0A3F}" dt="2022-09-09T06:22:45.225" v="618" actId="14100"/>
          <ac:picMkLst>
            <pc:docMk/>
            <pc:sldMk cId="2677648163" sldId="321"/>
            <ac:picMk id="8" creationId="{F036C2EC-08E8-B490-166D-A592B208B2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A3AF8-A1C6-4E80-92B1-F1AE7A76FF8D}" type="datetimeFigureOut">
              <a:rPr lang="en-IN" smtClean="0"/>
              <a:t>17-09-2022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8828A-CC91-4771-81D2-974C67D1FDEB}" type="slidenum">
              <a:rPr lang="en-IN" smtClean="0"/>
              <a:t>‹#›</a:t>
            </a:fld>
            <a:endParaRPr lang="en-IN"/>
          </a:p>
        </p:txBody>
      </p:sp>
    </p:spTree>
    <p:extLst>
      <p:ext uri="{BB962C8B-B14F-4D97-AF65-F5344CB8AC3E}">
        <p14:creationId xmlns:p14="http://schemas.microsoft.com/office/powerpoint/2010/main" val="33199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5</a:t>
            </a:fld>
            <a:endParaRPr lang="en-IN"/>
          </a:p>
        </p:txBody>
      </p:sp>
    </p:spTree>
    <p:extLst>
      <p:ext uri="{BB962C8B-B14F-4D97-AF65-F5344CB8AC3E}">
        <p14:creationId xmlns:p14="http://schemas.microsoft.com/office/powerpoint/2010/main" val="272198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6</a:t>
            </a:fld>
            <a:endParaRPr lang="en-IN"/>
          </a:p>
        </p:txBody>
      </p:sp>
    </p:spTree>
    <p:extLst>
      <p:ext uri="{BB962C8B-B14F-4D97-AF65-F5344CB8AC3E}">
        <p14:creationId xmlns:p14="http://schemas.microsoft.com/office/powerpoint/2010/main" val="156587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7</a:t>
            </a:fld>
            <a:endParaRPr lang="en-IN"/>
          </a:p>
        </p:txBody>
      </p:sp>
    </p:spTree>
    <p:extLst>
      <p:ext uri="{BB962C8B-B14F-4D97-AF65-F5344CB8AC3E}">
        <p14:creationId xmlns:p14="http://schemas.microsoft.com/office/powerpoint/2010/main" val="2744092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8</a:t>
            </a:fld>
            <a:endParaRPr lang="en-IN"/>
          </a:p>
        </p:txBody>
      </p:sp>
    </p:spTree>
    <p:extLst>
      <p:ext uri="{BB962C8B-B14F-4D97-AF65-F5344CB8AC3E}">
        <p14:creationId xmlns:p14="http://schemas.microsoft.com/office/powerpoint/2010/main" val="4270641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9</a:t>
            </a:fld>
            <a:endParaRPr lang="en-IN"/>
          </a:p>
        </p:txBody>
      </p:sp>
    </p:spTree>
    <p:extLst>
      <p:ext uri="{BB962C8B-B14F-4D97-AF65-F5344CB8AC3E}">
        <p14:creationId xmlns:p14="http://schemas.microsoft.com/office/powerpoint/2010/main" val="131530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t>‹#›</a:t>
            </a:fld>
            <a:endParaRPr lang="en-US" altLang="en-US"/>
          </a:p>
        </p:txBody>
      </p:sp>
    </p:spTree>
    <p:extLst>
      <p:ext uri="{BB962C8B-B14F-4D97-AF65-F5344CB8AC3E}">
        <p14:creationId xmlns:p14="http://schemas.microsoft.com/office/powerpoint/2010/main" val="40315198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t>‹#›</a:t>
            </a:fld>
            <a:endParaRPr lang="en-US" altLang="en-US"/>
          </a:p>
        </p:txBody>
      </p:sp>
    </p:spTree>
    <p:extLst>
      <p:ext uri="{BB962C8B-B14F-4D97-AF65-F5344CB8AC3E}">
        <p14:creationId xmlns:p14="http://schemas.microsoft.com/office/powerpoint/2010/main" val="4171866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t>‹#›</a:t>
            </a:fld>
            <a:endParaRPr lang="en-US" altLang="en-US"/>
          </a:p>
        </p:txBody>
      </p:sp>
    </p:spTree>
    <p:extLst>
      <p:ext uri="{BB962C8B-B14F-4D97-AF65-F5344CB8AC3E}">
        <p14:creationId xmlns:p14="http://schemas.microsoft.com/office/powerpoint/2010/main" val="248536673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t>‹#›</a:t>
            </a:fld>
            <a:endParaRPr lang="en-US" altLang="en-US"/>
          </a:p>
        </p:txBody>
      </p:sp>
    </p:spTree>
    <p:extLst>
      <p:ext uri="{BB962C8B-B14F-4D97-AF65-F5344CB8AC3E}">
        <p14:creationId xmlns:p14="http://schemas.microsoft.com/office/powerpoint/2010/main" val="403151989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t>‹#›</a:t>
            </a:fld>
            <a:endParaRPr lang="en-US" altLang="en-US"/>
          </a:p>
        </p:txBody>
      </p:sp>
    </p:spTree>
    <p:extLst>
      <p:ext uri="{BB962C8B-B14F-4D97-AF65-F5344CB8AC3E}">
        <p14:creationId xmlns:p14="http://schemas.microsoft.com/office/powerpoint/2010/main" val="412658162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t>‹#›</a:t>
            </a:fld>
            <a:endParaRPr lang="en-US" altLang="en-US"/>
          </a:p>
        </p:txBody>
      </p:sp>
    </p:spTree>
    <p:extLst>
      <p:ext uri="{BB962C8B-B14F-4D97-AF65-F5344CB8AC3E}">
        <p14:creationId xmlns:p14="http://schemas.microsoft.com/office/powerpoint/2010/main" val="8353526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t>‹#›</a:t>
            </a:fld>
            <a:endParaRPr lang="en-US" altLang="en-US"/>
          </a:p>
        </p:txBody>
      </p:sp>
    </p:spTree>
    <p:extLst>
      <p:ext uri="{BB962C8B-B14F-4D97-AF65-F5344CB8AC3E}">
        <p14:creationId xmlns:p14="http://schemas.microsoft.com/office/powerpoint/2010/main" val="29787047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t>‹#›</a:t>
            </a:fld>
            <a:endParaRPr lang="en-US" altLang="en-US"/>
          </a:p>
        </p:txBody>
      </p:sp>
    </p:spTree>
    <p:extLst>
      <p:ext uri="{BB962C8B-B14F-4D97-AF65-F5344CB8AC3E}">
        <p14:creationId xmlns:p14="http://schemas.microsoft.com/office/powerpoint/2010/main" val="30008656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t>‹#›</a:t>
            </a:fld>
            <a:endParaRPr lang="en-US" altLang="en-US"/>
          </a:p>
        </p:txBody>
      </p:sp>
    </p:spTree>
    <p:extLst>
      <p:ext uri="{BB962C8B-B14F-4D97-AF65-F5344CB8AC3E}">
        <p14:creationId xmlns:p14="http://schemas.microsoft.com/office/powerpoint/2010/main" val="412815620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t>‹#›</a:t>
            </a:fld>
            <a:endParaRPr lang="en-US" altLang="en-US"/>
          </a:p>
        </p:txBody>
      </p:sp>
    </p:spTree>
    <p:extLst>
      <p:ext uri="{BB962C8B-B14F-4D97-AF65-F5344CB8AC3E}">
        <p14:creationId xmlns:p14="http://schemas.microsoft.com/office/powerpoint/2010/main" val="301898763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t>‹#›</a:t>
            </a:fld>
            <a:endParaRPr lang="en-US" altLang="en-US"/>
          </a:p>
        </p:txBody>
      </p:sp>
    </p:spTree>
    <p:extLst>
      <p:ext uri="{BB962C8B-B14F-4D97-AF65-F5344CB8AC3E}">
        <p14:creationId xmlns:p14="http://schemas.microsoft.com/office/powerpoint/2010/main" val="18207976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t>‹#›</a:t>
            </a:fld>
            <a:endParaRPr lang="en-US" altLang="en-US"/>
          </a:p>
        </p:txBody>
      </p:sp>
    </p:spTree>
    <p:extLst>
      <p:ext uri="{BB962C8B-B14F-4D97-AF65-F5344CB8AC3E}">
        <p14:creationId xmlns:p14="http://schemas.microsoft.com/office/powerpoint/2010/main" val="412658162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t>‹#›</a:t>
            </a:fld>
            <a:endParaRPr lang="en-US" altLang="en-US"/>
          </a:p>
        </p:txBody>
      </p:sp>
    </p:spTree>
    <p:extLst>
      <p:ext uri="{BB962C8B-B14F-4D97-AF65-F5344CB8AC3E}">
        <p14:creationId xmlns:p14="http://schemas.microsoft.com/office/powerpoint/2010/main" val="334294746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t>‹#›</a:t>
            </a:fld>
            <a:endParaRPr lang="en-US" altLang="en-US"/>
          </a:p>
        </p:txBody>
      </p:sp>
    </p:spTree>
    <p:extLst>
      <p:ext uri="{BB962C8B-B14F-4D97-AF65-F5344CB8AC3E}">
        <p14:creationId xmlns:p14="http://schemas.microsoft.com/office/powerpoint/2010/main" val="41718669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t>‹#›</a:t>
            </a:fld>
            <a:endParaRPr lang="en-US" altLang="en-US"/>
          </a:p>
        </p:txBody>
      </p:sp>
    </p:spTree>
    <p:extLst>
      <p:ext uri="{BB962C8B-B14F-4D97-AF65-F5344CB8AC3E}">
        <p14:creationId xmlns:p14="http://schemas.microsoft.com/office/powerpoint/2010/main" val="24853667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t>‹#›</a:t>
            </a:fld>
            <a:endParaRPr lang="en-US" altLang="en-US"/>
          </a:p>
        </p:txBody>
      </p:sp>
    </p:spTree>
    <p:extLst>
      <p:ext uri="{BB962C8B-B14F-4D97-AF65-F5344CB8AC3E}">
        <p14:creationId xmlns:p14="http://schemas.microsoft.com/office/powerpoint/2010/main" val="8353526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t>‹#›</a:t>
            </a:fld>
            <a:endParaRPr lang="en-US" altLang="en-US"/>
          </a:p>
        </p:txBody>
      </p:sp>
    </p:spTree>
    <p:extLst>
      <p:ext uri="{BB962C8B-B14F-4D97-AF65-F5344CB8AC3E}">
        <p14:creationId xmlns:p14="http://schemas.microsoft.com/office/powerpoint/2010/main" val="297870478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t>‹#›</a:t>
            </a:fld>
            <a:endParaRPr lang="en-US" altLang="en-US"/>
          </a:p>
        </p:txBody>
      </p:sp>
    </p:spTree>
    <p:extLst>
      <p:ext uri="{BB962C8B-B14F-4D97-AF65-F5344CB8AC3E}">
        <p14:creationId xmlns:p14="http://schemas.microsoft.com/office/powerpoint/2010/main" val="30008656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t>‹#›</a:t>
            </a:fld>
            <a:endParaRPr lang="en-US" altLang="en-US"/>
          </a:p>
        </p:txBody>
      </p:sp>
    </p:spTree>
    <p:extLst>
      <p:ext uri="{BB962C8B-B14F-4D97-AF65-F5344CB8AC3E}">
        <p14:creationId xmlns:p14="http://schemas.microsoft.com/office/powerpoint/2010/main" val="41281562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t>‹#›</a:t>
            </a:fld>
            <a:endParaRPr lang="en-US" altLang="en-US"/>
          </a:p>
        </p:txBody>
      </p:sp>
    </p:spTree>
    <p:extLst>
      <p:ext uri="{BB962C8B-B14F-4D97-AF65-F5344CB8AC3E}">
        <p14:creationId xmlns:p14="http://schemas.microsoft.com/office/powerpoint/2010/main" val="30189876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t>‹#›</a:t>
            </a:fld>
            <a:endParaRPr lang="en-US" altLang="en-US"/>
          </a:p>
        </p:txBody>
      </p:sp>
    </p:spTree>
    <p:extLst>
      <p:ext uri="{BB962C8B-B14F-4D97-AF65-F5344CB8AC3E}">
        <p14:creationId xmlns:p14="http://schemas.microsoft.com/office/powerpoint/2010/main" val="18207976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t>‹#›</a:t>
            </a:fld>
            <a:endParaRPr lang="en-US" altLang="en-US"/>
          </a:p>
        </p:txBody>
      </p:sp>
    </p:spTree>
    <p:extLst>
      <p:ext uri="{BB962C8B-B14F-4D97-AF65-F5344CB8AC3E}">
        <p14:creationId xmlns:p14="http://schemas.microsoft.com/office/powerpoint/2010/main" val="33429474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ltLang="en-US"/>
          </a:p>
        </p:txBody>
      </p:sp>
      <p:sp>
        <p:nvSpPr>
          <p:cNvPr id="1029" name="Rectangle 5">
            <a:extLst>
              <a:ext uri="{FF2B5EF4-FFF2-40B4-BE49-F238E27FC236}">
                <a16:creationId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ltLang="en-US"/>
          </a:p>
        </p:txBody>
      </p:sp>
      <p:sp>
        <p:nvSpPr>
          <p:cNvPr id="1030" name="Rectangle 6">
            <a:extLst>
              <a:ext uri="{FF2B5EF4-FFF2-40B4-BE49-F238E27FC236}">
                <a16:creationId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fld id="{7B25D085-8FB8-49E5-9652-15246D909D9C}"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fontAlgn="base" latinLnBrk="0" hangingPunct="1">
              <a:spcBef>
                <a:spcPct val="0"/>
              </a:spcBef>
              <a:spcAft>
                <a:spcPct val="0"/>
              </a:spcAft>
              <a:defRPr sz="14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ltLang="en-US"/>
          </a:p>
        </p:txBody>
      </p:sp>
      <p:sp>
        <p:nvSpPr>
          <p:cNvPr id="1029" name="Rectangle 5">
            <a:extLst>
              <a:ext uri="{FF2B5EF4-FFF2-40B4-BE49-F238E27FC236}">
                <a16:creationId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ctr" defTabSz="914400" rtl="0" eaLnBrk="1" fontAlgn="base" latinLnBrk="0" hangingPunct="1">
              <a:spcBef>
                <a:spcPct val="0"/>
              </a:spcBef>
              <a:spcAft>
                <a:spcPct val="0"/>
              </a:spcAft>
              <a:defRPr sz="14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ltLang="en-US"/>
          </a:p>
        </p:txBody>
      </p:sp>
      <p:sp>
        <p:nvSpPr>
          <p:cNvPr id="1030" name="Rectangle 6">
            <a:extLst>
              <a:ext uri="{FF2B5EF4-FFF2-40B4-BE49-F238E27FC236}">
                <a16:creationId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fontAlgn="base" latinLnBrk="0" hangingPunct="1">
              <a:spcBef>
                <a:spcPct val="0"/>
              </a:spcBef>
              <a:spcAft>
                <a:spcPct val="0"/>
              </a:spcAft>
              <a:defRPr sz="14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fld id="{7B25D085-8FB8-49E5-9652-15246D909D9C}"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2514600" y="3501008"/>
            <a:ext cx="6400800" cy="2061592"/>
          </a:xfrm>
        </p:spPr>
        <p:txBody>
          <a:bodyPr/>
          <a:lstStyle/>
          <a:p>
            <a:pPr algn="r">
              <a:lnSpc>
                <a:spcPct val="80000"/>
              </a:lnSpc>
            </a:pPr>
            <a:r>
              <a:rPr lang="en-US" altLang="en-US" sz="2000" b="1" u="sng" dirty="0">
                <a:solidFill>
                  <a:srgbClr val="0000FF"/>
                </a:solidFill>
              </a:rPr>
              <a:t>Team id :</a:t>
            </a:r>
            <a:r>
              <a:rPr lang="en-US" altLang="en-US" sz="2000" b="1" u="sng" dirty="0">
                <a:solidFill>
                  <a:srgbClr val="FF0000"/>
                </a:solidFill>
              </a:rPr>
              <a:t> </a:t>
            </a:r>
            <a:r>
              <a:rPr lang="en-US" altLang="en-US" sz="2000" b="1" u="sng" dirty="0">
                <a:solidFill>
                  <a:srgbClr val="0000FF"/>
                </a:solidFill>
              </a:rPr>
              <a:t>PNT2022TMID23229</a:t>
            </a:r>
            <a:r>
              <a:rPr lang="en-US" altLang="en-US" sz="2000" b="1" u="sng" dirty="0">
                <a:solidFill>
                  <a:srgbClr val="FF0000"/>
                </a:solidFill>
              </a:rPr>
              <a:t> </a:t>
            </a:r>
          </a:p>
          <a:p>
            <a:pPr algn="r">
              <a:lnSpc>
                <a:spcPct val="80000"/>
              </a:lnSpc>
            </a:pPr>
            <a:r>
              <a:rPr lang="en-US" altLang="en-US" sz="2000" b="1" u="sng" dirty="0">
                <a:solidFill>
                  <a:srgbClr val="0000FF"/>
                </a:solidFill>
              </a:rPr>
              <a:t>Team Members</a:t>
            </a:r>
            <a:r>
              <a:rPr lang="en-US" altLang="en-US" sz="2000" b="1" dirty="0">
                <a:solidFill>
                  <a:srgbClr val="0000FF"/>
                </a:solidFill>
              </a:rPr>
              <a:t>:</a:t>
            </a:r>
          </a:p>
          <a:p>
            <a:pPr algn="r">
              <a:lnSpc>
                <a:spcPct val="80000"/>
              </a:lnSpc>
            </a:pPr>
            <a:r>
              <a:rPr lang="en-US" altLang="en-US" sz="2000" b="1" dirty="0" err="1">
                <a:solidFill>
                  <a:srgbClr val="0000FF"/>
                </a:solidFill>
              </a:rPr>
              <a:t>Jeyaroshini</a:t>
            </a:r>
            <a:r>
              <a:rPr lang="en-US" altLang="en-US" sz="2000" b="1" dirty="0">
                <a:solidFill>
                  <a:srgbClr val="0000FF"/>
                </a:solidFill>
              </a:rPr>
              <a:t> L S </a:t>
            </a:r>
            <a:r>
              <a:rPr lang="en-US" altLang="en-US" sz="2000" b="1" dirty="0" err="1">
                <a:solidFill>
                  <a:srgbClr val="0000FF"/>
                </a:solidFill>
              </a:rPr>
              <a:t>S</a:t>
            </a:r>
            <a:r>
              <a:rPr lang="en-US" altLang="en-US" sz="2000" b="1" dirty="0">
                <a:solidFill>
                  <a:srgbClr val="0000FF"/>
                </a:solidFill>
              </a:rPr>
              <a:t> </a:t>
            </a:r>
          </a:p>
          <a:p>
            <a:pPr algn="r">
              <a:lnSpc>
                <a:spcPct val="80000"/>
              </a:lnSpc>
            </a:pPr>
            <a:r>
              <a:rPr lang="en-US" altLang="en-US" sz="2000" b="1" dirty="0" err="1">
                <a:solidFill>
                  <a:srgbClr val="0000FF"/>
                </a:solidFill>
              </a:rPr>
              <a:t>Jeyasree</a:t>
            </a:r>
            <a:r>
              <a:rPr lang="en-US" altLang="en-US" sz="2000" b="1" dirty="0">
                <a:solidFill>
                  <a:srgbClr val="0000FF"/>
                </a:solidFill>
              </a:rPr>
              <a:t> P V </a:t>
            </a:r>
          </a:p>
          <a:p>
            <a:pPr algn="r">
              <a:lnSpc>
                <a:spcPct val="80000"/>
              </a:lnSpc>
            </a:pPr>
            <a:r>
              <a:rPr lang="en-US" altLang="en-US" sz="2000" b="1" dirty="0" err="1">
                <a:solidFill>
                  <a:srgbClr val="0000FF"/>
                </a:solidFill>
              </a:rPr>
              <a:t>Madhuvarshni</a:t>
            </a:r>
            <a:r>
              <a:rPr lang="en-US" altLang="en-US" sz="2000" b="1" dirty="0">
                <a:solidFill>
                  <a:srgbClr val="0000FF"/>
                </a:solidFill>
              </a:rPr>
              <a:t> C</a:t>
            </a:r>
          </a:p>
          <a:p>
            <a:pPr algn="r">
              <a:lnSpc>
                <a:spcPct val="80000"/>
              </a:lnSpc>
            </a:pPr>
            <a:r>
              <a:rPr lang="en-US" altLang="en-US" sz="2000" b="1" dirty="0" err="1">
                <a:solidFill>
                  <a:srgbClr val="0000FF"/>
                </a:solidFill>
              </a:rPr>
              <a:t>Felcia</a:t>
            </a:r>
            <a:r>
              <a:rPr lang="en-US" altLang="en-US" sz="2000" b="1" dirty="0">
                <a:solidFill>
                  <a:srgbClr val="0000FF"/>
                </a:solidFill>
              </a:rPr>
              <a:t> </a:t>
            </a:r>
            <a:r>
              <a:rPr lang="en-US" altLang="en-US" sz="2000" b="1" dirty="0" err="1">
                <a:solidFill>
                  <a:srgbClr val="0000FF"/>
                </a:solidFill>
              </a:rPr>
              <a:t>Liganz</a:t>
            </a:r>
            <a:r>
              <a:rPr lang="en-US" altLang="en-US" sz="2000" b="1" dirty="0">
                <a:solidFill>
                  <a:srgbClr val="0000FF"/>
                </a:solidFill>
              </a:rPr>
              <a:t> </a:t>
            </a:r>
            <a:r>
              <a:rPr lang="en-US" altLang="en-US" sz="2000" b="1" dirty="0" err="1">
                <a:solidFill>
                  <a:srgbClr val="0000FF"/>
                </a:solidFill>
              </a:rPr>
              <a:t>Deshna</a:t>
            </a:r>
            <a:r>
              <a:rPr lang="en-US" altLang="en-US" sz="2000" b="1" dirty="0">
                <a:solidFill>
                  <a:srgbClr val="0000FF"/>
                </a:solidFill>
              </a:rPr>
              <a:t> B</a:t>
            </a:r>
          </a:p>
        </p:txBody>
      </p:sp>
      <p:sp>
        <p:nvSpPr>
          <p:cNvPr id="2052" name="Rectangle 4">
            <a:extLst>
              <a:ext uri="{FF2B5EF4-FFF2-40B4-BE49-F238E27FC236}">
                <a16:creationId xmlns:a16="http://schemas.microsoft.com/office/drawing/2014/main" id="{59D4F73C-DD73-EF5D-BB22-99A3CCA28505}"/>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	                                     	                   </a:t>
            </a:r>
          </a:p>
          <a:p>
            <a:r>
              <a:rPr lang="en-GB" altLang="en-US" sz="1200" b="1" dirty="0" err="1">
                <a:solidFill>
                  <a:srgbClr val="000099"/>
                </a:solidFill>
              </a:rPr>
              <a:t>Velammal</a:t>
            </a:r>
            <a:r>
              <a:rPr lang="en-GB" altLang="en-US" sz="1200" b="1" dirty="0">
                <a:solidFill>
                  <a:srgbClr val="000099"/>
                </a:solidFill>
              </a:rPr>
              <a:t> College of Engineering and Technology </a:t>
            </a:r>
            <a:r>
              <a:rPr lang="en-US" altLang="en-US" sz="1200" b="1" dirty="0">
                <a:solidFill>
                  <a:srgbClr val="000099"/>
                </a:solidFill>
              </a:rPr>
              <a:t>                                                                   		</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323528" y="3558517"/>
            <a:ext cx="327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r>
              <a:rPr lang="en-US" altLang="en-US" sz="2000" b="1" u="sng" dirty="0">
                <a:solidFill>
                  <a:srgbClr val="0000FF"/>
                </a:solidFill>
              </a:rPr>
              <a:t>Project Mentor :</a:t>
            </a:r>
          </a:p>
          <a:p>
            <a:pPr algn="l">
              <a:lnSpc>
                <a:spcPct val="80000"/>
              </a:lnSpc>
            </a:pPr>
            <a:r>
              <a:rPr lang="en-US" altLang="en-US" sz="2000" b="1" dirty="0">
                <a:solidFill>
                  <a:srgbClr val="0000FF"/>
                </a:solidFill>
              </a:rPr>
              <a:t>Mr. A. </a:t>
            </a:r>
            <a:r>
              <a:rPr lang="en-US" altLang="en-US" sz="2000" b="1" dirty="0" err="1">
                <a:solidFill>
                  <a:srgbClr val="0000FF"/>
                </a:solidFill>
              </a:rPr>
              <a:t>Gopinath</a:t>
            </a:r>
            <a:endParaRPr lang="en-US" altLang="en-US" sz="2000" b="1" dirty="0">
              <a:solidFill>
                <a:srgbClr val="0000FF"/>
              </a:solidFill>
            </a:endParaRPr>
          </a:p>
        </p:txBody>
      </p:sp>
      <p:sp>
        <p:nvSpPr>
          <p:cNvPr id="2055" name="Rectangle 7">
            <a:extLst>
              <a:ext uri="{FF2B5EF4-FFF2-40B4-BE49-F238E27FC236}">
                <a16:creationId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685800" y="1151210"/>
            <a:ext cx="7772400" cy="1470025"/>
          </a:xfrm>
          <a:noFill/>
        </p:spPr>
        <p:txBody>
          <a:bodyPr anchor="ctr"/>
          <a:lstStyle/>
          <a:p>
            <a:r>
              <a:rPr lang="en-IN" sz="2800" b="1" i="0" dirty="0">
                <a:solidFill>
                  <a:schemeClr val="tx1"/>
                </a:solidFill>
                <a:effectLst/>
                <a:latin typeface="OCR A Extended" panose="02010509020102010303" pitchFamily="50" charset="0"/>
              </a:rPr>
              <a:t>A classification and literature</a:t>
            </a:r>
            <a:br>
              <a:rPr lang="en-IN" sz="2800" b="1" i="0" dirty="0">
                <a:solidFill>
                  <a:schemeClr val="tx1"/>
                </a:solidFill>
                <a:effectLst/>
                <a:latin typeface="OCR A Extended" panose="02010509020102010303" pitchFamily="50" charset="0"/>
              </a:rPr>
            </a:br>
            <a:r>
              <a:rPr lang="en-IN" sz="2800" b="1" i="0" dirty="0">
                <a:solidFill>
                  <a:schemeClr val="tx1"/>
                </a:solidFill>
                <a:effectLst/>
                <a:latin typeface="OCR A Extended" panose="02010509020102010303" pitchFamily="50" charset="0"/>
              </a:rPr>
              <a:t>survey on </a:t>
            </a:r>
            <a:r>
              <a:rPr lang="en-IN" sz="2800" b="1" dirty="0">
                <a:solidFill>
                  <a:schemeClr val="tx1"/>
                </a:solidFill>
                <a:latin typeface="OCR A Extended" panose="02010509020102010303" pitchFamily="50" charset="0"/>
              </a:rPr>
              <a:t>AI-powered Nutrition </a:t>
            </a:r>
            <a:r>
              <a:rPr lang="en-IN" sz="2800" b="1" dirty="0" err="1">
                <a:solidFill>
                  <a:schemeClr val="tx1"/>
                </a:solidFill>
                <a:latin typeface="OCR A Extended" panose="02010509020102010303" pitchFamily="50" charset="0"/>
              </a:rPr>
              <a:t>Analyzer</a:t>
            </a:r>
            <a:endParaRPr lang="en-US" altLang="en-US" sz="2800" b="1" dirty="0">
              <a:solidFill>
                <a:schemeClr val="tx1"/>
              </a:solidFill>
              <a:latin typeface="OCR A Extended" panose="02010509020102010303" pitchFamily="50"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656FBA-39B0-AEF6-C923-339E5071BF64}"/>
              </a:ext>
            </a:extLst>
          </p:cNvPr>
          <p:cNvSpPr>
            <a:spLocks noGrp="1" noChangeArrowheads="1"/>
          </p:cNvSpPr>
          <p:nvPr>
            <p:ph type="ctrTitle"/>
          </p:nvPr>
        </p:nvSpPr>
        <p:spPr>
          <a:xfrm>
            <a:off x="685800" y="782515"/>
            <a:ext cx="7772400" cy="457200"/>
          </a:xfrm>
        </p:spPr>
        <p:txBody>
          <a:bodyPr anchor="ctr"/>
          <a:lstStyle/>
          <a:p>
            <a:r>
              <a:rPr lang="en-US" sz="3600" b="1" dirty="0">
                <a:solidFill>
                  <a:srgbClr val="FF0000"/>
                </a:solidFill>
              </a:rPr>
              <a:t>De-merits</a:t>
            </a:r>
            <a:endParaRPr lang="en-US" altLang="en-US" sz="3600" dirty="0">
              <a:solidFill>
                <a:srgbClr val="FF0000"/>
              </a:solidFill>
            </a:endParaRPr>
          </a:p>
        </p:txBody>
      </p:sp>
      <p:sp>
        <p:nvSpPr>
          <p:cNvPr id="9219" name="Rectangle 3">
            <a:extLst>
              <a:ext uri="{FF2B5EF4-FFF2-40B4-BE49-F238E27FC236}">
                <a16:creationId xmlns:a16="http://schemas.microsoft.com/office/drawing/2014/main" id="{6EAD5291-0040-A209-1071-23ECFDA61650}"/>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p>
          <a:p>
            <a:r>
              <a:rPr lang="en-GB" altLang="en-US" sz="1400" dirty="0" err="1">
                <a:solidFill>
                  <a:srgbClr val="000099"/>
                </a:solidFill>
              </a:rPr>
              <a:t>Velammal</a:t>
            </a:r>
            <a:r>
              <a:rPr lang="en-GB" altLang="en-US" sz="1400" dirty="0">
                <a:solidFill>
                  <a:srgbClr val="000099"/>
                </a:solidFill>
              </a:rPr>
              <a:t> College of Engineering and Technology                                                                                   </a:t>
            </a:r>
            <a:endParaRPr lang="en-US" altLang="en-US" sz="1400" dirty="0">
              <a:solidFill>
                <a:srgbClr val="000099"/>
              </a:solidFill>
            </a:endParaRPr>
          </a:p>
        </p:txBody>
      </p:sp>
      <p:sp>
        <p:nvSpPr>
          <p:cNvPr id="9220" name="Rectangle 4">
            <a:extLst>
              <a:ext uri="{FF2B5EF4-FFF2-40B4-BE49-F238E27FC236}">
                <a16:creationId xmlns:a16="http://schemas.microsoft.com/office/drawing/2014/main" id="{B1186805-F435-4D93-23D4-613B084BEFCC}"/>
              </a:ext>
            </a:extLst>
          </p:cNvPr>
          <p:cNvSpPr>
            <a:spLocks noChangeArrowheads="1"/>
          </p:cNvSpPr>
          <p:nvPr/>
        </p:nvSpPr>
        <p:spPr bwMode="auto">
          <a:xfrm>
            <a:off x="755576" y="1488830"/>
            <a:ext cx="6934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ctr" defTabSz="914400" rtl="0" eaLnBrk="1" fontAlgn="base" latinLnBrk="0" hangingPunct="1">
              <a:spcBef>
                <a:spcPct val="20000"/>
              </a:spcBef>
              <a:spcAft>
                <a:spcPct val="0"/>
              </a:spcAft>
              <a:defRPr sz="3200" kern="1200">
                <a:solidFill>
                  <a:schemeClr val="tx1"/>
                </a:solidFill>
                <a:latin typeface="Arial" pitchFamily="34" charset="0"/>
                <a:ea typeface="+mn-ea"/>
                <a:cs typeface="+mn-cs"/>
              </a:defRPr>
            </a:lvl1pPr>
            <a:lvl2pPr marL="457200" algn="ctr" defTabSz="914400" rtl="0" eaLnBrk="1" fontAlgn="base" latinLnBrk="0" hangingPunct="1">
              <a:spcBef>
                <a:spcPct val="20000"/>
              </a:spcBef>
              <a:spcAft>
                <a:spcPct val="0"/>
              </a:spcAft>
              <a:defRPr sz="2800" kern="1200">
                <a:solidFill>
                  <a:schemeClr val="tx1"/>
                </a:solidFill>
                <a:latin typeface="Arial" pitchFamily="34" charset="0"/>
                <a:ea typeface="+mn-ea"/>
                <a:cs typeface="+mn-cs"/>
              </a:defRPr>
            </a:lvl2pPr>
            <a:lvl3pPr marL="914400" algn="ctr" defTabSz="914400" rtl="0" eaLnBrk="1" fontAlgn="base" latinLnBrk="0" hangingPunct="1">
              <a:spcBef>
                <a:spcPct val="20000"/>
              </a:spcBef>
              <a:spcAft>
                <a:spcPct val="0"/>
              </a:spcAft>
              <a:defRPr sz="2400" kern="1200">
                <a:solidFill>
                  <a:schemeClr val="tx1"/>
                </a:solidFill>
                <a:latin typeface="Arial" pitchFamily="34" charset="0"/>
                <a:ea typeface="+mn-ea"/>
                <a:cs typeface="+mn-cs"/>
              </a:defRPr>
            </a:lvl3pPr>
            <a:lvl4pPr marL="1371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4pPr>
            <a:lvl5pPr marL="18288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r>
              <a:rPr lang="en-US" altLang="en-US" sz="2400" b="1" dirty="0">
                <a:solidFill>
                  <a:srgbClr val="0000FF"/>
                </a:solidFill>
              </a:rPr>
              <a:t> </a:t>
            </a:r>
          </a:p>
          <a:p>
            <a:pPr algn="l">
              <a:buFont typeface="Wingdings" panose="05000000000000000000" pitchFamily="2" charset="2"/>
              <a:buChar char="Ø"/>
            </a:pPr>
            <a:r>
              <a:rPr lang="en-US" altLang="en-US" sz="2400" b="1" dirty="0">
                <a:solidFill>
                  <a:srgbClr val="0000FF"/>
                </a:solidFill>
              </a:rPr>
              <a:t> Drained battery</a:t>
            </a:r>
          </a:p>
          <a:p>
            <a:pPr algn="l">
              <a:buFont typeface="Wingdings" panose="05000000000000000000" pitchFamily="2" charset="2"/>
              <a:buChar char="Ø"/>
            </a:pPr>
            <a:r>
              <a:rPr lang="en-US" altLang="en-US" sz="2400" b="1" dirty="0">
                <a:solidFill>
                  <a:srgbClr val="0000FF"/>
                </a:solidFill>
              </a:rPr>
              <a:t> GPS problems</a:t>
            </a:r>
          </a:p>
          <a:p>
            <a:pPr algn="l">
              <a:buFont typeface="Wingdings" panose="05000000000000000000" pitchFamily="2" charset="2"/>
              <a:buChar char="Ø"/>
            </a:pPr>
            <a:r>
              <a:rPr lang="en-US" altLang="en-US" sz="2400" b="1" dirty="0">
                <a:solidFill>
                  <a:srgbClr val="0000FF"/>
                </a:solidFill>
              </a:rPr>
              <a:t> Internet Availability</a:t>
            </a:r>
          </a:p>
          <a:p>
            <a:pPr algn="l">
              <a:buClr>
                <a:srgbClr val="0099FF"/>
              </a:buClr>
              <a:buFont typeface="Wingdings" panose="05000000000000000000" pitchFamily="2" charset="2"/>
              <a:buNone/>
            </a:pPr>
            <a:endParaRPr lang="en-US" altLang="en-US" dirty="0"/>
          </a:p>
        </p:txBody>
      </p:sp>
      <p:sp>
        <p:nvSpPr>
          <p:cNvPr id="9221" name="Rectangle 5">
            <a:extLst>
              <a:ext uri="{FF2B5EF4-FFF2-40B4-BE49-F238E27FC236}">
                <a16:creationId xmlns:a16="http://schemas.microsoft.com/office/drawing/2014/main" id="{06A8D42C-6ED5-D7C4-5FD4-768934510F24}"/>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title"/>
          </p:nvPr>
        </p:nvSpPr>
        <p:spPr>
          <a:xfrm>
            <a:off x="457200" y="511771"/>
            <a:ext cx="8229600" cy="1143000"/>
          </a:xfrm>
          <a:noFill/>
        </p:spPr>
        <p:txBody>
          <a:bodyPr anchor="ctr"/>
          <a:lstStyle/>
          <a:p>
            <a:r>
              <a:rPr lang="en-US" altLang="en-US" sz="3200" b="1" dirty="0">
                <a:solidFill>
                  <a:srgbClr val="FF0000"/>
                </a:solidFill>
              </a:rPr>
              <a:t>Hardware &amp; Software Requirements</a:t>
            </a:r>
            <a:br>
              <a:rPr lang="en-US" altLang="en-US" sz="4400" b="1" dirty="0">
                <a:solidFill>
                  <a:srgbClr val="0000FF"/>
                </a:solidFill>
              </a:rPr>
            </a:br>
            <a:r>
              <a:rPr lang="en-US" altLang="en-US" sz="4400" dirty="0"/>
              <a:t>  </a:t>
            </a:r>
          </a:p>
        </p:txBody>
      </p:sp>
      <p:sp>
        <p:nvSpPr>
          <p:cNvPr id="2051" name="Rectangle 3">
            <a:extLst>
              <a:ext uri="{FF2B5EF4-FFF2-40B4-BE49-F238E27FC236}">
                <a16:creationId xmlns:a16="http://schemas.microsoft.com/office/drawing/2014/main" id="{BD1E0755-B478-DF69-BEF6-F5AA12B9B232}"/>
              </a:ext>
            </a:extLst>
          </p:cNvPr>
          <p:cNvSpPr>
            <a:spLocks noGrp="1" noChangeArrowheads="1"/>
          </p:cNvSpPr>
          <p:nvPr>
            <p:ph idx="1"/>
          </p:nvPr>
        </p:nvSpPr>
        <p:spPr>
          <a:xfrm>
            <a:off x="349188" y="1207293"/>
            <a:ext cx="8229600" cy="4525963"/>
          </a:xfrm>
        </p:spPr>
        <p:txBody>
          <a:bodyPr/>
          <a:lstStyle/>
          <a:p>
            <a:r>
              <a:rPr lang="en-IN" sz="1600" b="1" u="sng" dirty="0">
                <a:solidFill>
                  <a:srgbClr val="FF0000"/>
                </a:solidFill>
              </a:rPr>
              <a:t>Software Required </a:t>
            </a:r>
            <a:r>
              <a:rPr lang="en-IN" sz="1600" b="1" dirty="0">
                <a:solidFill>
                  <a:srgbClr val="FF0000"/>
                </a:solidFill>
              </a:rPr>
              <a:t>: </a:t>
            </a:r>
          </a:p>
          <a:p>
            <a:r>
              <a:rPr lang="en-US" sz="1400" dirty="0">
                <a:solidFill>
                  <a:srgbClr val="0000FF"/>
                </a:solidFill>
              </a:rPr>
              <a:t>Android SDK</a:t>
            </a:r>
          </a:p>
          <a:p>
            <a:r>
              <a:rPr lang="en-US" sz="1400" dirty="0">
                <a:solidFill>
                  <a:srgbClr val="0000FF"/>
                </a:solidFill>
              </a:rPr>
              <a:t>Windows XP</a:t>
            </a:r>
          </a:p>
          <a:p>
            <a:r>
              <a:rPr lang="en-US" sz="1400" dirty="0">
                <a:solidFill>
                  <a:srgbClr val="0000FF"/>
                </a:solidFill>
              </a:rPr>
              <a:t>Java JDK</a:t>
            </a:r>
          </a:p>
          <a:p>
            <a:r>
              <a:rPr lang="en-US" sz="1400" dirty="0">
                <a:solidFill>
                  <a:srgbClr val="0000FF"/>
                </a:solidFill>
              </a:rPr>
              <a:t>Notepad</a:t>
            </a:r>
          </a:p>
          <a:p>
            <a:r>
              <a:rPr lang="en-US" sz="1400" dirty="0" err="1">
                <a:solidFill>
                  <a:srgbClr val="0000FF"/>
                </a:solidFill>
              </a:rPr>
              <a:t>Micrsoft</a:t>
            </a:r>
            <a:r>
              <a:rPr lang="en-US" sz="1400" dirty="0">
                <a:solidFill>
                  <a:srgbClr val="0000FF"/>
                </a:solidFill>
              </a:rPr>
              <a:t> VS Code</a:t>
            </a:r>
          </a:p>
          <a:p>
            <a:endParaRPr lang="en-IN" sz="1600" dirty="0">
              <a:solidFill>
                <a:srgbClr val="0000FF"/>
              </a:solidFill>
            </a:endParaRPr>
          </a:p>
          <a:p>
            <a:r>
              <a:rPr lang="en-IN" sz="1600" b="1" u="sng" dirty="0">
                <a:solidFill>
                  <a:srgbClr val="FF0000"/>
                </a:solidFill>
              </a:rPr>
              <a:t>System Required </a:t>
            </a:r>
            <a:r>
              <a:rPr lang="en-IN" sz="1600" b="1" dirty="0">
                <a:solidFill>
                  <a:srgbClr val="FF0000"/>
                </a:solidFill>
              </a:rPr>
              <a:t>: </a:t>
            </a:r>
          </a:p>
          <a:p>
            <a:r>
              <a:rPr lang="en-US" sz="1400" dirty="0">
                <a:solidFill>
                  <a:srgbClr val="0000FF"/>
                </a:solidFill>
              </a:rPr>
              <a:t>Hard Disk – 2 GB.</a:t>
            </a:r>
          </a:p>
          <a:p>
            <a:r>
              <a:rPr lang="en-US" sz="1400" dirty="0">
                <a:solidFill>
                  <a:srgbClr val="0000FF"/>
                </a:solidFill>
              </a:rPr>
              <a:t>RAM – 1 GB.</a:t>
            </a:r>
          </a:p>
          <a:p>
            <a:r>
              <a:rPr lang="en-US" sz="1400" dirty="0">
                <a:solidFill>
                  <a:srgbClr val="0000FF"/>
                </a:solidFill>
              </a:rPr>
              <a:t>Processor – Dual Core or Above.</a:t>
            </a:r>
          </a:p>
          <a:p>
            <a:r>
              <a:rPr lang="en-US" sz="1400" dirty="0">
                <a:solidFill>
                  <a:srgbClr val="0000FF"/>
                </a:solidFill>
              </a:rPr>
              <a:t>Mouse.</a:t>
            </a:r>
          </a:p>
          <a:p>
            <a:r>
              <a:rPr lang="en-US" sz="1400" dirty="0">
                <a:solidFill>
                  <a:srgbClr val="0000FF"/>
                </a:solidFill>
              </a:rPr>
              <a:t>Keyboard.</a:t>
            </a:r>
          </a:p>
          <a:p>
            <a:r>
              <a:rPr lang="en-US" sz="1400" dirty="0">
                <a:solidFill>
                  <a:srgbClr val="0000FF"/>
                </a:solidFill>
              </a:rPr>
              <a:t>Monitor.</a:t>
            </a:r>
          </a:p>
          <a:p>
            <a:endParaRPr lang="en-IN" sz="1600" dirty="0">
              <a:solidFill>
                <a:srgbClr val="0000FF"/>
              </a:solidFill>
            </a:endParaRPr>
          </a:p>
        </p:txBody>
      </p:sp>
      <p:sp>
        <p:nvSpPr>
          <p:cNvPr id="2052" name="Rectangle 4">
            <a:extLst>
              <a:ext uri="{FF2B5EF4-FFF2-40B4-BE49-F238E27FC236}">
                <a16:creationId xmlns:a16="http://schemas.microsoft.com/office/drawing/2014/main" id="{59D4F73C-DD73-EF5D-BB22-99A3CCA28505}"/>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	                                     	 </a:t>
            </a:r>
          </a:p>
          <a:p>
            <a:r>
              <a:rPr lang="en-GB" altLang="en-US" sz="1200" b="1" dirty="0" err="1">
                <a:solidFill>
                  <a:srgbClr val="000099"/>
                </a:solidFill>
              </a:rPr>
              <a:t>Velammal</a:t>
            </a:r>
            <a:r>
              <a:rPr lang="en-GB" altLang="en-US" sz="1200" b="1" dirty="0">
                <a:solidFill>
                  <a:srgbClr val="000099"/>
                </a:solidFill>
              </a:rPr>
              <a:t> College of Engineering and Technology </a:t>
            </a:r>
            <a:r>
              <a:rPr lang="en-US" altLang="en-US" sz="1200" b="1" dirty="0">
                <a:solidFill>
                  <a:srgbClr val="000099"/>
                </a:solidFill>
              </a:rPr>
              <a:t>                                                                   		 		    </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971600" y="1700808"/>
            <a:ext cx="698477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ctr" defTabSz="914400" rtl="0" eaLnBrk="1" fontAlgn="base" latinLnBrk="0" hangingPunct="1">
              <a:spcBef>
                <a:spcPct val="20000"/>
              </a:spcBef>
              <a:spcAft>
                <a:spcPct val="0"/>
              </a:spcAft>
              <a:defRPr sz="3200" kern="1200">
                <a:solidFill>
                  <a:schemeClr val="tx1"/>
                </a:solidFill>
                <a:latin typeface="Arial" pitchFamily="34" charset="0"/>
                <a:ea typeface="+mn-ea"/>
                <a:cs typeface="+mn-cs"/>
              </a:defRPr>
            </a:lvl1pPr>
            <a:lvl2pPr marL="457200" algn="ctr" defTabSz="914400" rtl="0" eaLnBrk="1" fontAlgn="base" latinLnBrk="0" hangingPunct="1">
              <a:spcBef>
                <a:spcPct val="20000"/>
              </a:spcBef>
              <a:spcAft>
                <a:spcPct val="0"/>
              </a:spcAft>
              <a:defRPr sz="2800" kern="1200">
                <a:solidFill>
                  <a:schemeClr val="tx1"/>
                </a:solidFill>
                <a:latin typeface="Arial" pitchFamily="34" charset="0"/>
                <a:ea typeface="+mn-ea"/>
                <a:cs typeface="+mn-cs"/>
              </a:defRPr>
            </a:lvl2pPr>
            <a:lvl3pPr marL="914400" algn="ctr" defTabSz="914400" rtl="0" eaLnBrk="1" fontAlgn="base" latinLnBrk="0" hangingPunct="1">
              <a:spcBef>
                <a:spcPct val="20000"/>
              </a:spcBef>
              <a:spcAft>
                <a:spcPct val="0"/>
              </a:spcAft>
              <a:defRPr sz="2400" kern="1200">
                <a:solidFill>
                  <a:schemeClr val="tx1"/>
                </a:solidFill>
                <a:latin typeface="Arial" pitchFamily="34" charset="0"/>
                <a:ea typeface="+mn-ea"/>
                <a:cs typeface="+mn-cs"/>
              </a:defRPr>
            </a:lvl3pPr>
            <a:lvl4pPr marL="1371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4pPr>
            <a:lvl5pPr marL="18288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endParaRPr lang="en-US" altLang="en-US" sz="2400" b="1" dirty="0">
              <a:solidFill>
                <a:srgbClr val="0000FF"/>
              </a:solidFill>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876300"/>
            <a:ext cx="7772400" cy="457200"/>
          </a:xfrm>
        </p:spPr>
        <p:txBody>
          <a:bodyPr anchor="ctr"/>
          <a:lstStyle/>
          <a:p>
            <a:r>
              <a:rPr lang="en-US" altLang="en-US" sz="3600" b="1" dirty="0">
                <a:solidFill>
                  <a:srgbClr val="FF0000"/>
                </a:solidFill>
              </a:rPr>
              <a:t>Objective</a:t>
            </a:r>
            <a:br>
              <a:rPr lang="en-US" altLang="en-US" sz="3600" b="1" dirty="0">
                <a:solidFill>
                  <a:srgbClr val="0000FF"/>
                </a:solidFill>
              </a:rPr>
            </a:br>
            <a:endParaRPr lang="en-US" altLang="en-US" sz="3600" dirty="0"/>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381000" y="538572"/>
            <a:ext cx="8382000" cy="530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342900" indent="-342900" algn="l">
              <a:buFont typeface="Wingdings" panose="05000000000000000000" pitchFamily="2" charset="2"/>
              <a:buChar char="Ø"/>
            </a:pPr>
            <a:endParaRPr lang="en-US" sz="1400" dirty="0"/>
          </a:p>
          <a:p>
            <a:pPr algn="l"/>
            <a:endParaRPr lang="en-US" sz="1400" dirty="0"/>
          </a:p>
          <a:p>
            <a:pPr marL="342900" indent="-342900" algn="l">
              <a:buFont typeface="Wingdings" panose="05000000000000000000" pitchFamily="2" charset="2"/>
              <a:buChar char="Ø"/>
            </a:pPr>
            <a:endParaRPr lang="en-US" sz="1400" dirty="0"/>
          </a:p>
          <a:p>
            <a:r>
              <a:rPr lang="en-US" sz="1400" dirty="0">
                <a:solidFill>
                  <a:srgbClr val="0000FF"/>
                </a:solidFill>
              </a:rPr>
              <a:t>To build an AI-powered Nutrition </a:t>
            </a:r>
            <a:r>
              <a:rPr lang="en-US" sz="1400" dirty="0" err="1">
                <a:solidFill>
                  <a:srgbClr val="0000FF"/>
                </a:solidFill>
              </a:rPr>
              <a:t>Analyser</a:t>
            </a:r>
            <a:r>
              <a:rPr lang="en-US" sz="1400" dirty="0">
                <a:solidFill>
                  <a:srgbClr val="0000FF"/>
                </a:solidFill>
              </a:rPr>
              <a:t> for Fitness Enthusiasts which acts as a diet consultant similar to a real dietitian. A person in order to know his/her diet plan needs to give some information to the dietician such as its body type, weight, height and working hour details. Similar way this system also provides the diet plan according to the information entered by the user.</a:t>
            </a:r>
          </a:p>
          <a:p>
            <a:endParaRPr lang="en-US" sz="1400" dirty="0">
              <a:solidFill>
                <a:srgbClr val="0000FF"/>
              </a:solidFill>
            </a:endParaRPr>
          </a:p>
          <a:p>
            <a:endParaRPr lang="en-US" sz="1400" dirty="0">
              <a:solidFill>
                <a:srgbClr val="0000FF"/>
              </a:solidFill>
            </a:endParaRPr>
          </a:p>
          <a:p>
            <a:endParaRPr lang="en-US" sz="1400" dirty="0">
              <a:solidFill>
                <a:srgbClr val="0000FF"/>
              </a:solidFill>
            </a:endParaRPr>
          </a:p>
          <a:p>
            <a:br>
              <a:rPr lang="en-US" sz="1400" dirty="0"/>
            </a:br>
            <a:endParaRPr lang="en-US" sz="1400" dirty="0"/>
          </a:p>
          <a:p>
            <a:br>
              <a:rPr lang="en-US" sz="1400" dirty="0"/>
            </a:br>
            <a:endParaRPr lang="en-US" sz="1400" dirty="0"/>
          </a:p>
          <a:p>
            <a:br>
              <a:rPr lang="en-US" sz="1400" dirty="0"/>
            </a:br>
            <a:endParaRPr lang="en-US" sz="1400" dirty="0"/>
          </a:p>
          <a:p>
            <a:pPr algn="l"/>
            <a:endParaRPr lang="en-US" altLang="en-US" sz="1400" dirty="0">
              <a:solidFill>
                <a:srgbClr val="0000FF"/>
              </a:solidFill>
            </a:endParaRPr>
          </a:p>
          <a:p>
            <a:pPr algn="l">
              <a:buFont typeface="Wingdings" panose="05000000000000000000" pitchFamily="2" charset="2"/>
              <a:buNone/>
            </a:pPr>
            <a:endParaRPr lang="en-US" altLang="en-US" sz="1400" dirty="0">
              <a:solidFill>
                <a:srgbClr val="0000FF"/>
              </a:solidFill>
            </a:endParaRPr>
          </a:p>
          <a:p>
            <a:pPr algn="l">
              <a:buFont typeface="Wingdings" panose="05000000000000000000" pitchFamily="2" charset="2"/>
              <a:buChar char="Ø"/>
            </a:pPr>
            <a:endParaRPr lang="en-US" altLang="en-US" sz="1400" dirty="0">
              <a:solidFill>
                <a:srgbClr val="0000FF"/>
              </a:solidFill>
            </a:endParaRPr>
          </a:p>
          <a:p>
            <a:pPr algn="l">
              <a:buClr>
                <a:srgbClr val="0099FF"/>
              </a:buClr>
              <a:buFont typeface="Wingdings" panose="05000000000000000000" pitchFamily="2" charset="2"/>
              <a:buNone/>
            </a:pPr>
            <a:endParaRPr lang="en-US" altLang="en-US" sz="1400"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332656"/>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pic>
        <p:nvPicPr>
          <p:cNvPr id="3074" name="Picture 2" descr="Diet and Nutrition App for iOS: Core Features and Development Cost. Weight  loss app with food diary and nutrition track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0900592"/>
            <a:ext cx="4824536" cy="26216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iet and Nutrition App for iOS: Core Features and Development Cost. Weight  loss app with food diary and nutrition tracke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2564904"/>
            <a:ext cx="4363556" cy="2507149"/>
          </a:xfrm>
          <a:prstGeom prst="rect">
            <a:avLst/>
          </a:prstGeom>
          <a:noFill/>
          <a:ln>
            <a:noFill/>
          </a:ln>
        </p:spPr>
      </p:pic>
    </p:spTree>
    <p:extLst>
      <p:ext uri="{BB962C8B-B14F-4D97-AF65-F5344CB8AC3E}">
        <p14:creationId xmlns:p14="http://schemas.microsoft.com/office/powerpoint/2010/main" val="26776481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p>
        </p:txBody>
      </p:sp>
      <p:sp>
        <p:nvSpPr>
          <p:cNvPr id="22534" name="Rectangle 6">
            <a:extLst>
              <a:ext uri="{FF2B5EF4-FFF2-40B4-BE49-F238E27FC236}">
                <a16:creationId xmlns:a16="http://schemas.microsoft.com/office/drawing/2014/main" id="{8211B6FE-7656-A2A9-1982-FCFD3C08BF8F}"/>
              </a:ext>
            </a:extLst>
          </p:cNvPr>
          <p:cNvSpPr>
            <a:spLocks noGrp="1" noChangeArrowheads="1"/>
          </p:cNvSpPr>
          <p:nvPr>
            <p:ph type="ctrTitle"/>
          </p:nvPr>
        </p:nvSpPr>
        <p:spPr>
          <a:xfrm>
            <a:off x="685800" y="2130425"/>
            <a:ext cx="7772400" cy="1470025"/>
          </a:xfrm>
        </p:spPr>
        <p:txBody>
          <a:bodyPr anchor="ctr"/>
          <a:lstStyle/>
          <a:p>
            <a:r>
              <a:rPr lang="en-US" altLang="en-US" sz="3600" b="1">
                <a:solidFill>
                  <a:srgbClr val="FF0000"/>
                </a:solidFill>
              </a:rPr>
              <a:t>Thank You!</a:t>
            </a:r>
          </a:p>
        </p:txBody>
      </p:sp>
      <p:sp>
        <p:nvSpPr>
          <p:cNvPr id="2" name="Rectangle 3">
            <a:extLst>
              <a:ext uri="{FF2B5EF4-FFF2-40B4-BE49-F238E27FC236}">
                <a16:creationId xmlns:a16="http://schemas.microsoft.com/office/drawing/2014/main" id="{B05CE7AD-F896-2C43-96F2-867B77D9E86D}"/>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endParaRPr lang="en-US" altLang="en-US" sz="1400" dirty="0">
              <a:solidFill>
                <a:srgbClr val="000099"/>
              </a:solidFill>
            </a:endParaRPr>
          </a:p>
          <a:p>
            <a:r>
              <a:rPr lang="en-GB" altLang="en-US" sz="1400" dirty="0" err="1">
                <a:solidFill>
                  <a:srgbClr val="000099"/>
                </a:solidFill>
              </a:rPr>
              <a:t>Velammal</a:t>
            </a:r>
            <a:r>
              <a:rPr lang="en-GB" altLang="en-US" sz="1400" dirty="0">
                <a:solidFill>
                  <a:srgbClr val="000099"/>
                </a:solidFill>
              </a:rPr>
              <a:t> College of Engineering and Technology                                                                          </a:t>
            </a:r>
            <a:endParaRPr lang="en-US" altLang="en-US" sz="1400" dirty="0">
              <a:solidFill>
                <a:srgbClr val="000099"/>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656FBA-39B0-AEF6-C923-339E5071BF64}"/>
              </a:ext>
            </a:extLst>
          </p:cNvPr>
          <p:cNvSpPr>
            <a:spLocks noGrp="1" noChangeArrowheads="1"/>
          </p:cNvSpPr>
          <p:nvPr>
            <p:ph type="ctrTitle"/>
          </p:nvPr>
        </p:nvSpPr>
        <p:spPr>
          <a:xfrm>
            <a:off x="685800" y="609600"/>
            <a:ext cx="7772400" cy="457200"/>
          </a:xfrm>
        </p:spPr>
        <p:txBody>
          <a:bodyPr anchor="ctr"/>
          <a:lstStyle/>
          <a:p>
            <a:r>
              <a:rPr lang="en-US" altLang="en-US" sz="3600" b="1">
                <a:solidFill>
                  <a:srgbClr val="FF0000"/>
                </a:solidFill>
              </a:rPr>
              <a:t>Contents </a:t>
            </a:r>
            <a:endParaRPr lang="en-US" altLang="en-US" sz="4000"/>
          </a:p>
        </p:txBody>
      </p:sp>
      <p:sp>
        <p:nvSpPr>
          <p:cNvPr id="9219" name="Rectangle 3">
            <a:extLst>
              <a:ext uri="{FF2B5EF4-FFF2-40B4-BE49-F238E27FC236}">
                <a16:creationId xmlns:a16="http://schemas.microsoft.com/office/drawing/2014/main" id="{6EAD5291-0040-A209-1071-23ECFDA61650}"/>
              </a:ext>
            </a:extLst>
          </p:cNvPr>
          <p:cNvSpPr>
            <a:spLocks noChangeArrowheads="1"/>
          </p:cNvSpPr>
          <p:nvPr/>
        </p:nvSpPr>
        <p:spPr bwMode="auto">
          <a:xfrm>
            <a:off x="0" y="6208776"/>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endParaRPr lang="en-US" altLang="en-US" sz="1400" dirty="0">
              <a:solidFill>
                <a:srgbClr val="000099"/>
              </a:solidFill>
            </a:endParaRPr>
          </a:p>
          <a:p>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
        <p:nvSpPr>
          <p:cNvPr id="9220" name="Rectangle 4">
            <a:extLst>
              <a:ext uri="{FF2B5EF4-FFF2-40B4-BE49-F238E27FC236}">
                <a16:creationId xmlns:a16="http://schemas.microsoft.com/office/drawing/2014/main" id="{B1186805-F435-4D93-23D4-613B084BEFCC}"/>
              </a:ext>
            </a:extLst>
          </p:cNvPr>
          <p:cNvSpPr>
            <a:spLocks noChangeArrowheads="1"/>
          </p:cNvSpPr>
          <p:nvPr/>
        </p:nvSpPr>
        <p:spPr bwMode="auto">
          <a:xfrm>
            <a:off x="762000" y="1600200"/>
            <a:ext cx="6934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000" dirty="0">
                <a:solidFill>
                  <a:srgbClr val="0000FF"/>
                </a:solidFill>
              </a:rPr>
              <a:t>Abstract</a:t>
            </a:r>
          </a:p>
          <a:p>
            <a:pPr algn="l">
              <a:buFont typeface="Wingdings" panose="05000000000000000000" pitchFamily="2" charset="2"/>
              <a:buChar char="Ø"/>
            </a:pPr>
            <a:r>
              <a:rPr lang="en-US" altLang="en-US" sz="2000" dirty="0">
                <a:solidFill>
                  <a:srgbClr val="0000FF"/>
                </a:solidFill>
              </a:rPr>
              <a:t>Problem definition</a:t>
            </a:r>
          </a:p>
          <a:p>
            <a:pPr algn="l">
              <a:buFont typeface="Wingdings" panose="05000000000000000000" pitchFamily="2" charset="2"/>
              <a:buChar char="Ø"/>
            </a:pPr>
            <a:r>
              <a:rPr lang="en-US" altLang="en-US" sz="2000" dirty="0">
                <a:solidFill>
                  <a:srgbClr val="0000FF"/>
                </a:solidFill>
              </a:rPr>
              <a:t>Survey Papers</a:t>
            </a:r>
          </a:p>
          <a:p>
            <a:pPr algn="l">
              <a:buFont typeface="Wingdings" panose="05000000000000000000" pitchFamily="2" charset="2"/>
              <a:buChar char="Ø"/>
            </a:pPr>
            <a:r>
              <a:rPr lang="en-US" altLang="en-US" sz="2000" dirty="0">
                <a:solidFill>
                  <a:srgbClr val="0000FF"/>
                </a:solidFill>
              </a:rPr>
              <a:t>Existing Application</a:t>
            </a:r>
          </a:p>
          <a:p>
            <a:pPr algn="l">
              <a:buFont typeface="Wingdings" panose="05000000000000000000" pitchFamily="2" charset="2"/>
              <a:buChar char="Ø"/>
            </a:pPr>
            <a:r>
              <a:rPr lang="en-US" altLang="en-US" sz="2000" dirty="0">
                <a:solidFill>
                  <a:srgbClr val="0000FF"/>
                </a:solidFill>
              </a:rPr>
              <a:t>Hardware &amp; Software Requirements</a:t>
            </a:r>
          </a:p>
          <a:p>
            <a:pPr algn="l">
              <a:buFont typeface="Wingdings" panose="05000000000000000000" pitchFamily="2" charset="2"/>
              <a:buChar char="Ø"/>
            </a:pPr>
            <a:r>
              <a:rPr lang="en-US" altLang="en-US" sz="2000" dirty="0">
                <a:solidFill>
                  <a:srgbClr val="0000FF"/>
                </a:solidFill>
              </a:rPr>
              <a:t>Objective</a:t>
            </a:r>
          </a:p>
          <a:p>
            <a:pPr algn="l">
              <a:buClr>
                <a:srgbClr val="0099FF"/>
              </a:buClr>
              <a:buFont typeface="Wingdings" panose="05000000000000000000" pitchFamily="2" charset="2"/>
              <a:buNone/>
            </a:pPr>
            <a:endParaRPr lang="en-US" altLang="en-US" dirty="0"/>
          </a:p>
        </p:txBody>
      </p:sp>
      <p:sp>
        <p:nvSpPr>
          <p:cNvPr id="9221" name="Rectangle 5">
            <a:extLst>
              <a:ext uri="{FF2B5EF4-FFF2-40B4-BE49-F238E27FC236}">
                <a16:creationId xmlns:a16="http://schemas.microsoft.com/office/drawing/2014/main" id="{06A8D42C-6ED5-D7C4-5FD4-768934510F24}"/>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876300"/>
            <a:ext cx="7772400" cy="457200"/>
          </a:xfrm>
        </p:spPr>
        <p:txBody>
          <a:bodyPr anchor="ctr"/>
          <a:lstStyle/>
          <a:p>
            <a:r>
              <a:rPr lang="en-US" altLang="en-US" sz="3600" b="1" dirty="0">
                <a:solidFill>
                  <a:srgbClr val="FF0000"/>
                </a:solidFill>
              </a:rPr>
              <a:t>Abstract</a:t>
            </a:r>
            <a:br>
              <a:rPr lang="en-US" altLang="en-US" sz="3600" b="1" dirty="0">
                <a:solidFill>
                  <a:srgbClr val="0000FF"/>
                </a:solidFill>
              </a:rPr>
            </a:br>
            <a:endParaRPr lang="en-US" altLang="en-US" sz="3600" dirty="0"/>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398584" y="1412776"/>
            <a:ext cx="836441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algn="l"/>
            <a:endParaRPr lang="en-US" sz="2000" dirty="0">
              <a:solidFill>
                <a:srgbClr val="0000FF"/>
              </a:solidFill>
            </a:endParaRPr>
          </a:p>
          <a:p>
            <a:pPr marL="342900" indent="-342900" algn="l">
              <a:buFont typeface="Wingdings" panose="05000000000000000000" pitchFamily="2" charset="2"/>
              <a:buChar char="Ø"/>
            </a:pPr>
            <a:endParaRPr lang="en-US" sz="2000"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208776"/>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pic>
        <p:nvPicPr>
          <p:cNvPr id="2050" name="Picture 2" descr="Gym Management Software—What It Is And Why You Need it For Your App -  Webiot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3717032"/>
            <a:ext cx="2688233" cy="223123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0A1296D6-9D75-4E47-FE58-A0C018A88964}"/>
              </a:ext>
            </a:extLst>
          </p:cNvPr>
          <p:cNvSpPr>
            <a:spLocks noChangeArrowheads="1"/>
          </p:cNvSpPr>
          <p:nvPr/>
        </p:nvSpPr>
        <p:spPr bwMode="auto">
          <a:xfrm>
            <a:off x="611560" y="836712"/>
            <a:ext cx="836441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algn="l"/>
            <a:r>
              <a:rPr lang="en-US" sz="2000" dirty="0">
                <a:solidFill>
                  <a:srgbClr val="0000FF"/>
                </a:solidFill>
              </a:rPr>
              <a:t>An artificial intelligence application in the field of nutrition and dietetics is a fairly new and important field. The importance of individual nutrition has also triggered the increase in artificial intelligence applications. It is thought that different routes such as food preferences and dietary intake can play an important role in health promotion. Some applications used in the assessment of food consumption contribute to overcoming these difficulties. Besides, these apps facilitate the work of researchers and provide more reliable results than traditional methods. </a:t>
            </a:r>
          </a:p>
          <a:p>
            <a:pPr marL="342900" indent="-342900" algn="l">
              <a:buFont typeface="Wingdings" panose="05000000000000000000" pitchFamily="2" charset="2"/>
              <a:buChar char="Ø"/>
            </a:pPr>
            <a:endParaRPr lang="en-US" sz="2000"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Tree>
    <p:extLst>
      <p:ext uri="{BB962C8B-B14F-4D97-AF65-F5344CB8AC3E}">
        <p14:creationId xmlns:p14="http://schemas.microsoft.com/office/powerpoint/2010/main" val="28706804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876300"/>
            <a:ext cx="7772400" cy="457200"/>
          </a:xfrm>
        </p:spPr>
        <p:txBody>
          <a:bodyPr anchor="ctr"/>
          <a:lstStyle/>
          <a:p>
            <a:r>
              <a:rPr lang="en-US" altLang="en-US" sz="3600" b="1" dirty="0">
                <a:solidFill>
                  <a:srgbClr val="FF0000"/>
                </a:solidFill>
              </a:rPr>
              <a:t>Problem</a:t>
            </a:r>
            <a:r>
              <a:rPr lang="en-US" altLang="en-US" sz="3600" b="1" dirty="0">
                <a:solidFill>
                  <a:srgbClr val="0000FF"/>
                </a:solidFill>
              </a:rPr>
              <a:t> </a:t>
            </a:r>
            <a:r>
              <a:rPr lang="en-US" altLang="en-US" sz="3600" b="1" dirty="0">
                <a:solidFill>
                  <a:srgbClr val="FF0000"/>
                </a:solidFill>
              </a:rPr>
              <a:t>Definition</a:t>
            </a:r>
            <a:br>
              <a:rPr lang="en-US" altLang="en-US" sz="3600" b="1" dirty="0">
                <a:solidFill>
                  <a:srgbClr val="0000FF"/>
                </a:solidFill>
              </a:rPr>
            </a:br>
            <a:endParaRPr lang="en-US" altLang="en-US" sz="3600" dirty="0"/>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398584" y="1412776"/>
            <a:ext cx="836441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marL="342900" indent="-342900" algn="l">
              <a:buFont typeface="Wingdings" panose="05000000000000000000" pitchFamily="2" charset="2"/>
              <a:buChar char="Ø"/>
            </a:pPr>
            <a:r>
              <a:rPr lang="en-US" sz="2000" dirty="0">
                <a:solidFill>
                  <a:srgbClr val="0000FF"/>
                </a:solidFill>
              </a:rPr>
              <a:t>To build an AI-powered Nutrition Analyzer for Fitness Enthusiasts which acts as a diet consultant similar to a real dietician. </a:t>
            </a:r>
          </a:p>
          <a:p>
            <a:pPr marL="342900" indent="-342900" algn="l">
              <a:buFont typeface="Wingdings" panose="05000000000000000000" pitchFamily="2" charset="2"/>
              <a:buChar char="Ø"/>
            </a:pPr>
            <a:r>
              <a:rPr lang="en-US" sz="2000" dirty="0">
                <a:solidFill>
                  <a:srgbClr val="0000FF"/>
                </a:solidFill>
              </a:rPr>
              <a:t>To provide multiple diet plans, workouts, and keep track of the person’s fitness.</a:t>
            </a:r>
          </a:p>
          <a:p>
            <a:pPr algn="l"/>
            <a:endParaRPr lang="en-US" sz="2000" dirty="0">
              <a:solidFill>
                <a:srgbClr val="0000FF"/>
              </a:solidFill>
            </a:endParaRPr>
          </a:p>
          <a:p>
            <a:pPr marL="342900" indent="-342900" algn="l">
              <a:buFont typeface="Wingdings" panose="05000000000000000000" pitchFamily="2" charset="2"/>
              <a:buChar char="Ø"/>
            </a:pPr>
            <a:endParaRPr lang="en-US" sz="2000"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208776"/>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pic>
        <p:nvPicPr>
          <p:cNvPr id="1026" name="Picture 2" descr="Top 3 Challenges in the Health and Fitness Industry Solved by Health and  Fitness App | by Space-O Technologies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3645024"/>
            <a:ext cx="3238779" cy="216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685800" y="609600"/>
            <a:ext cx="7772400" cy="457200"/>
          </a:xfrm>
        </p:spPr>
        <p:txBody>
          <a:bodyPr anchor="ctr"/>
          <a:lstStyle/>
          <a:p>
            <a:r>
              <a:rPr lang="en-US" altLang="en-US" sz="3600" b="1" dirty="0">
                <a:solidFill>
                  <a:srgbClr val="FF0000"/>
                </a:solidFill>
              </a:rPr>
              <a:t>Survey Papers 1</a:t>
            </a: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Author Name </a:t>
            </a:r>
            <a:r>
              <a:rPr lang="en-IN" sz="1400" dirty="0">
                <a:solidFill>
                  <a:srgbClr val="0000FF"/>
                </a:solidFill>
                <a:cs typeface="Arial" panose="020B0604020202020204" pitchFamily="34" charset="0"/>
              </a:rPr>
              <a:t>: </a:t>
            </a:r>
            <a:r>
              <a:rPr lang="en-IN" sz="1400" dirty="0"/>
              <a:t> </a:t>
            </a:r>
            <a:r>
              <a:rPr lang="en-US" sz="1400" dirty="0">
                <a:solidFill>
                  <a:srgbClr val="0000FF"/>
                </a:solidFill>
              </a:rPr>
              <a:t>Sofia </a:t>
            </a:r>
            <a:r>
              <a:rPr lang="en-US" sz="1400" dirty="0" err="1">
                <a:solidFill>
                  <a:srgbClr val="0000FF"/>
                </a:solidFill>
              </a:rPr>
              <a:t>Balula</a:t>
            </a:r>
            <a:r>
              <a:rPr lang="en-US" sz="1400" dirty="0">
                <a:solidFill>
                  <a:srgbClr val="0000FF"/>
                </a:solidFill>
              </a:rPr>
              <a:t> Dias</a:t>
            </a:r>
            <a:endParaRPr lang="en-IN" sz="1400" dirty="0">
              <a:solidFill>
                <a:srgbClr val="0000FF"/>
              </a:solidFill>
              <a:cs typeface="Arial" panose="020B0604020202020204" pitchFamily="34" charset="0"/>
            </a:endParaRP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 </a:t>
            </a:r>
            <a:r>
              <a:rPr lang="en-IN" sz="1400" dirty="0">
                <a:solidFill>
                  <a:srgbClr val="0000FF"/>
                </a:solidFill>
                <a:cs typeface="Arial" panose="020B0604020202020204" pitchFamily="34" charset="0"/>
              </a:rPr>
              <a:t> </a:t>
            </a:r>
            <a:r>
              <a:rPr lang="en-US" sz="1400" dirty="0">
                <a:solidFill>
                  <a:srgbClr val="0000FF"/>
                </a:solidFill>
              </a:rPr>
              <a:t>Users' Perspective on the AI-Based Smartphone PROTEIN App for Personalized Nutrition and Healthy Living</a:t>
            </a:r>
            <a:r>
              <a:rPr lang="en-US" sz="1200" dirty="0"/>
              <a:t> </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Publication website : </a:t>
            </a:r>
            <a:r>
              <a:rPr lang="en-US" sz="1400" dirty="0">
                <a:solidFill>
                  <a:srgbClr val="0000FF"/>
                </a:solidFill>
                <a:cs typeface="Arial" panose="020B0604020202020204" pitchFamily="34" charset="0"/>
              </a:rPr>
              <a:t>https://www.frontiersin.org/articles/10.3389/fnut.2022.898031/full</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a:t>
            </a:r>
            <a:r>
              <a:rPr lang="en-IN" sz="1400" dirty="0"/>
              <a:t> </a:t>
            </a:r>
            <a:r>
              <a:rPr lang="en-IN" sz="1400" dirty="0">
                <a:solidFill>
                  <a:srgbClr val="0000FF"/>
                </a:solidFill>
              </a:rPr>
              <a:t>01 July 2022</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dirty="0">
                <a:solidFill>
                  <a:srgbClr val="FF0000"/>
                </a:solidFill>
                <a:cs typeface="Arial" panose="020B0604020202020204" pitchFamily="34" charset="0"/>
              </a:rPr>
              <a:t> </a:t>
            </a:r>
            <a:r>
              <a:rPr lang="en-US" sz="1400" dirty="0">
                <a:solidFill>
                  <a:schemeClr val="tx1">
                    <a:lumMod val="95000"/>
                    <a:lumOff val="5000"/>
                  </a:schemeClr>
                </a:solidFill>
                <a:cs typeface="Arial" panose="020B0604020202020204" pitchFamily="34" charset="0"/>
              </a:rPr>
              <a:t>: </a:t>
            </a:r>
            <a:r>
              <a:rPr lang="en-US" sz="1400" dirty="0">
                <a:solidFill>
                  <a:srgbClr val="0000FF"/>
                </a:solidFill>
              </a:rPr>
              <a:t>Aims to analyze the nutrition intake of individuals.</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Technology used</a:t>
            </a:r>
            <a:r>
              <a:rPr lang="en-US" sz="1400" dirty="0">
                <a:solidFill>
                  <a:srgbClr val="0000FF"/>
                </a:solidFill>
                <a:cs typeface="Arial" panose="020B0604020202020204" pitchFamily="34" charset="0"/>
              </a:rPr>
              <a:t>:</a:t>
            </a:r>
          </a:p>
          <a:p>
            <a:pPr lvl="1" algn="l"/>
            <a:r>
              <a:rPr lang="en-IN" sz="1400" dirty="0">
                <a:solidFill>
                  <a:schemeClr val="accent6">
                    <a:lumMod val="60000"/>
                    <a:lumOff val="40000"/>
                  </a:schemeClr>
                </a:solidFill>
              </a:rPr>
              <a:t>A</a:t>
            </a:r>
            <a:r>
              <a:rPr lang="en-US" sz="1400" dirty="0">
                <a:solidFill>
                  <a:schemeClr val="accent6">
                    <a:lumMod val="60000"/>
                    <a:lumOff val="40000"/>
                  </a:schemeClr>
                </a:solidFill>
              </a:rPr>
              <a:t>I</a:t>
            </a:r>
            <a:r>
              <a:rPr lang="en-US" sz="1400" dirty="0"/>
              <a:t>: </a:t>
            </a:r>
            <a:r>
              <a:rPr lang="en-US" sz="1400" dirty="0">
                <a:solidFill>
                  <a:srgbClr val="0000FF"/>
                </a:solidFill>
              </a:rPr>
              <a:t>To propose advice on personalized meal plans and physical activities. </a:t>
            </a:r>
          </a:p>
          <a:p>
            <a:pPr lvl="1" algn="l"/>
            <a:r>
              <a:rPr lang="en-US" sz="1400" dirty="0">
                <a:solidFill>
                  <a:schemeClr val="accent6">
                    <a:lumMod val="60000"/>
                    <a:lumOff val="40000"/>
                  </a:schemeClr>
                </a:solidFill>
              </a:rPr>
              <a:t>Deep learning</a:t>
            </a:r>
            <a:r>
              <a:rPr lang="en-US" sz="1400" dirty="0"/>
              <a:t>: </a:t>
            </a:r>
            <a:r>
              <a:rPr lang="en-US" sz="1400" dirty="0">
                <a:solidFill>
                  <a:srgbClr val="0000FF"/>
                </a:solidFill>
              </a:rPr>
              <a:t>To generate/update recommendations for the user’s dietary intake.</a:t>
            </a:r>
            <a:endParaRPr lang="en-US" altLang="en-US" sz="1400" dirty="0">
              <a:solidFill>
                <a:srgbClr val="0000FF"/>
              </a:solidFill>
            </a:endParaRPr>
          </a:p>
        </p:txBody>
      </p:sp>
      <p:sp>
        <p:nvSpPr>
          <p:cNvPr id="12293" name="Rectangle 5">
            <a:extLst>
              <a:ext uri="{FF2B5EF4-FFF2-40B4-BE49-F238E27FC236}">
                <a16:creationId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Tree>
    <p:extLst>
      <p:ext uri="{BB962C8B-B14F-4D97-AF65-F5344CB8AC3E}">
        <p14:creationId xmlns:p14="http://schemas.microsoft.com/office/powerpoint/2010/main" val="11916927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685800" y="609600"/>
            <a:ext cx="7772400" cy="457200"/>
          </a:xfrm>
        </p:spPr>
        <p:txBody>
          <a:bodyPr anchor="ctr"/>
          <a:lstStyle/>
          <a:p>
            <a:r>
              <a:rPr lang="en-US" altLang="en-US" sz="3600" b="1" dirty="0">
                <a:solidFill>
                  <a:srgbClr val="FF0000"/>
                </a:solidFill>
              </a:rPr>
              <a:t>Survey Papers 2</a:t>
            </a: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Author Name </a:t>
            </a:r>
            <a:r>
              <a:rPr lang="en-IN" sz="1400" dirty="0">
                <a:solidFill>
                  <a:srgbClr val="0000FF"/>
                </a:solidFill>
                <a:cs typeface="Arial" panose="020B0604020202020204" pitchFamily="34" charset="0"/>
              </a:rPr>
              <a:t>: </a:t>
            </a:r>
            <a:r>
              <a:rPr lang="en-IN" sz="1400" dirty="0"/>
              <a:t> </a:t>
            </a:r>
            <a:r>
              <a:rPr lang="en-US" sz="1400" dirty="0">
                <a:solidFill>
                  <a:srgbClr val="0000FF"/>
                </a:solidFill>
              </a:rPr>
              <a:t>Chang Liu</a:t>
            </a:r>
            <a:endParaRPr lang="en-IN" sz="1400" dirty="0">
              <a:solidFill>
                <a:srgbClr val="0000FF"/>
              </a:solidFill>
              <a:cs typeface="Arial" panose="020B0604020202020204" pitchFamily="34" charset="0"/>
            </a:endParaRP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 </a:t>
            </a:r>
            <a:r>
              <a:rPr lang="en-IN" sz="1400" dirty="0">
                <a:solidFill>
                  <a:srgbClr val="0000FF"/>
                </a:solidFill>
                <a:cs typeface="Arial" panose="020B0604020202020204" pitchFamily="34" charset="0"/>
              </a:rPr>
              <a:t> </a:t>
            </a:r>
            <a:r>
              <a:rPr lang="en-US" sz="1400" dirty="0">
                <a:solidFill>
                  <a:srgbClr val="0000FF"/>
                </a:solidFill>
              </a:rPr>
              <a:t>A New Deep Learning-based Food Recognition System for Dietary Assessment on An Edge Computing Service Infrastructure </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Publication website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 https://ieeexplore.ieee.org/document/7837725</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 </a:t>
            </a:r>
            <a:r>
              <a:rPr lang="en-US" sz="1400" dirty="0">
                <a:solidFill>
                  <a:srgbClr val="0000FF"/>
                </a:solidFill>
              </a:rPr>
              <a:t>31 January 2017</a:t>
            </a:r>
            <a:endParaRPr lang="en-IN" sz="1400" dirty="0">
              <a:solidFill>
                <a:srgbClr val="0000FF"/>
              </a:solidFill>
            </a:endParaRP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dirty="0">
                <a:solidFill>
                  <a:srgbClr val="FF0000"/>
                </a:solidFill>
                <a:cs typeface="Arial" panose="020B0604020202020204" pitchFamily="34" charset="0"/>
              </a:rPr>
              <a:t> </a:t>
            </a:r>
            <a:r>
              <a:rPr lang="en-US" sz="1400" dirty="0">
                <a:solidFill>
                  <a:schemeClr val="tx1">
                    <a:lumMod val="95000"/>
                    <a:lumOff val="5000"/>
                  </a:schemeClr>
                </a:solidFill>
                <a:cs typeface="Arial" panose="020B0604020202020204" pitchFamily="34" charset="0"/>
              </a:rPr>
              <a:t>: </a:t>
            </a:r>
            <a:r>
              <a:rPr lang="en-US" sz="1400" dirty="0">
                <a:solidFill>
                  <a:srgbClr val="0000FF"/>
                </a:solidFill>
              </a:rPr>
              <a:t>To develop a practical deep learning based food recognition system for dietary assessment within the edge computing service infrastructure.</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Technology used</a:t>
            </a:r>
            <a:r>
              <a:rPr lang="en-US" sz="1400" dirty="0">
                <a:solidFill>
                  <a:srgbClr val="0000FF"/>
                </a:solidFill>
                <a:cs typeface="Arial" panose="020B0604020202020204" pitchFamily="34" charset="0"/>
              </a:rPr>
              <a:t>: </a:t>
            </a:r>
            <a:r>
              <a:rPr lang="en-US" sz="1400" dirty="0">
                <a:solidFill>
                  <a:srgbClr val="0000FF"/>
                </a:solidFill>
              </a:rPr>
              <a:t>Object Recognition, Deep Learning, Edge Computing</a:t>
            </a:r>
            <a:endParaRPr lang="en-US" altLang="en-US" sz="1400" dirty="0">
              <a:solidFill>
                <a:srgbClr val="0000FF"/>
              </a:solidFill>
            </a:endParaRPr>
          </a:p>
        </p:txBody>
      </p:sp>
      <p:sp>
        <p:nvSpPr>
          <p:cNvPr id="12293" name="Rectangle 5">
            <a:extLst>
              <a:ext uri="{FF2B5EF4-FFF2-40B4-BE49-F238E27FC236}">
                <a16:creationId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Tree>
    <p:extLst>
      <p:ext uri="{BB962C8B-B14F-4D97-AF65-F5344CB8AC3E}">
        <p14:creationId xmlns:p14="http://schemas.microsoft.com/office/powerpoint/2010/main" val="27357517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685800" y="609600"/>
            <a:ext cx="7772400" cy="457200"/>
          </a:xfrm>
        </p:spPr>
        <p:txBody>
          <a:bodyPr anchor="ctr"/>
          <a:lstStyle/>
          <a:p>
            <a:r>
              <a:rPr lang="en-US" altLang="en-US" sz="3600" b="1" dirty="0">
                <a:solidFill>
                  <a:srgbClr val="FF0000"/>
                </a:solidFill>
              </a:rPr>
              <a:t>Survey Papers 3</a:t>
            </a: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Author Name </a:t>
            </a:r>
            <a:r>
              <a:rPr lang="en-IN" sz="1400" dirty="0">
                <a:solidFill>
                  <a:srgbClr val="0000FF"/>
                </a:solidFill>
                <a:cs typeface="Arial" panose="020B0604020202020204" pitchFamily="34" charset="0"/>
              </a:rPr>
              <a:t>: </a:t>
            </a:r>
            <a:r>
              <a:rPr lang="en-IN" sz="1400" dirty="0" err="1">
                <a:solidFill>
                  <a:srgbClr val="0000FF"/>
                </a:solidFill>
              </a:rPr>
              <a:t>DiFilippo</a:t>
            </a:r>
            <a:r>
              <a:rPr lang="en-IN" sz="1400" dirty="0">
                <a:solidFill>
                  <a:srgbClr val="0000FF"/>
                </a:solidFill>
              </a:rPr>
              <a:t> KN </a:t>
            </a: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 </a:t>
            </a:r>
            <a:r>
              <a:rPr lang="en-IN" sz="1400" dirty="0">
                <a:solidFill>
                  <a:srgbClr val="0000FF"/>
                </a:solidFill>
                <a:cs typeface="Arial" panose="020B0604020202020204" pitchFamily="34" charset="0"/>
              </a:rPr>
              <a:t> </a:t>
            </a:r>
            <a:r>
              <a:rPr lang="en-US" sz="1400" dirty="0">
                <a:solidFill>
                  <a:srgbClr val="0000FF"/>
                </a:solidFill>
              </a:rPr>
              <a:t>The use of mobile apps to improve nutrition outcomes</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Publication website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 https://pubmed.ncbi.nlm.nih.gov/25680388/</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 </a:t>
            </a:r>
            <a:r>
              <a:rPr lang="en-US" sz="1400" dirty="0">
                <a:solidFill>
                  <a:srgbClr val="0000FF"/>
                </a:solidFill>
              </a:rPr>
              <a:t>12 Feb 2015</a:t>
            </a:r>
            <a:endParaRPr lang="en-IN" sz="1400" dirty="0">
              <a:solidFill>
                <a:srgbClr val="0000FF"/>
              </a:solidFill>
            </a:endParaRP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dirty="0">
                <a:solidFill>
                  <a:srgbClr val="FF0000"/>
                </a:solidFill>
                <a:cs typeface="Arial" panose="020B0604020202020204" pitchFamily="34" charset="0"/>
              </a:rPr>
              <a:t> </a:t>
            </a:r>
            <a:r>
              <a:rPr lang="en-US" sz="1400" dirty="0">
                <a:solidFill>
                  <a:schemeClr val="tx1">
                    <a:lumMod val="95000"/>
                    <a:lumOff val="5000"/>
                  </a:schemeClr>
                </a:solidFill>
                <a:cs typeface="Arial" panose="020B0604020202020204" pitchFamily="34" charset="0"/>
              </a:rPr>
              <a:t>: </a:t>
            </a:r>
            <a:r>
              <a:rPr lang="en-US" sz="1400" dirty="0">
                <a:solidFill>
                  <a:srgbClr val="0000FF"/>
                </a:solidFill>
              </a:rPr>
              <a:t>To develop a practical deep learning based food recognition system for dietary assessment within the edge computing service infrastructure.</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Technology used</a:t>
            </a:r>
            <a:r>
              <a:rPr lang="en-US" sz="1400" dirty="0">
                <a:solidFill>
                  <a:srgbClr val="0000FF"/>
                </a:solidFill>
                <a:cs typeface="Arial" panose="020B0604020202020204" pitchFamily="34" charset="0"/>
              </a:rPr>
              <a:t>: Deep learning, Edge Computing</a:t>
            </a:r>
            <a:endParaRPr lang="en-US" altLang="en-US" sz="1400" dirty="0">
              <a:solidFill>
                <a:srgbClr val="0000FF"/>
              </a:solidFill>
            </a:endParaRPr>
          </a:p>
        </p:txBody>
      </p:sp>
      <p:sp>
        <p:nvSpPr>
          <p:cNvPr id="12293" name="Rectangle 5">
            <a:extLst>
              <a:ext uri="{FF2B5EF4-FFF2-40B4-BE49-F238E27FC236}">
                <a16:creationId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Tree>
    <p:extLst>
      <p:ext uri="{BB962C8B-B14F-4D97-AF65-F5344CB8AC3E}">
        <p14:creationId xmlns:p14="http://schemas.microsoft.com/office/powerpoint/2010/main" val="40281224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685800" y="609600"/>
            <a:ext cx="7772400" cy="457200"/>
          </a:xfrm>
        </p:spPr>
        <p:txBody>
          <a:bodyPr anchor="ctr"/>
          <a:lstStyle/>
          <a:p>
            <a:r>
              <a:rPr lang="en-US" altLang="en-US" sz="3600" b="1" dirty="0">
                <a:solidFill>
                  <a:srgbClr val="FF0000"/>
                </a:solidFill>
              </a:rPr>
              <a:t>Survey Papers 4</a:t>
            </a: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Author Name </a:t>
            </a:r>
            <a:r>
              <a:rPr lang="en-IN" sz="1400" dirty="0">
                <a:solidFill>
                  <a:srgbClr val="0000FF"/>
                </a:solidFill>
                <a:cs typeface="Arial" panose="020B0604020202020204" pitchFamily="34" charset="0"/>
              </a:rPr>
              <a:t>: </a:t>
            </a:r>
            <a:r>
              <a:rPr lang="en-US" sz="1400" dirty="0">
                <a:solidFill>
                  <a:srgbClr val="0000FF"/>
                </a:solidFill>
              </a:rPr>
              <a:t>Alan </a:t>
            </a:r>
            <a:r>
              <a:rPr lang="en-US" sz="1400" dirty="0" err="1">
                <a:solidFill>
                  <a:srgbClr val="0000FF"/>
                </a:solidFill>
              </a:rPr>
              <a:t>Scarry</a:t>
            </a:r>
            <a:endParaRPr lang="en-IN" sz="1400" dirty="0">
              <a:solidFill>
                <a:srgbClr val="0000FF"/>
              </a:solidFill>
            </a:endParaRP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 </a:t>
            </a:r>
            <a:r>
              <a:rPr lang="en-US" sz="1400" dirty="0">
                <a:solidFill>
                  <a:srgbClr val="0000FF"/>
                </a:solidFill>
              </a:rPr>
              <a:t>Usage of Mobile Applications or Mobile Health Technology to Improve Diet Quality in Adults</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Publication website: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https://www.google.com/url?sa=t&amp;rct=j&amp;q=&amp;esrc=s&amp;source=web&amp;cd=&amp;cad=rja&amp;uact=8&amp;ved=2ahUKEwjdje23qJz6AhVhRmwGHY3OCqUQFnoECAsQAQ&amp;url=https%3A%2F%2Fwww.mdpi.com%2F2072-6643%2F14%2F12%2F2437%2Fpdf&amp;usg=AOvVaw23FTBnfWsXbJApr-hSBjpZ </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a:t>
            </a:r>
            <a:r>
              <a:rPr lang="en-US" sz="1400" dirty="0">
                <a:solidFill>
                  <a:srgbClr val="0000FF"/>
                </a:solidFill>
              </a:rPr>
              <a:t>12 June 2022</a:t>
            </a:r>
            <a:endParaRPr lang="en-IN" sz="1400" dirty="0">
              <a:solidFill>
                <a:srgbClr val="0000FF"/>
              </a:solidFill>
            </a:endParaRP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dirty="0">
                <a:solidFill>
                  <a:srgbClr val="FF0000"/>
                </a:solidFill>
                <a:cs typeface="Arial" panose="020B0604020202020204" pitchFamily="34" charset="0"/>
              </a:rPr>
              <a:t> </a:t>
            </a:r>
            <a:r>
              <a:rPr lang="en-US" sz="1400" dirty="0">
                <a:solidFill>
                  <a:schemeClr val="tx1">
                    <a:lumMod val="95000"/>
                    <a:lumOff val="5000"/>
                  </a:schemeClr>
                </a:solidFill>
                <a:cs typeface="Arial" panose="020B0604020202020204" pitchFamily="34" charset="0"/>
              </a:rPr>
              <a:t>: </a:t>
            </a:r>
            <a:r>
              <a:rPr lang="en-US" sz="1400" dirty="0">
                <a:solidFill>
                  <a:srgbClr val="0000FF"/>
                </a:solidFill>
                <a:cs typeface="Arial" panose="020B0604020202020204" pitchFamily="34" charset="0"/>
              </a:rPr>
              <a:t>A</a:t>
            </a:r>
            <a:r>
              <a:rPr lang="en-US" sz="1400" dirty="0">
                <a:solidFill>
                  <a:srgbClr val="0000FF"/>
                </a:solidFill>
              </a:rPr>
              <a:t>ims to explore mobile applications and their impact on the diet quality of the user </a:t>
            </a:r>
            <a:r>
              <a:rPr lang="en-US" sz="1400" u="sng" dirty="0">
                <a:solidFill>
                  <a:srgbClr val="FF0000"/>
                </a:solidFill>
                <a:cs typeface="Arial" panose="020B0604020202020204" pitchFamily="34" charset="0"/>
              </a:rPr>
              <a:t>Technology used</a:t>
            </a:r>
            <a:r>
              <a:rPr lang="en-US" sz="1400" dirty="0">
                <a:solidFill>
                  <a:srgbClr val="0000FF"/>
                </a:solidFill>
                <a:cs typeface="Arial" panose="020B0604020202020204" pitchFamily="34" charset="0"/>
              </a:rPr>
              <a:t>: Mobile Health Technology</a:t>
            </a:r>
            <a:endParaRPr lang="en-US" altLang="en-US" sz="1400" dirty="0">
              <a:solidFill>
                <a:srgbClr val="0000FF"/>
              </a:solidFill>
            </a:endParaRPr>
          </a:p>
        </p:txBody>
      </p:sp>
      <p:sp>
        <p:nvSpPr>
          <p:cNvPr id="12293" name="Rectangle 5">
            <a:extLst>
              <a:ext uri="{FF2B5EF4-FFF2-40B4-BE49-F238E27FC236}">
                <a16:creationId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Tree>
    <p:extLst>
      <p:ext uri="{BB962C8B-B14F-4D97-AF65-F5344CB8AC3E}">
        <p14:creationId xmlns:p14="http://schemas.microsoft.com/office/powerpoint/2010/main" val="13448619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685800" y="609600"/>
            <a:ext cx="7772400" cy="457200"/>
          </a:xfrm>
        </p:spPr>
        <p:txBody>
          <a:bodyPr anchor="ctr"/>
          <a:lstStyle/>
          <a:p>
            <a:r>
              <a:rPr lang="en-US" altLang="en-US" sz="3600" b="1" dirty="0">
                <a:solidFill>
                  <a:srgbClr val="FF0000"/>
                </a:solidFill>
              </a:rPr>
              <a:t>Survey Papers 5</a:t>
            </a: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Author Name : </a:t>
            </a:r>
            <a:r>
              <a:rPr lang="en-IN" sz="1400" dirty="0">
                <a:solidFill>
                  <a:srgbClr val="0000FF"/>
                </a:solidFill>
                <a:cs typeface="Arial" panose="020B0604020202020204" pitchFamily="34" charset="0"/>
              </a:rPr>
              <a:t>Karoline </a:t>
            </a:r>
            <a:r>
              <a:rPr lang="en-IN" sz="1400" dirty="0" err="1">
                <a:solidFill>
                  <a:srgbClr val="0000FF"/>
                </a:solidFill>
                <a:cs typeface="Arial" panose="020B0604020202020204" pitchFamily="34" charset="0"/>
              </a:rPr>
              <a:t>Villinger</a:t>
            </a:r>
            <a:endParaRPr lang="en-IN" sz="1400" dirty="0">
              <a:solidFill>
                <a:srgbClr val="0000FF"/>
              </a:solidFill>
              <a:cs typeface="Arial" panose="020B0604020202020204" pitchFamily="34" charset="0"/>
            </a:endParaRP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 </a:t>
            </a:r>
            <a:r>
              <a:rPr lang="en-US" sz="1400" dirty="0">
                <a:solidFill>
                  <a:srgbClr val="0000FF"/>
                </a:solidFill>
              </a:rPr>
              <a:t>The effectiveness of app-based mobile interventions on nutrition </a:t>
            </a:r>
            <a:r>
              <a:rPr lang="en-US" sz="1400" dirty="0" err="1">
                <a:solidFill>
                  <a:srgbClr val="0000FF"/>
                </a:solidFill>
              </a:rPr>
              <a:t>behaviours</a:t>
            </a:r>
            <a:r>
              <a:rPr lang="en-US" sz="1400" dirty="0">
                <a:solidFill>
                  <a:srgbClr val="0000FF"/>
                </a:solidFill>
              </a:rPr>
              <a:t> and nutrition-related health outcomes</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Publication website: </a:t>
            </a:r>
            <a:r>
              <a:rPr lang="en-US" sz="1400" dirty="0">
                <a:solidFill>
                  <a:srgbClr val="0000FF"/>
                </a:solidFill>
              </a:rPr>
              <a:t>https://doi.org/10.1111/obr.12903</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 </a:t>
            </a:r>
            <a:r>
              <a:rPr lang="en-US" sz="1400" dirty="0">
                <a:solidFill>
                  <a:srgbClr val="0000FF"/>
                </a:solidFill>
              </a:rPr>
              <a:t>28 July 2019</a:t>
            </a:r>
            <a:endParaRPr lang="en-IN" sz="1400" dirty="0">
              <a:solidFill>
                <a:srgbClr val="0000FF"/>
              </a:solidFill>
            </a:endParaRP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dirty="0">
                <a:solidFill>
                  <a:srgbClr val="FF0000"/>
                </a:solidFill>
                <a:cs typeface="Arial" panose="020B0604020202020204" pitchFamily="34" charset="0"/>
              </a:rPr>
              <a:t> </a:t>
            </a:r>
            <a:r>
              <a:rPr lang="en-US" sz="1400" dirty="0">
                <a:solidFill>
                  <a:schemeClr val="tx1">
                    <a:lumMod val="95000"/>
                    <a:lumOff val="5000"/>
                  </a:schemeClr>
                </a:solidFill>
                <a:cs typeface="Arial" panose="020B0604020202020204" pitchFamily="34" charset="0"/>
              </a:rPr>
              <a:t>: </a:t>
            </a:r>
            <a:r>
              <a:rPr lang="en-US" sz="1400" dirty="0">
                <a:solidFill>
                  <a:srgbClr val="0000FF"/>
                </a:solidFill>
              </a:rPr>
              <a:t>To assess the effectiveness of app-based mobile interventions for improving nutrition </a:t>
            </a:r>
            <a:r>
              <a:rPr lang="en-US" sz="1400" dirty="0" err="1">
                <a:solidFill>
                  <a:srgbClr val="0000FF"/>
                </a:solidFill>
              </a:rPr>
              <a:t>behaviours</a:t>
            </a:r>
            <a:r>
              <a:rPr lang="en-US" sz="1400" dirty="0">
                <a:solidFill>
                  <a:srgbClr val="0000FF"/>
                </a:solidFill>
              </a:rPr>
              <a:t> and nutrition-related health outcomes </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Technology used</a:t>
            </a:r>
            <a:r>
              <a:rPr lang="en-US" sz="1400" dirty="0">
                <a:solidFill>
                  <a:srgbClr val="0000FF"/>
                </a:solidFill>
                <a:cs typeface="Arial" panose="020B0604020202020204" pitchFamily="34" charset="0"/>
              </a:rPr>
              <a:t>: M-Health technology</a:t>
            </a:r>
            <a:endParaRPr lang="en-US" altLang="en-US" sz="1400" dirty="0">
              <a:solidFill>
                <a:srgbClr val="0000FF"/>
              </a:solidFill>
            </a:endParaRPr>
          </a:p>
        </p:txBody>
      </p:sp>
      <p:sp>
        <p:nvSpPr>
          <p:cNvPr id="12293" name="Rectangle 5">
            <a:extLst>
              <a:ext uri="{FF2B5EF4-FFF2-40B4-BE49-F238E27FC236}">
                <a16:creationId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Information Technology</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Tree>
    <p:extLst>
      <p:ext uri="{BB962C8B-B14F-4D97-AF65-F5344CB8AC3E}">
        <p14:creationId xmlns:p14="http://schemas.microsoft.com/office/powerpoint/2010/main" val="73329222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713</Words>
  <Application>Microsoft Office PowerPoint</Application>
  <PresentationFormat>On-screen Show (4:3)</PresentationFormat>
  <Paragraphs>133</Paragraphs>
  <Slides>13</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OCR A Extended</vt:lpstr>
      <vt:lpstr>Wingdings</vt:lpstr>
      <vt:lpstr>Default Design</vt:lpstr>
      <vt:lpstr>Default Design</vt:lpstr>
      <vt:lpstr>A classification and literature survey on AI-powered Nutrition Analyzer</vt:lpstr>
      <vt:lpstr>Contents </vt:lpstr>
      <vt:lpstr>Abstract </vt:lpstr>
      <vt:lpstr>Problem Definition </vt:lpstr>
      <vt:lpstr>Survey Papers 1</vt:lpstr>
      <vt:lpstr>Survey Papers 2</vt:lpstr>
      <vt:lpstr>Survey Papers 3</vt:lpstr>
      <vt:lpstr>Survey Papers 4</vt:lpstr>
      <vt:lpstr>Survey Papers 5</vt:lpstr>
      <vt:lpstr>De-merits</vt:lpstr>
      <vt:lpstr>Hardware &amp; Software Requirements   </vt:lpstr>
      <vt:lpstr>Objective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INSURANCE BILLING SYSTEM</dc:title>
  <dc:creator>rakesh</dc:creator>
  <cp:lastModifiedBy>Hp</cp:lastModifiedBy>
  <cp:revision>52</cp:revision>
  <cp:lastPrinted>2022-06-02T16:30:30Z</cp:lastPrinted>
  <dcterms:created xsi:type="dcterms:W3CDTF">2022-06-02T16:30:30Z</dcterms:created>
  <dcterms:modified xsi:type="dcterms:W3CDTF">2022-09-17T17:55:16Z</dcterms:modified>
</cp:coreProperties>
</file>