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JEYASRI P</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5"/>
          <p:cNvPicPr>
            <a:picLocks noChangeAspect="1"/>
          </p:cNvPicPr>
          <p:nvPr/>
        </p:nvPicPr>
        <p:blipFill>
          <a:blip r:embed="rId2"/>
          <a:stretch>
            <a:fillRect/>
          </a:stretch>
        </p:blipFill>
        <p:spPr>
          <a:xfrm>
            <a:off x="3400208" y="1874960"/>
            <a:ext cx="3096057" cy="1790950"/>
          </a:xfrm>
          <a:prstGeom prst="rect">
            <a:avLst/>
          </a:prstGeom>
        </p:spPr>
      </p:pic>
      <p:pic>
        <p:nvPicPr>
          <p:cNvPr id="10" name="Picture 9"/>
          <p:cNvPicPr>
            <a:picLocks noChangeAspect="1"/>
          </p:cNvPicPr>
          <p:nvPr/>
        </p:nvPicPr>
        <p:blipFill>
          <a:blip r:embed="rId3"/>
          <a:stretch>
            <a:fillRect/>
          </a:stretch>
        </p:blipFill>
        <p:spPr>
          <a:xfrm>
            <a:off x="3124201" y="3810001"/>
            <a:ext cx="3768436" cy="22669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546965" y="2250697"/>
            <a:ext cx="8706636" cy="1569660"/>
          </a:xfrm>
          <a:prstGeom prst="rect">
            <a:avLst/>
          </a:prstGeom>
          <a:noFill/>
        </p:spPr>
        <p:txBody>
          <a:bodyPr wrap="square" rtlCol="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AUGMENTATION USING TIME SERIES </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862128" cy="2862322"/>
          </a:xfrm>
          <a:prstGeom prst="rect">
            <a:avLst/>
          </a:prstGeom>
          <a:noFill/>
        </p:spPr>
        <p:txBody>
          <a:bodyPr wrap="square" rtlCol="0">
            <a:spAutoFit/>
          </a:bodyPr>
          <a:lstStyle/>
          <a:p>
            <a:pPr algn="l"/>
            <a:r>
              <a:rPr lang="en-US" sz="2000" dirty="0"/>
              <a:t>Data augmentation is a critical technique in machine learning, particularly for tasks involving time series data. Time series data often exhibits complex patterns and dependencies, and the performance of machine learning models trained on such data can be greatly improved by augmenting the training dataset with additional synthetic samples. However, designing effective data augmentation techniques specifically tailored to time series data presents unique challenges.</a:t>
            </a:r>
            <a:endParaRPr lang="en-US" sz="2000"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2554545"/>
          </a:xfrm>
          <a:prstGeom prst="rect">
            <a:avLst/>
          </a:prstGeom>
          <a:noFill/>
        </p:spPr>
        <p:txBody>
          <a:bodyPr wrap="square" rtlCol="0">
            <a:spAutoFit/>
          </a:bodyPr>
          <a:lstStyle/>
          <a:p>
            <a:r>
              <a:rPr lang="en-US" sz="2000" dirty="0"/>
              <a:t>The aim of data augmentation using time series data is to enhance the robustness, generalization, and performance of machine learning models trained on such data by increasing the diversity and size of the training dataset through the generation of synthetic samples</a:t>
            </a:r>
            <a:r>
              <a:rPr lang="en-US" sz="2000" dirty="0" smtClean="0"/>
              <a:t>.</a:t>
            </a:r>
          </a:p>
          <a:p>
            <a:r>
              <a:rPr lang="en-US" sz="2000" dirty="0" smtClean="0"/>
              <a:t>The </a:t>
            </a:r>
            <a:r>
              <a:rPr lang="en-US" sz="2000" dirty="0"/>
              <a:t>training dataset with diverse and realistic samples, thereby enhancing the learning process and improving the performance of machine learning models on various time-dependent tasks such as forecasting, anomaly detection, classification, and regression.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55894" y="2081212"/>
            <a:ext cx="8826256" cy="3170099"/>
          </a:xfrm>
          <a:prstGeom prst="rect">
            <a:avLst/>
          </a:prstGeom>
          <a:noFill/>
        </p:spPr>
        <p:txBody>
          <a:bodyPr wrap="square" rtlCol="0">
            <a:spAutoFit/>
          </a:bodyPr>
          <a:lstStyle/>
          <a:p>
            <a:pPr algn="l"/>
            <a:r>
              <a:rPr lang="en-US" sz="2000" dirty="0"/>
              <a:t>The end users for data augmentation using time series data encompass a broad spectrum of individuals and organizations involved in machine learning and data analytics, particularly those working on tasks that rely on time-dependent data. </a:t>
            </a:r>
            <a:r>
              <a:rPr lang="en-US" sz="2000" dirty="0" smtClean="0"/>
              <a:t>Deploying </a:t>
            </a:r>
            <a:r>
              <a:rPr lang="en-US" sz="2000" dirty="0"/>
              <a:t>machine learning models, who leverage data augmentation techniques to improve the robustness and performance of their models trained on time series data</a:t>
            </a:r>
            <a:r>
              <a:rPr lang="en-US" sz="2000" dirty="0" smtClean="0"/>
              <a:t>.</a:t>
            </a:r>
            <a:r>
              <a:rPr lang="en-US" sz="2000" dirty="0"/>
              <a:t> </a:t>
            </a:r>
            <a:r>
              <a:rPr lang="en-US" sz="2000" dirty="0" smtClean="0"/>
              <a:t>In </a:t>
            </a:r>
            <a:r>
              <a:rPr lang="en-US" sz="2000" dirty="0"/>
              <a:t>various industries, including finance, healthcare, manufacturing, and energy, who utilize machine learning models for tasks such as forecasting demand, detecting anomalies, optimizing processes, and making data-driven decisions based on time series data.</a:t>
            </a:r>
            <a:endParaRPr lang="en-US" sz="2000"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8449" y="1965066"/>
            <a:ext cx="7728585" cy="4524315"/>
          </a:xfrm>
          <a:prstGeom prst="rect">
            <a:avLst/>
          </a:prstGeom>
          <a:noFill/>
        </p:spPr>
        <p:txBody>
          <a:bodyPr wrap="square" rtlCol="0">
            <a:spAutoFit/>
          </a:bodyPr>
          <a:lstStyle/>
          <a:p>
            <a:r>
              <a:rPr lang="en-US" b="1" dirty="0" smtClean="0"/>
              <a:t>1.Enhanced </a:t>
            </a:r>
            <a:r>
              <a:rPr lang="en-US" b="1" dirty="0"/>
              <a:t>Model Performance:</a:t>
            </a:r>
            <a:r>
              <a:rPr lang="en-US" dirty="0"/>
              <a:t> By generating diverse and realistic synthetic samples, the augmentation techniques improve the generalization and robustness of machine learning models trained on time series data. </a:t>
            </a:r>
            <a:endParaRPr lang="en-US" dirty="0" smtClean="0"/>
          </a:p>
          <a:p>
            <a:r>
              <a:rPr lang="en-US" b="1" dirty="0" smtClean="0"/>
              <a:t>2.Improved </a:t>
            </a:r>
            <a:r>
              <a:rPr lang="en-US" b="1" dirty="0"/>
              <a:t>Model Robustness:</a:t>
            </a:r>
            <a:r>
              <a:rPr lang="en-US" dirty="0"/>
              <a:t> The augmented datasets help models become more resilient to noise, outliers, and variations in the input data, resulting in models that are better equipped to handle real-world scenarios and unexpected changes in the environment.</a:t>
            </a:r>
          </a:p>
          <a:p>
            <a:r>
              <a:rPr lang="en-US" b="1" dirty="0" smtClean="0"/>
              <a:t>3.Reduced </a:t>
            </a:r>
            <a:r>
              <a:rPr lang="en-US" b="1" dirty="0"/>
              <a:t>Overfitting:</a:t>
            </a:r>
            <a:r>
              <a:rPr lang="en-US" dirty="0"/>
              <a:t> Data augmentation mitigates the risk of overfitting by expanding the training dataset with augmented samples, thereby preventing the model from memorizing specific instances and enabling it to learn more generalized patterns and trends</a:t>
            </a:r>
            <a:r>
              <a:rPr lang="en-US" dirty="0" smtClean="0"/>
              <a:t>.</a:t>
            </a:r>
          </a:p>
          <a:p>
            <a:r>
              <a:rPr lang="en-US" b="1" dirty="0" smtClean="0"/>
              <a:t>4.Scalability </a:t>
            </a:r>
            <a:r>
              <a:rPr lang="en-US" b="1" dirty="0"/>
              <a:t>and Efficiency:</a:t>
            </a:r>
            <a:r>
              <a:rPr lang="en-US" dirty="0"/>
              <a:t> The augmentation techniques are designed to be computationally efficient and scalable, making them suitable for processing large-scale time series datasets commonly encountered in real-world applications. </a:t>
            </a:r>
            <a:endParaRPr lang="en-US"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693319"/>
          </a:xfrm>
          <a:prstGeom prst="rect">
            <a:avLst/>
          </a:prstGeom>
          <a:noFill/>
        </p:spPr>
        <p:txBody>
          <a:bodyPr wrap="square" rtlCol="0">
            <a:spAutoFit/>
          </a:bodyPr>
          <a:lstStyle/>
          <a:p>
            <a:r>
              <a:rPr lang="en-US" dirty="0"/>
              <a:t>The "wow" factor in our solution for </a:t>
            </a:r>
            <a:r>
              <a:rPr lang="en-US" b="1" dirty="0" smtClean="0"/>
              <a:t>Data </a:t>
            </a:r>
            <a:r>
              <a:rPr lang="en-US" b="1" dirty="0"/>
              <a:t>augmentation using time series </a:t>
            </a:r>
            <a:r>
              <a:rPr lang="en-US" dirty="0"/>
              <a:t>data lies in its ability to unlock the full potential of machine learning models by harnessing the richness and complexity of temporal data</a:t>
            </a:r>
            <a:r>
              <a:rPr lang="en-US" dirty="0" smtClean="0"/>
              <a:t>.</a:t>
            </a:r>
            <a:r>
              <a:rPr lang="en-US" dirty="0"/>
              <a:t> Our solution intelligently preserves the intricate temporal dynamics present in time series data, ensuring that augmented samples accurately capture the underlying patterns, trends, and dependencies. This dynamic preservation facilitates more effective learning and enables models to make accurate predictions even in highly dynamic environments</a:t>
            </a:r>
            <a:r>
              <a:rPr lang="en-US" dirty="0" smtClean="0"/>
              <a:t>.</a:t>
            </a:r>
            <a:r>
              <a:rPr lang="en-US" dirty="0"/>
              <a:t> This realism enhances the trustworthiness of the trained models and minimizes the risk of introducing biases or artifacts into the learning process, ultimately leading to more accurate and trustworthy predictions</a:t>
            </a:r>
            <a:r>
              <a:rPr lang="en-US" dirty="0" smtClean="0"/>
              <a:t>.</a:t>
            </a:r>
            <a:r>
              <a:rPr lang="en-US" dirty="0"/>
              <a:t> We prioritize seamless integration and efficiency, ensuring that our augmentation techniques can be easily incorporated into existing machine learning workflows and pipelines without introducing significant computational overhead.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295400" y="2327647"/>
            <a:ext cx="8058150" cy="3029034"/>
          </a:xfrm>
          <a:prstGeom prst="rect">
            <a:avLst/>
          </a:prstGeom>
        </p:spPr>
        <p:txBody>
          <a:bodyPr vert="horz" wrap="square" lIns="0" tIns="12700" rIns="0" bIns="0" rtlCol="0">
            <a:spAutoFit/>
          </a:bodyPr>
          <a:lstStyle/>
          <a:p>
            <a:r>
              <a:rPr lang="en-IN" sz="1400" b="1" dirty="0" smtClean="0"/>
              <a:t>1.Data </a:t>
            </a:r>
            <a:r>
              <a:rPr lang="en-IN" sz="1400" b="1" dirty="0"/>
              <a:t>Collection: </a:t>
            </a:r>
            <a:r>
              <a:rPr lang="en-US" sz="1400" dirty="0" smtClean="0"/>
              <a:t>Data </a:t>
            </a:r>
            <a:r>
              <a:rPr lang="en-US" sz="1400" dirty="0"/>
              <a:t>collection for data augmentation using time series data involves gathering a diverse and representative set of time series datasets relevant to the target domain or application</a:t>
            </a:r>
            <a:r>
              <a:rPr lang="en-US" sz="1400" dirty="0" smtClean="0"/>
              <a:t>.</a:t>
            </a:r>
          </a:p>
          <a:p>
            <a:r>
              <a:rPr lang="en-US" sz="1400" dirty="0" smtClean="0"/>
              <a:t> </a:t>
            </a:r>
            <a:r>
              <a:rPr lang="en-IN" sz="1400" b="1" dirty="0" smtClean="0"/>
              <a:t>2</a:t>
            </a:r>
            <a:r>
              <a:rPr lang="en-IN" sz="1400" b="1" dirty="0"/>
              <a:t>. Data </a:t>
            </a:r>
            <a:r>
              <a:rPr lang="en-IN" sz="1400" b="1" dirty="0" err="1" smtClean="0"/>
              <a:t>Preprocessing</a:t>
            </a:r>
            <a:r>
              <a:rPr lang="en-US" sz="1400" dirty="0"/>
              <a:t> Apply smoothing or filtering techniques to remove noise and fluctuations from the time series data </a:t>
            </a:r>
            <a:r>
              <a:rPr lang="en-US" sz="1400" dirty="0" smtClean="0"/>
              <a:t>.</a:t>
            </a:r>
          </a:p>
          <a:p>
            <a:r>
              <a:rPr lang="en-IN" sz="1400" b="1" dirty="0" smtClean="0"/>
              <a:t>3</a:t>
            </a:r>
            <a:r>
              <a:rPr lang="en-IN" sz="1400" b="1" dirty="0"/>
              <a:t>. Model Development</a:t>
            </a:r>
            <a:r>
              <a:rPr lang="en-IN" sz="1400" b="1" dirty="0" smtClean="0"/>
              <a:t>:</a:t>
            </a:r>
            <a:r>
              <a:rPr lang="en-US" sz="1400" dirty="0"/>
              <a:t> Consider models such as recurrent neural networks (RNNs), long short-term memory (LSTM) networks, gated recurrent units (GRUs), convolutional neural networks (CNNs</a:t>
            </a:r>
            <a:r>
              <a:rPr lang="en-US" sz="1400" dirty="0" smtClean="0"/>
              <a:t>).</a:t>
            </a:r>
          </a:p>
          <a:p>
            <a:r>
              <a:rPr lang="en-IN" sz="1400" b="1" dirty="0" smtClean="0"/>
              <a:t>4</a:t>
            </a:r>
            <a:r>
              <a:rPr lang="en-IN" sz="1400" b="1" dirty="0"/>
              <a:t>. Model Training: </a:t>
            </a:r>
            <a:r>
              <a:rPr lang="en-US" sz="1400" dirty="0"/>
              <a:t>Split the augmented dataset into training, validation, and test sets, ensuring that each set preserves the temporal integrity and relevance of the data. </a:t>
            </a:r>
            <a:endParaRPr lang="en-US" sz="1400" dirty="0" smtClean="0"/>
          </a:p>
          <a:p>
            <a:r>
              <a:rPr lang="en-IN" sz="1400" b="1" dirty="0" smtClean="0"/>
              <a:t>5</a:t>
            </a:r>
            <a:r>
              <a:rPr lang="en-IN" sz="1400" b="1" dirty="0"/>
              <a:t>. Model Evaluation: </a:t>
            </a:r>
            <a:r>
              <a:rPr lang="en-US" sz="1400" dirty="0" smtClean="0"/>
              <a:t>E</a:t>
            </a:r>
            <a:r>
              <a:rPr lang="en-US" sz="1400" dirty="0" smtClean="0"/>
              <a:t>valuation </a:t>
            </a:r>
            <a:r>
              <a:rPr lang="en-US" sz="1400" dirty="0"/>
              <a:t>metrics for time series tasks include mean squared error (MSE), mean absolute error (MAE), accuracy, precision, recall, F1 score </a:t>
            </a:r>
            <a:r>
              <a:rPr lang="en-US" sz="1400" dirty="0" smtClean="0"/>
              <a:t>.</a:t>
            </a:r>
          </a:p>
          <a:p>
            <a:r>
              <a:rPr lang="en-IN" sz="1400" b="1" dirty="0" smtClean="0"/>
              <a:t>6</a:t>
            </a:r>
            <a:r>
              <a:rPr lang="en-IN" sz="1400" b="1" dirty="0"/>
              <a:t>. Prediction on New Data: </a:t>
            </a:r>
            <a:r>
              <a:rPr lang="en-US" sz="1400" dirty="0"/>
              <a:t>Apply the prediction model to sequential or streaming data to make real-time predictions as new data becomes available, enabling timely insights and decision-making. </a:t>
            </a:r>
            <a:endParaRPr lang="en-US" sz="1400" dirty="0" smtClean="0"/>
          </a:p>
          <a:p>
            <a:r>
              <a:rPr lang="en-IN" sz="1400" b="1" dirty="0" smtClean="0"/>
              <a:t>7</a:t>
            </a:r>
            <a:r>
              <a:rPr lang="en-IN" sz="1400" b="1" dirty="0"/>
              <a:t>. Tools and Libraries: </a:t>
            </a:r>
            <a:r>
              <a:rPr lang="en-IN" sz="1400" dirty="0"/>
              <a:t>Utilize Python with TensorFlow and </a:t>
            </a:r>
            <a:r>
              <a:rPr lang="en-IN" sz="1400" dirty="0" err="1"/>
              <a:t>Keras</a:t>
            </a:r>
            <a:r>
              <a:rPr lang="en-IN" sz="1400" dirty="0"/>
              <a:t> for deep learning, OpenCV for image processing, </a:t>
            </a:r>
            <a:r>
              <a:rPr lang="en-IN" sz="1400" dirty="0" smtClean="0"/>
              <a:t>PIL</a:t>
            </a:r>
            <a:r>
              <a:rPr lang="en-IN" sz="1400" dirty="0" smtClean="0"/>
              <a:t> </a:t>
            </a:r>
            <a:r>
              <a:rPr lang="en-IN" sz="1400" dirty="0"/>
              <a:t>for </a:t>
            </a:r>
            <a:r>
              <a:rPr lang="en-IN" sz="1400" dirty="0" smtClean="0"/>
              <a:t>image analysis, </a:t>
            </a:r>
            <a:r>
              <a:rPr lang="en-IN" sz="1400" dirty="0"/>
              <a:t>and Matplotlib for visualization.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205593"/>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855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21ad0 24</cp:lastModifiedBy>
  <cp:revision>10</cp:revision>
  <dcterms:created xsi:type="dcterms:W3CDTF">2024-04-04T10:20:03Z</dcterms:created>
  <dcterms:modified xsi:type="dcterms:W3CDTF">2024-04-05T05:05:22Z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