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8" r:id="rId11"/>
    <p:sldId id="276" r:id="rId12"/>
    <p:sldId id="277" r:id="rId13"/>
    <p:sldId id="271" r:id="rId14"/>
    <p:sldId id="272" r:id="rId15"/>
    <p:sldId id="273" r:id="rId16"/>
    <p:sldId id="275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87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yasri1704@gmail.com" userId="c702b986cd3667c9" providerId="LiveId" clId="{A0D82B57-2219-46F7-8B61-42A166C48706}"/>
    <pc:docChg chg="modSld">
      <pc:chgData name="jeyasri1704@gmail.com" userId="c702b986cd3667c9" providerId="LiveId" clId="{A0D82B57-2219-46F7-8B61-42A166C48706}" dt="2025-05-12T03:29:58.416" v="118" actId="20577"/>
      <pc:docMkLst>
        <pc:docMk/>
      </pc:docMkLst>
      <pc:sldChg chg="modSp mod">
        <pc:chgData name="jeyasri1704@gmail.com" userId="c702b986cd3667c9" providerId="LiveId" clId="{A0D82B57-2219-46F7-8B61-42A166C48706}" dt="2025-05-12T03:29:58.416" v="118" actId="20577"/>
        <pc:sldMkLst>
          <pc:docMk/>
          <pc:sldMk cId="0" sldId="256"/>
        </pc:sldMkLst>
        <pc:spChg chg="mod">
          <ac:chgData name="jeyasri1704@gmail.com" userId="c702b986cd3667c9" providerId="LiveId" clId="{A0D82B57-2219-46F7-8B61-42A166C48706}" dt="2025-05-12T03:29:58.416" v="118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6949" y="224858"/>
            <a:ext cx="8781415" cy="1010285"/>
          </a:xfrm>
          <a:custGeom>
            <a:avLst/>
            <a:gdLst/>
            <a:ahLst/>
            <a:cxnLst/>
            <a:rect l="l" t="t" r="r" b="b"/>
            <a:pathLst>
              <a:path w="8781415" h="1010285">
                <a:moveTo>
                  <a:pt x="8612532" y="1009656"/>
                </a:moveTo>
                <a:lnTo>
                  <a:pt x="168279" y="1009656"/>
                </a:lnTo>
                <a:lnTo>
                  <a:pt x="123544" y="1003645"/>
                </a:lnTo>
                <a:lnTo>
                  <a:pt x="83345" y="986681"/>
                </a:lnTo>
                <a:lnTo>
                  <a:pt x="49287" y="960369"/>
                </a:lnTo>
                <a:lnTo>
                  <a:pt x="22975" y="926311"/>
                </a:lnTo>
                <a:lnTo>
                  <a:pt x="6011" y="886112"/>
                </a:lnTo>
                <a:lnTo>
                  <a:pt x="0" y="841377"/>
                </a:lnTo>
                <a:lnTo>
                  <a:pt x="0" y="168279"/>
                </a:lnTo>
                <a:lnTo>
                  <a:pt x="6011" y="123544"/>
                </a:lnTo>
                <a:lnTo>
                  <a:pt x="22975" y="83345"/>
                </a:lnTo>
                <a:lnTo>
                  <a:pt x="49287" y="49287"/>
                </a:lnTo>
                <a:lnTo>
                  <a:pt x="83345" y="22975"/>
                </a:lnTo>
                <a:lnTo>
                  <a:pt x="123544" y="6011"/>
                </a:lnTo>
                <a:lnTo>
                  <a:pt x="168279" y="0"/>
                </a:lnTo>
                <a:lnTo>
                  <a:pt x="8612532" y="0"/>
                </a:lnTo>
                <a:lnTo>
                  <a:pt x="8676930" y="12809"/>
                </a:lnTo>
                <a:lnTo>
                  <a:pt x="8731524" y="49287"/>
                </a:lnTo>
                <a:lnTo>
                  <a:pt x="8768002" y="103881"/>
                </a:lnTo>
                <a:lnTo>
                  <a:pt x="8780811" y="168279"/>
                </a:lnTo>
                <a:lnTo>
                  <a:pt x="8780811" y="841377"/>
                </a:lnTo>
                <a:lnTo>
                  <a:pt x="8774800" y="886112"/>
                </a:lnTo>
                <a:lnTo>
                  <a:pt x="8757836" y="926311"/>
                </a:lnTo>
                <a:lnTo>
                  <a:pt x="8731523" y="960369"/>
                </a:lnTo>
                <a:lnTo>
                  <a:pt x="8697466" y="986681"/>
                </a:lnTo>
                <a:lnTo>
                  <a:pt x="8657267" y="1003645"/>
                </a:lnTo>
                <a:lnTo>
                  <a:pt x="8612532" y="1009656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316" y="245973"/>
            <a:ext cx="10515600" cy="880744"/>
          </a:xfrm>
          <a:custGeom>
            <a:avLst/>
            <a:gdLst/>
            <a:ahLst/>
            <a:cxnLst/>
            <a:rect l="l" t="t" r="r" b="b"/>
            <a:pathLst>
              <a:path w="10515600" h="880744">
                <a:moveTo>
                  <a:pt x="10368891" y="880230"/>
                </a:moveTo>
                <a:lnTo>
                  <a:pt x="146708" y="880230"/>
                </a:lnTo>
                <a:lnTo>
                  <a:pt x="100337" y="872751"/>
                </a:lnTo>
                <a:lnTo>
                  <a:pt x="60064" y="851924"/>
                </a:lnTo>
                <a:lnTo>
                  <a:pt x="28306" y="820166"/>
                </a:lnTo>
                <a:lnTo>
                  <a:pt x="7479" y="779894"/>
                </a:lnTo>
                <a:lnTo>
                  <a:pt x="0" y="733522"/>
                </a:lnTo>
                <a:lnTo>
                  <a:pt x="0" y="146708"/>
                </a:lnTo>
                <a:lnTo>
                  <a:pt x="7479" y="100336"/>
                </a:lnTo>
                <a:lnTo>
                  <a:pt x="28306" y="60064"/>
                </a:lnTo>
                <a:lnTo>
                  <a:pt x="60064" y="28306"/>
                </a:lnTo>
                <a:lnTo>
                  <a:pt x="100337" y="7479"/>
                </a:lnTo>
                <a:lnTo>
                  <a:pt x="146708" y="0"/>
                </a:lnTo>
                <a:lnTo>
                  <a:pt x="10368891" y="0"/>
                </a:lnTo>
                <a:lnTo>
                  <a:pt x="10425034" y="11167"/>
                </a:lnTo>
                <a:lnTo>
                  <a:pt x="10472629" y="42969"/>
                </a:lnTo>
                <a:lnTo>
                  <a:pt x="10504432" y="90565"/>
                </a:lnTo>
                <a:lnTo>
                  <a:pt x="10515600" y="146708"/>
                </a:lnTo>
                <a:lnTo>
                  <a:pt x="10515600" y="733522"/>
                </a:lnTo>
                <a:lnTo>
                  <a:pt x="10508121" y="779894"/>
                </a:lnTo>
                <a:lnTo>
                  <a:pt x="10487294" y="820166"/>
                </a:lnTo>
                <a:lnTo>
                  <a:pt x="10455535" y="851924"/>
                </a:lnTo>
                <a:lnTo>
                  <a:pt x="10415262" y="872751"/>
                </a:lnTo>
                <a:lnTo>
                  <a:pt x="10368891" y="88023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936" y="356408"/>
            <a:ext cx="3711575" cy="105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447800"/>
            <a:ext cx="9296400" cy="1676400"/>
          </a:xfrm>
          <a:custGeom>
            <a:avLst/>
            <a:gdLst/>
            <a:ahLst/>
            <a:cxnLst/>
            <a:rect l="l" t="t" r="r" b="b"/>
            <a:pathLst>
              <a:path w="9144000" h="1217295">
                <a:moveTo>
                  <a:pt x="8941195" y="1216799"/>
                </a:moveTo>
                <a:lnTo>
                  <a:pt x="202803" y="1216799"/>
                </a:lnTo>
                <a:lnTo>
                  <a:pt x="156302" y="1211443"/>
                </a:lnTo>
                <a:lnTo>
                  <a:pt x="113615" y="1196186"/>
                </a:lnTo>
                <a:lnTo>
                  <a:pt x="75960" y="1172246"/>
                </a:lnTo>
                <a:lnTo>
                  <a:pt x="44553" y="1140839"/>
                </a:lnTo>
                <a:lnTo>
                  <a:pt x="20613" y="1103184"/>
                </a:lnTo>
                <a:lnTo>
                  <a:pt x="5356" y="1060497"/>
                </a:lnTo>
                <a:lnTo>
                  <a:pt x="0" y="1013995"/>
                </a:lnTo>
                <a:lnTo>
                  <a:pt x="0" y="202803"/>
                </a:lnTo>
                <a:lnTo>
                  <a:pt x="5356" y="156302"/>
                </a:lnTo>
                <a:lnTo>
                  <a:pt x="20613" y="113615"/>
                </a:lnTo>
                <a:lnTo>
                  <a:pt x="44553" y="75960"/>
                </a:lnTo>
                <a:lnTo>
                  <a:pt x="75960" y="44553"/>
                </a:lnTo>
                <a:lnTo>
                  <a:pt x="113615" y="20613"/>
                </a:lnTo>
                <a:lnTo>
                  <a:pt x="156302" y="5356"/>
                </a:lnTo>
                <a:lnTo>
                  <a:pt x="202803" y="0"/>
                </a:lnTo>
                <a:lnTo>
                  <a:pt x="8941195" y="0"/>
                </a:lnTo>
                <a:lnTo>
                  <a:pt x="8980945" y="3932"/>
                </a:lnTo>
                <a:lnTo>
                  <a:pt x="9018805" y="15437"/>
                </a:lnTo>
                <a:lnTo>
                  <a:pt x="9053711" y="34073"/>
                </a:lnTo>
                <a:lnTo>
                  <a:pt x="9084600" y="59399"/>
                </a:lnTo>
                <a:lnTo>
                  <a:pt x="9109926" y="90288"/>
                </a:lnTo>
                <a:lnTo>
                  <a:pt x="9128562" y="125194"/>
                </a:lnTo>
                <a:lnTo>
                  <a:pt x="9140067" y="163054"/>
                </a:lnTo>
                <a:lnTo>
                  <a:pt x="9144000" y="202803"/>
                </a:lnTo>
                <a:lnTo>
                  <a:pt x="9144000" y="1013995"/>
                </a:lnTo>
                <a:lnTo>
                  <a:pt x="9138644" y="1060497"/>
                </a:lnTo>
                <a:lnTo>
                  <a:pt x="9123387" y="1103184"/>
                </a:lnTo>
                <a:lnTo>
                  <a:pt x="9099446" y="1140839"/>
                </a:lnTo>
                <a:lnTo>
                  <a:pt x="9068039" y="1172246"/>
                </a:lnTo>
                <a:lnTo>
                  <a:pt x="9030384" y="1196186"/>
                </a:lnTo>
                <a:lnTo>
                  <a:pt x="8987696" y="1211443"/>
                </a:lnTo>
                <a:lnTo>
                  <a:pt x="8941195" y="1216799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2742" y="3393985"/>
            <a:ext cx="2971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0070C0"/>
                </a:solidFill>
                <a:latin typeface="Arial Black"/>
                <a:cs typeface="Arial Black"/>
              </a:rPr>
              <a:t>by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0" y="4914872"/>
            <a:ext cx="6172200" cy="256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000" spc="-145" dirty="0">
              <a:solidFill>
                <a:srgbClr val="0070C0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145" dirty="0">
                <a:solidFill>
                  <a:srgbClr val="0070C0"/>
                </a:solidFill>
                <a:latin typeface="Arial Black"/>
                <a:cs typeface="Arial Black"/>
              </a:rPr>
              <a:t>Guide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000" spc="-145" dirty="0">
              <a:solidFill>
                <a:srgbClr val="0070C0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145" dirty="0" err="1">
                <a:solidFill>
                  <a:srgbClr val="0070C0"/>
                </a:solidFill>
                <a:latin typeface="Arial Black"/>
                <a:cs typeface="Arial Black"/>
              </a:rPr>
              <a:t>Dr.V.Auxilia</a:t>
            </a:r>
            <a:r>
              <a:rPr lang="en-IN" sz="2000" spc="-145" dirty="0">
                <a:solidFill>
                  <a:srgbClr val="0070C0"/>
                </a:solidFill>
                <a:latin typeface="Arial Black"/>
                <a:cs typeface="Arial Black"/>
              </a:rPr>
              <a:t> Osvin Nancy, M.Tech.,</a:t>
            </a:r>
            <a:r>
              <a:rPr lang="en-IN" sz="2000" spc="-145" dirty="0" err="1">
                <a:solidFill>
                  <a:srgbClr val="0070C0"/>
                </a:solidFill>
                <a:latin typeface="Arial Black"/>
                <a:cs typeface="Arial Black"/>
              </a:rPr>
              <a:t>Ph.D</a:t>
            </a:r>
            <a:r>
              <a:rPr lang="en-IN" sz="2000" spc="-145" dirty="0">
                <a:solidFill>
                  <a:srgbClr val="0070C0"/>
                </a:solidFill>
                <a:latin typeface="Arial Black"/>
                <a:cs typeface="Arial Black"/>
              </a:rPr>
              <a:t>.,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145" dirty="0">
                <a:solidFill>
                  <a:srgbClr val="0070C0"/>
                </a:solidFill>
                <a:latin typeface="Arial Black"/>
                <a:cs typeface="Arial Black"/>
              </a:rPr>
              <a:t>Assistant Professor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145" dirty="0">
                <a:solidFill>
                  <a:srgbClr val="0070C0"/>
                </a:solidFill>
                <a:latin typeface="Arial Black"/>
                <a:cs typeface="Arial Black"/>
              </a:rPr>
              <a:t>Rajalakshmi engineering college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000" spc="-145" dirty="0">
              <a:solidFill>
                <a:srgbClr val="0070C0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Arial Black"/>
              <a:cs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81437-9C68-7107-D9EC-3CACF9BA1AA4}"/>
              </a:ext>
            </a:extLst>
          </p:cNvPr>
          <p:cNvSpPr txBox="1"/>
          <p:nvPr/>
        </p:nvSpPr>
        <p:spPr>
          <a:xfrm>
            <a:off x="1524000" y="1733281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Predict Heart Disease: Evaluating CNN vs. Logistic Regression Models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B7DD0-67F0-201C-1FF1-4D09BC2D009C}"/>
              </a:ext>
            </a:extLst>
          </p:cNvPr>
          <p:cNvSpPr txBox="1"/>
          <p:nvPr/>
        </p:nvSpPr>
        <p:spPr>
          <a:xfrm>
            <a:off x="5081280" y="339398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R Jeyasri</a:t>
            </a:r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220701107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10" y="514741"/>
            <a:ext cx="20858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4DE3E5-5AB2-88BE-C65E-457CB09E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9933"/>
            <a:ext cx="7466977" cy="4053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1DB18-2B70-3A1E-8704-D6BA5341F968}"/>
              </a:ext>
            </a:extLst>
          </p:cNvPr>
          <p:cNvSpPr txBox="1"/>
          <p:nvPr/>
        </p:nvSpPr>
        <p:spPr>
          <a:xfrm>
            <a:off x="609600" y="1524000"/>
            <a:ext cx="471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1E8F7D-CC50-271E-3332-EA0718BC1FC6}"/>
              </a:ext>
            </a:extLst>
          </p:cNvPr>
          <p:cNvSpPr txBox="1"/>
          <p:nvPr/>
        </p:nvSpPr>
        <p:spPr>
          <a:xfrm>
            <a:off x="1143000" y="6096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7C963-6EDA-00BE-A1EA-9A55903E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10058400" cy="4238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38C65-7966-4E07-C203-9D9415105041}"/>
              </a:ext>
            </a:extLst>
          </p:cNvPr>
          <p:cNvSpPr txBox="1"/>
          <p:nvPr/>
        </p:nvSpPr>
        <p:spPr>
          <a:xfrm>
            <a:off x="1447800" y="16002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24712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6EC98-7026-8354-E210-FBF7137AB974}"/>
              </a:ext>
            </a:extLst>
          </p:cNvPr>
          <p:cNvSpPr txBox="1"/>
          <p:nvPr/>
        </p:nvSpPr>
        <p:spPr>
          <a:xfrm>
            <a:off x="1066800" y="685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C00EA-36BC-B7EA-9E74-ECA7C221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2914578"/>
            <a:ext cx="6144482" cy="1028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9DC23-832A-3D68-2C78-9256A1C77522}"/>
              </a:ext>
            </a:extLst>
          </p:cNvPr>
          <p:cNvSpPr txBox="1"/>
          <p:nvPr/>
        </p:nvSpPr>
        <p:spPr>
          <a:xfrm>
            <a:off x="1905491" y="2057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049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11" y="514741"/>
            <a:ext cx="287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1A2CD2-63AA-FC94-E1F4-42A05D3A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08164"/>
            <a:ext cx="8839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/>
              <a:t>“Prediction of Heart Disease Using Machine Learning Techniques” – Sharma et al., 2022</a:t>
            </a:r>
            <a:br>
              <a:rPr lang="en-US" dirty="0"/>
            </a:br>
            <a:r>
              <a:rPr lang="en-US" dirty="0"/>
              <a:t>Although they used Logistic Regression and Random Forest, they did not compare results with deep learning models.</a:t>
            </a:r>
            <a:br>
              <a:rPr lang="en-US" dirty="0"/>
            </a:br>
            <a:r>
              <a:rPr lang="en-US" dirty="0"/>
              <a:t>In contrast, </a:t>
            </a:r>
            <a:r>
              <a:rPr lang="en-US" b="1" dirty="0"/>
              <a:t>my project evaluates both Logistic Regression and CNN</a:t>
            </a:r>
            <a:r>
              <a:rPr lang="en-US" dirty="0"/>
              <a:t>, offering a comprehensive comparison between interpretable and high-performance models.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66EE85-BAC9-B52E-E0B5-A26454F4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93322"/>
            <a:ext cx="88392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/>
              <a:t>“Heart Disease Prediction Using Data Mining Techniques” – Ali et al., 2021</a:t>
            </a:r>
            <a:br>
              <a:rPr lang="en-US" dirty="0"/>
            </a:br>
            <a:r>
              <a:rPr lang="en-US" dirty="0"/>
              <a:t>They used Decision Trees and Naïve Bayes, but their model evaluation lacked cross-validation and used limited metrics.</a:t>
            </a:r>
            <a:br>
              <a:rPr lang="en-US" dirty="0"/>
            </a:br>
            <a:r>
              <a:rPr lang="en-US" dirty="0"/>
              <a:t>In contrast, </a:t>
            </a:r>
            <a:r>
              <a:rPr lang="en-US" b="1" dirty="0"/>
              <a:t>my project applies 5-fold cross-validation and evaluates models using accuracy, precision, recall, and F1-score</a:t>
            </a:r>
            <a:r>
              <a:rPr lang="en-US" dirty="0"/>
              <a:t>, ensuring more robust results.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11" y="514741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06B438-99F1-8D05-E88D-6FFBEEB6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4" y="1537901"/>
            <a:ext cx="9753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This project compared Logistic Regression and Convolutional Neural Networks (CNN) for heart disease prediction. Logistic Regression offered simplicity and interpretability, while CNN provided higher accuracy. The results highlight a trade-off between performance and explainability, emphasizing the need to choose models based on specific healthcare application requirements.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58DAD-C923-B507-BDCA-372FFF32E8A9}"/>
              </a:ext>
            </a:extLst>
          </p:cNvPr>
          <p:cNvSpPr txBox="1"/>
          <p:nvPr/>
        </p:nvSpPr>
        <p:spPr>
          <a:xfrm>
            <a:off x="276311" y="4191000"/>
            <a:ext cx="11077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Future work</a:t>
            </a:r>
          </a:p>
          <a:p>
            <a:r>
              <a:rPr lang="en-IN" dirty="0"/>
              <a:t>Future improvements could include adding lifestyle and genetic features for better accuracy, along with using advanced model like LSTM to capture time-based </a:t>
            </a:r>
            <a:r>
              <a:rPr lang="en-IN" dirty="0" err="1"/>
              <a:t>patterns.Real</a:t>
            </a:r>
            <a:r>
              <a:rPr lang="en-IN" dirty="0"/>
              <a:t>-time deployment and cloud integration would enhance </a:t>
            </a:r>
            <a:r>
              <a:rPr lang="en-IN" dirty="0" err="1"/>
              <a:t>accessibility,while</a:t>
            </a:r>
            <a:r>
              <a:rPr lang="en-IN" dirty="0"/>
              <a:t> tools like SHAP can improve model explainability.</a:t>
            </a:r>
          </a:p>
          <a:p>
            <a:endParaRPr lang="en-IN" b="1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77825"/>
            <a:ext cx="8971280" cy="1076960"/>
          </a:xfrm>
          <a:custGeom>
            <a:avLst/>
            <a:gdLst/>
            <a:ahLst/>
            <a:cxnLst/>
            <a:rect l="l" t="t" r="r" b="b"/>
            <a:pathLst>
              <a:path w="8971280" h="1076960">
                <a:moveTo>
                  <a:pt x="8791397" y="1076497"/>
                </a:moveTo>
                <a:lnTo>
                  <a:pt x="179419" y="1076497"/>
                </a:lnTo>
                <a:lnTo>
                  <a:pt x="131723" y="1070088"/>
                </a:lnTo>
                <a:lnTo>
                  <a:pt x="88863" y="1052001"/>
                </a:lnTo>
                <a:lnTo>
                  <a:pt x="52550" y="1023947"/>
                </a:lnTo>
                <a:lnTo>
                  <a:pt x="24496" y="987634"/>
                </a:lnTo>
                <a:lnTo>
                  <a:pt x="6409" y="944774"/>
                </a:lnTo>
                <a:lnTo>
                  <a:pt x="0" y="897078"/>
                </a:lnTo>
                <a:lnTo>
                  <a:pt x="0" y="179419"/>
                </a:lnTo>
                <a:lnTo>
                  <a:pt x="6409" y="131722"/>
                </a:lnTo>
                <a:lnTo>
                  <a:pt x="24496" y="88863"/>
                </a:lnTo>
                <a:lnTo>
                  <a:pt x="52550" y="52550"/>
                </a:lnTo>
                <a:lnTo>
                  <a:pt x="88863" y="24496"/>
                </a:lnTo>
                <a:lnTo>
                  <a:pt x="131723" y="6409"/>
                </a:lnTo>
                <a:lnTo>
                  <a:pt x="179419" y="0"/>
                </a:lnTo>
                <a:lnTo>
                  <a:pt x="8791397" y="0"/>
                </a:lnTo>
                <a:lnTo>
                  <a:pt x="8860057" y="13657"/>
                </a:lnTo>
                <a:lnTo>
                  <a:pt x="8918266" y="52550"/>
                </a:lnTo>
                <a:lnTo>
                  <a:pt x="8957159" y="110758"/>
                </a:lnTo>
                <a:lnTo>
                  <a:pt x="8970816" y="179419"/>
                </a:lnTo>
                <a:lnTo>
                  <a:pt x="8970816" y="897078"/>
                </a:lnTo>
                <a:lnTo>
                  <a:pt x="8964407" y="944774"/>
                </a:lnTo>
                <a:lnTo>
                  <a:pt x="8946320" y="987634"/>
                </a:lnTo>
                <a:lnTo>
                  <a:pt x="8918266" y="1023947"/>
                </a:lnTo>
                <a:lnTo>
                  <a:pt x="8881953" y="1052001"/>
                </a:lnTo>
                <a:lnTo>
                  <a:pt x="8839094" y="1070088"/>
                </a:lnTo>
                <a:lnTo>
                  <a:pt x="8791397" y="107649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3776" y="732026"/>
            <a:ext cx="95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6BD5C0-5E58-3670-0F60-F14C0451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54200"/>
            <a:ext cx="9525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Ribeiro, M. T., Singh, S., &amp; </a:t>
            </a:r>
            <a:r>
              <a:rPr lang="en-US" dirty="0" err="1"/>
              <a:t>Guestrin</a:t>
            </a:r>
            <a:r>
              <a:rPr lang="en-US" dirty="0"/>
              <a:t>, C. (2016). "Why should I trust you?" Explaining the predictions of any classifier. </a:t>
            </a:r>
            <a:r>
              <a:rPr lang="en-US" i="1" dirty="0"/>
              <a:t>Proceedings of the 22nd ACM SIGKDD International Conference on Knowledge Discovery and Data Mining</a:t>
            </a:r>
            <a:r>
              <a:rPr lang="en-US" dirty="0"/>
              <a:t>, 1135-1144.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Hochreiter, S., &amp; </a:t>
            </a:r>
            <a:r>
              <a:rPr lang="en-US" dirty="0" err="1"/>
              <a:t>Schmidhuber</a:t>
            </a:r>
            <a:r>
              <a:rPr lang="en-US" dirty="0"/>
              <a:t>, J. (1997). Long short-term memory. </a:t>
            </a:r>
            <a:r>
              <a:rPr lang="en-US" i="1" dirty="0"/>
              <a:t>Neural Computation</a:t>
            </a:r>
            <a:r>
              <a:rPr lang="en-US" dirty="0"/>
              <a:t>, 9(8), 1735-1780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err="1"/>
              <a:t>Breiman</a:t>
            </a:r>
            <a:r>
              <a:rPr lang="en-US" dirty="0"/>
              <a:t>, L. (2001). Random forests. </a:t>
            </a:r>
            <a:r>
              <a:rPr lang="en-US" i="1" dirty="0"/>
              <a:t>Machine Learning</a:t>
            </a:r>
            <a:r>
              <a:rPr lang="en-US" dirty="0"/>
              <a:t>, 45(1), 5-32.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Chaurasia, V., &amp; Pal, S. (2018). "Prediction of Heart Disease Using Data Mining Techniques." </a:t>
            </a:r>
            <a:r>
              <a:rPr lang="en-US" i="1" dirty="0"/>
              <a:t>Proceedings of the International Conference on Computing, Communication, Control, and Automation (ICCCCA)</a:t>
            </a:r>
            <a:r>
              <a:rPr lang="en-US" dirty="0"/>
              <a:t>, 1-5..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4689" y="3220964"/>
            <a:ext cx="390779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0" marR="5080" indent="-845185">
              <a:lnSpc>
                <a:spcPct val="100000"/>
              </a:lnSpc>
              <a:spcBef>
                <a:spcPts val="100"/>
              </a:spcBef>
            </a:pPr>
            <a:r>
              <a:rPr sz="9600" spc="-685" dirty="0">
                <a:solidFill>
                  <a:srgbClr val="71A1D9"/>
                </a:solidFill>
                <a:latin typeface="Times New Roman"/>
                <a:cs typeface="Times New Roman"/>
              </a:rPr>
              <a:t>THANK </a:t>
            </a:r>
            <a:r>
              <a:rPr sz="9600" spc="-1415" dirty="0">
                <a:solidFill>
                  <a:srgbClr val="71A1D9"/>
                </a:solidFill>
                <a:latin typeface="Times New Roman"/>
                <a:cs typeface="Times New Roman"/>
              </a:rPr>
              <a:t>Y</a:t>
            </a:r>
            <a:r>
              <a:rPr sz="9600" spc="-835" dirty="0">
                <a:solidFill>
                  <a:srgbClr val="71A1D9"/>
                </a:solidFill>
                <a:latin typeface="Times New Roman"/>
                <a:cs typeface="Times New Roman"/>
              </a:rPr>
              <a:t>OU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73467"/>
            <a:ext cx="9315450" cy="1031875"/>
          </a:xfrm>
          <a:custGeom>
            <a:avLst/>
            <a:gdLst/>
            <a:ahLst/>
            <a:cxnLst/>
            <a:rect l="l" t="t" r="r" b="b"/>
            <a:pathLst>
              <a:path w="9315450" h="1031875">
                <a:moveTo>
                  <a:pt x="9143305" y="1031353"/>
                </a:moveTo>
                <a:lnTo>
                  <a:pt x="171895" y="1031353"/>
                </a:lnTo>
                <a:lnTo>
                  <a:pt x="126199" y="1025213"/>
                </a:lnTo>
                <a:lnTo>
                  <a:pt x="85136" y="1007885"/>
                </a:lnTo>
                <a:lnTo>
                  <a:pt x="50347" y="981006"/>
                </a:lnTo>
                <a:lnTo>
                  <a:pt x="23468" y="946217"/>
                </a:lnTo>
                <a:lnTo>
                  <a:pt x="6140" y="905154"/>
                </a:lnTo>
                <a:lnTo>
                  <a:pt x="0" y="859458"/>
                </a:lnTo>
                <a:lnTo>
                  <a:pt x="0" y="171895"/>
                </a:lnTo>
                <a:lnTo>
                  <a:pt x="6140" y="126199"/>
                </a:lnTo>
                <a:lnTo>
                  <a:pt x="23468" y="85136"/>
                </a:lnTo>
                <a:lnTo>
                  <a:pt x="50347" y="50347"/>
                </a:lnTo>
                <a:lnTo>
                  <a:pt x="85136" y="23468"/>
                </a:lnTo>
                <a:lnTo>
                  <a:pt x="126199" y="6140"/>
                </a:lnTo>
                <a:lnTo>
                  <a:pt x="171895" y="0"/>
                </a:lnTo>
                <a:lnTo>
                  <a:pt x="9143305" y="0"/>
                </a:lnTo>
                <a:lnTo>
                  <a:pt x="9209088" y="13084"/>
                </a:lnTo>
                <a:lnTo>
                  <a:pt x="9264855" y="50347"/>
                </a:lnTo>
                <a:lnTo>
                  <a:pt x="9302117" y="106114"/>
                </a:lnTo>
                <a:lnTo>
                  <a:pt x="9315201" y="171895"/>
                </a:lnTo>
                <a:lnTo>
                  <a:pt x="9315201" y="859458"/>
                </a:lnTo>
                <a:lnTo>
                  <a:pt x="9309061" y="905154"/>
                </a:lnTo>
                <a:lnTo>
                  <a:pt x="9291733" y="946217"/>
                </a:lnTo>
                <a:lnTo>
                  <a:pt x="9264854" y="981006"/>
                </a:lnTo>
                <a:lnTo>
                  <a:pt x="9230065" y="1007885"/>
                </a:lnTo>
                <a:lnTo>
                  <a:pt x="9189002" y="1025213"/>
                </a:lnTo>
                <a:lnTo>
                  <a:pt x="9143305" y="1031353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772" y="507281"/>
            <a:ext cx="278320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Introduction</a:t>
            </a:r>
            <a:endParaRPr sz="43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0497F-A2F6-1934-25F6-4A34D8829F95}"/>
              </a:ext>
            </a:extLst>
          </p:cNvPr>
          <p:cNvSpPr txBox="1"/>
          <p:nvPr/>
        </p:nvSpPr>
        <p:spPr>
          <a:xfrm>
            <a:off x="228600" y="1905000"/>
            <a:ext cx="7467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Heart disease</a:t>
            </a:r>
            <a:r>
              <a:rPr lang="en-US" dirty="0"/>
              <a:t> is one of the leading causes of death globally, necessitating early and accurate diagnosis to improve patient </a:t>
            </a:r>
            <a:r>
              <a:rPr lang="en-US" dirty="0" err="1"/>
              <a:t>outcomes.Traditional</a:t>
            </a:r>
            <a:r>
              <a:rPr lang="en-US" dirty="0"/>
              <a:t> methods often fail to capture complex weather patterns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Logistic Regression (LR)</a:t>
            </a:r>
            <a:r>
              <a:rPr lang="en-US" dirty="0"/>
              <a:t> is a traditional statistical method widely used in medical research for its simplicity and interpretability.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Machine learning (ML)</a:t>
            </a:r>
            <a:r>
              <a:rPr lang="en-US" dirty="0"/>
              <a:t> has become a vital tool in medical diagnostics, offering data-driven insights that support clinical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Convolutional Neural Networks (CNNs)</a:t>
            </a:r>
            <a:r>
              <a:rPr lang="en-US" dirty="0"/>
              <a:t>, a type of deep learning model, have recently gained attention for their ability to automatically extract complex patterns from data, especially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</a:t>
            </a:r>
            <a:r>
              <a:rPr lang="en-US" b="1" dirty="0"/>
              <a:t>evaluate model accuracy, interpretability, and practical applicability</a:t>
            </a:r>
            <a:r>
              <a:rPr lang="en-US" dirty="0"/>
              <a:t> to determine the most effective approach for heart disease prediction.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7849C-ACD4-D556-B6C7-01314E765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209799"/>
            <a:ext cx="2667000" cy="2851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Literature</a:t>
            </a:r>
            <a:r>
              <a:rPr sz="4200" spc="-185" dirty="0"/>
              <a:t> </a:t>
            </a:r>
            <a:r>
              <a:rPr sz="4200" spc="-10" dirty="0"/>
              <a:t>Survey</a:t>
            </a:r>
            <a:endParaRPr sz="42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E18E0E-F27C-3176-EC3C-A9953B05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36" y="2526287"/>
            <a:ext cx="105502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Logistic Regression (LR)</a:t>
            </a:r>
            <a:r>
              <a:rPr lang="en-US" dirty="0"/>
              <a:t> is one of the earliest and most widely used models for heart disease prediction, valued for its simplicity and interpretability in clinical settings.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Studies using the </a:t>
            </a:r>
            <a:r>
              <a:rPr lang="en-US" b="1" dirty="0"/>
              <a:t>UCI Heart Disease Dataset</a:t>
            </a:r>
            <a:r>
              <a:rPr lang="en-US" dirty="0"/>
              <a:t> report LR accuracy ranging from </a:t>
            </a:r>
            <a:r>
              <a:rPr lang="en-US" b="1" dirty="0"/>
              <a:t>85% to 93%</a:t>
            </a:r>
            <a:r>
              <a:rPr lang="en-US" dirty="0"/>
              <a:t>, depending on feature selection and preprocessing techniques.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CNNs (Convolutional Neural Networks)</a:t>
            </a:r>
            <a:r>
              <a:rPr lang="en-US" dirty="0"/>
              <a:t> are increasingly used in heart disease detection, especially with </a:t>
            </a:r>
            <a:r>
              <a:rPr lang="en-US" b="1" dirty="0"/>
              <a:t>image data</a:t>
            </a:r>
            <a:r>
              <a:rPr lang="en-US" dirty="0"/>
              <a:t> like ECG, MRI, or CT scans, achieving accuracies above </a:t>
            </a:r>
            <a:r>
              <a:rPr lang="en-US" b="1" dirty="0"/>
              <a:t>90%</a:t>
            </a:r>
            <a:r>
              <a:rPr lang="en-US" dirty="0"/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CNN models have the advantage of </a:t>
            </a:r>
            <a:r>
              <a:rPr lang="en-US" b="1" dirty="0"/>
              <a:t>automatic feature extraction</a:t>
            </a:r>
            <a:r>
              <a:rPr lang="en-US" dirty="0"/>
              <a:t>, reducing the need for manual engineering but requiring larger datasets and higher computation power.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Research shows that </a:t>
            </a:r>
            <a:r>
              <a:rPr lang="en-US" b="1" dirty="0"/>
              <a:t>LR performs better on small, structured/tabular datasets</a:t>
            </a:r>
            <a:r>
              <a:rPr lang="en-US" dirty="0"/>
              <a:t>, while CNNs excel with </a:t>
            </a:r>
            <a:r>
              <a:rPr lang="en-US" b="1" dirty="0"/>
              <a:t>large and complex/unstructured data</a:t>
            </a:r>
            <a:r>
              <a:rPr lang="en-US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Literature</a:t>
            </a:r>
            <a:r>
              <a:rPr sz="4200" spc="-185" dirty="0"/>
              <a:t> </a:t>
            </a:r>
            <a:r>
              <a:rPr sz="4200" spc="-10" dirty="0"/>
              <a:t>Survey</a:t>
            </a:r>
            <a:endParaRPr sz="42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5FCBB-A6D9-1D25-D2F0-B0997172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4824"/>
            <a:ext cx="92964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Some papers propose </a:t>
            </a:r>
            <a:r>
              <a:rPr lang="en-US" sz="2000" b="1" dirty="0"/>
              <a:t>hybrid models</a:t>
            </a:r>
            <a:r>
              <a:rPr lang="en-US" sz="2000" dirty="0"/>
              <a:t> that combine LR with deep learning techniques (e.g., CNN for feature extraction followed by LR for classification), aiming to balance performance and explainability.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The </a:t>
            </a:r>
            <a:r>
              <a:rPr lang="en-US" sz="2000" b="1" dirty="0"/>
              <a:t>trade-off between accuracy and interpretability</a:t>
            </a:r>
            <a:r>
              <a:rPr lang="en-US" sz="2000" dirty="0"/>
              <a:t> is a common theme, where LR is preferred for transparency and CNNs for predictive power.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Recent literature highlights the need for </a:t>
            </a:r>
            <a:r>
              <a:rPr lang="en-US" sz="2000" b="1" dirty="0"/>
              <a:t>explainable AI (XAI)</a:t>
            </a:r>
            <a:r>
              <a:rPr lang="en-US" sz="2000" dirty="0"/>
              <a:t> in medical applications, suggesting a move toward models that are both accurate and clinically understandable.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8318"/>
            <a:ext cx="8795385" cy="1319530"/>
          </a:xfrm>
          <a:custGeom>
            <a:avLst/>
            <a:gdLst/>
            <a:ahLst/>
            <a:cxnLst/>
            <a:rect l="l" t="t" r="r" b="b"/>
            <a:pathLst>
              <a:path w="8795385" h="1319530">
                <a:moveTo>
                  <a:pt x="8575418" y="1319174"/>
                </a:moveTo>
                <a:lnTo>
                  <a:pt x="219866" y="1319174"/>
                </a:lnTo>
                <a:lnTo>
                  <a:pt x="175556" y="1314708"/>
                </a:lnTo>
                <a:lnTo>
                  <a:pt x="134284" y="1301896"/>
                </a:lnTo>
                <a:lnTo>
                  <a:pt x="96937" y="1281625"/>
                </a:lnTo>
                <a:lnTo>
                  <a:pt x="64397" y="1254777"/>
                </a:lnTo>
                <a:lnTo>
                  <a:pt x="37549" y="1222237"/>
                </a:lnTo>
                <a:lnTo>
                  <a:pt x="17278" y="1184890"/>
                </a:lnTo>
                <a:lnTo>
                  <a:pt x="4466" y="1143618"/>
                </a:lnTo>
                <a:lnTo>
                  <a:pt x="0" y="1099308"/>
                </a:lnTo>
                <a:lnTo>
                  <a:pt x="0" y="219866"/>
                </a:lnTo>
                <a:lnTo>
                  <a:pt x="4466" y="175556"/>
                </a:lnTo>
                <a:lnTo>
                  <a:pt x="17278" y="134284"/>
                </a:lnTo>
                <a:lnTo>
                  <a:pt x="37549" y="96937"/>
                </a:lnTo>
                <a:lnTo>
                  <a:pt x="64397" y="64397"/>
                </a:lnTo>
                <a:lnTo>
                  <a:pt x="96937" y="37549"/>
                </a:lnTo>
                <a:lnTo>
                  <a:pt x="134284" y="17278"/>
                </a:lnTo>
                <a:lnTo>
                  <a:pt x="175556" y="4466"/>
                </a:lnTo>
                <a:lnTo>
                  <a:pt x="219866" y="0"/>
                </a:lnTo>
                <a:lnTo>
                  <a:pt x="8575418" y="0"/>
                </a:lnTo>
                <a:lnTo>
                  <a:pt x="8618513" y="4263"/>
                </a:lnTo>
                <a:lnTo>
                  <a:pt x="8659558" y="16736"/>
                </a:lnTo>
                <a:lnTo>
                  <a:pt x="8697401" y="36940"/>
                </a:lnTo>
                <a:lnTo>
                  <a:pt x="8730888" y="64397"/>
                </a:lnTo>
                <a:lnTo>
                  <a:pt x="8758345" y="97884"/>
                </a:lnTo>
                <a:lnTo>
                  <a:pt x="8778549" y="135727"/>
                </a:lnTo>
                <a:lnTo>
                  <a:pt x="8791022" y="176772"/>
                </a:lnTo>
                <a:lnTo>
                  <a:pt x="8795285" y="219866"/>
                </a:lnTo>
                <a:lnTo>
                  <a:pt x="8795285" y="1099308"/>
                </a:lnTo>
                <a:lnTo>
                  <a:pt x="8790818" y="1143618"/>
                </a:lnTo>
                <a:lnTo>
                  <a:pt x="8778007" y="1184890"/>
                </a:lnTo>
                <a:lnTo>
                  <a:pt x="8757735" y="1222237"/>
                </a:lnTo>
                <a:lnTo>
                  <a:pt x="8730888" y="1254777"/>
                </a:lnTo>
                <a:lnTo>
                  <a:pt x="8698348" y="1281625"/>
                </a:lnTo>
                <a:lnTo>
                  <a:pt x="8661001" y="1301896"/>
                </a:lnTo>
                <a:lnTo>
                  <a:pt x="8619729" y="1314708"/>
                </a:lnTo>
                <a:lnTo>
                  <a:pt x="8575418" y="1319174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312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3F8C3C-29B1-C715-B5FF-D25C52783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36" y="1718102"/>
            <a:ext cx="89500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To implement and compare</a:t>
            </a:r>
            <a:r>
              <a:rPr lang="en-US" sz="2000" dirty="0"/>
              <a:t> Logistic Regression and Convolutional Neural Network (CNN) models for predicting heart disease.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To evaluate model performance</a:t>
            </a:r>
            <a:r>
              <a:rPr lang="en-US" sz="2000" dirty="0"/>
              <a:t> using metrics such as accuracy, precision, recall, and F1-score.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To analyze the strengths and limitations</a:t>
            </a:r>
            <a:r>
              <a:rPr lang="en-US" sz="2000" dirty="0"/>
              <a:t> of traditional (LR) vs. deep learning (CNN) approaches in terms of accuracy, interpretability, and data requirements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 </a:t>
            </a:r>
            <a:r>
              <a:rPr lang="en-US" sz="2000" b="1" dirty="0"/>
              <a:t>To recommend the most effective model</a:t>
            </a:r>
            <a:r>
              <a:rPr lang="en-US" sz="2000" dirty="0"/>
              <a:t> for heart disease prediction based on experimental results and practical considerations.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257" y="365125"/>
            <a:ext cx="10569575" cy="1268730"/>
          </a:xfrm>
          <a:custGeom>
            <a:avLst/>
            <a:gdLst/>
            <a:ahLst/>
            <a:cxnLst/>
            <a:rect l="l" t="t" r="r" b="b"/>
            <a:pathLst>
              <a:path w="10569575" h="1268730">
                <a:moveTo>
                  <a:pt x="10357652" y="1268283"/>
                </a:moveTo>
                <a:lnTo>
                  <a:pt x="211384" y="1268283"/>
                </a:lnTo>
                <a:lnTo>
                  <a:pt x="162916" y="1262701"/>
                </a:lnTo>
                <a:lnTo>
                  <a:pt x="118423" y="1246798"/>
                </a:lnTo>
                <a:lnTo>
                  <a:pt x="79174" y="1221845"/>
                </a:lnTo>
                <a:lnTo>
                  <a:pt x="46438" y="1189109"/>
                </a:lnTo>
                <a:lnTo>
                  <a:pt x="21485" y="1149860"/>
                </a:lnTo>
                <a:lnTo>
                  <a:pt x="5582" y="1105367"/>
                </a:lnTo>
                <a:lnTo>
                  <a:pt x="0" y="1056899"/>
                </a:lnTo>
                <a:lnTo>
                  <a:pt x="0" y="211384"/>
                </a:lnTo>
                <a:lnTo>
                  <a:pt x="5582" y="162916"/>
                </a:lnTo>
                <a:lnTo>
                  <a:pt x="21485" y="118423"/>
                </a:lnTo>
                <a:lnTo>
                  <a:pt x="46438" y="79174"/>
                </a:lnTo>
                <a:lnTo>
                  <a:pt x="79174" y="46438"/>
                </a:lnTo>
                <a:lnTo>
                  <a:pt x="118423" y="21485"/>
                </a:lnTo>
                <a:lnTo>
                  <a:pt x="162916" y="5582"/>
                </a:lnTo>
                <a:lnTo>
                  <a:pt x="211384" y="0"/>
                </a:lnTo>
                <a:lnTo>
                  <a:pt x="10357652" y="0"/>
                </a:lnTo>
                <a:lnTo>
                  <a:pt x="10399084" y="4099"/>
                </a:lnTo>
                <a:lnTo>
                  <a:pt x="10438546" y="16090"/>
                </a:lnTo>
                <a:lnTo>
                  <a:pt x="10474929" y="35515"/>
                </a:lnTo>
                <a:lnTo>
                  <a:pt x="10507124" y="61913"/>
                </a:lnTo>
                <a:lnTo>
                  <a:pt x="10533522" y="94108"/>
                </a:lnTo>
                <a:lnTo>
                  <a:pt x="10552947" y="130491"/>
                </a:lnTo>
                <a:lnTo>
                  <a:pt x="10564938" y="169953"/>
                </a:lnTo>
                <a:lnTo>
                  <a:pt x="10569037" y="211384"/>
                </a:lnTo>
                <a:lnTo>
                  <a:pt x="10569037" y="1056899"/>
                </a:lnTo>
                <a:lnTo>
                  <a:pt x="10563455" y="1105367"/>
                </a:lnTo>
                <a:lnTo>
                  <a:pt x="10547552" y="1149860"/>
                </a:lnTo>
                <a:lnTo>
                  <a:pt x="10522598" y="1189109"/>
                </a:lnTo>
                <a:lnTo>
                  <a:pt x="10489863" y="1221845"/>
                </a:lnTo>
                <a:lnTo>
                  <a:pt x="10450614" y="1246798"/>
                </a:lnTo>
                <a:lnTo>
                  <a:pt x="10406121" y="1262701"/>
                </a:lnTo>
                <a:lnTo>
                  <a:pt x="10357652" y="12682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195" y="827919"/>
            <a:ext cx="188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4DF21-47B7-5B4E-5F85-445BD889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4" y="1998980"/>
            <a:ext cx="2743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5125"/>
            <a:ext cx="8795385" cy="1056005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2748" y="721494"/>
            <a:ext cx="127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D7070-C864-7BF1-46D4-BBA3C22A5BE0}"/>
              </a:ext>
            </a:extLst>
          </p:cNvPr>
          <p:cNvSpPr txBox="1"/>
          <p:nvPr/>
        </p:nvSpPr>
        <p:spPr>
          <a:xfrm>
            <a:off x="838200" y="1861798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Collect and preprocess data</a:t>
            </a:r>
            <a:r>
              <a:rPr lang="en-US" dirty="0"/>
              <a:t> using techniques like normalization, encoding, and train-test splitting.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Build and train Logistic Regression and CNN models</a:t>
            </a:r>
            <a:r>
              <a:rPr lang="en-US" dirty="0"/>
              <a:t> on the processed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Evaluate model performance</a:t>
            </a:r>
            <a:r>
              <a:rPr lang="en-US" dirty="0"/>
              <a:t> using accuracy, precision, recall, and F1-score.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Compare results</a:t>
            </a:r>
            <a:r>
              <a:rPr lang="en-US" dirty="0"/>
              <a:t> to determine the better model based on performance and interpretability.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Evaluated model performance using accuracy, precision, recall, and F1-score on the test 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11" y="514741"/>
            <a:ext cx="1516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4ABAF-2D58-7411-60A2-BCC423A915D9}"/>
              </a:ext>
            </a:extLst>
          </p:cNvPr>
          <p:cNvSpPr txBox="1"/>
          <p:nvPr/>
        </p:nvSpPr>
        <p:spPr>
          <a:xfrm>
            <a:off x="276311" y="1371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Import Libraries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2522D-DC60-978D-1F1B-87D58C8B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10764752" cy="4248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11" y="514741"/>
            <a:ext cx="1516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0B513-B4F5-E244-E243-5589B43D4EA5}"/>
              </a:ext>
            </a:extLst>
          </p:cNvPr>
          <p:cNvSpPr txBox="1"/>
          <p:nvPr/>
        </p:nvSpPr>
        <p:spPr>
          <a:xfrm>
            <a:off x="685800" y="12010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Dataset:</a:t>
            </a:r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F956B-015E-DF9B-58D2-0465461B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2133600"/>
            <a:ext cx="9474666" cy="38463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936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Office Theme</vt:lpstr>
      <vt:lpstr>PowerPoint Presentation</vt:lpstr>
      <vt:lpstr>Introduction</vt:lpstr>
      <vt:lpstr>Literature Survey</vt:lpstr>
      <vt:lpstr>Literature Survey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FOML_PROJECT_PPT_TEMPLATE.pptx</dc:title>
  <dc:creator>jeyas</dc:creator>
  <cp:lastModifiedBy>jeyasri1704@gmail.com</cp:lastModifiedBy>
  <cp:revision>2</cp:revision>
  <dcterms:created xsi:type="dcterms:W3CDTF">2025-05-08T15:18:04Z</dcterms:created>
  <dcterms:modified xsi:type="dcterms:W3CDTF">2025-05-12T03:30:04Z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2025-05-08T00:00:00Z</vt:filetime>
  </property>
</Properties>
</file>