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84" r:id="rId6"/>
    <p:sldId id="259" r:id="rId7"/>
    <p:sldId id="261" r:id="rId8"/>
    <p:sldId id="262" r:id="rId9"/>
    <p:sldId id="283" r:id="rId10"/>
    <p:sldId id="264" r:id="rId11"/>
    <p:sldId id="266" r:id="rId12"/>
    <p:sldId id="273" r:id="rId13"/>
    <p:sldId id="274" r:id="rId14"/>
    <p:sldId id="275" r:id="rId15"/>
    <p:sldId id="276" r:id="rId16"/>
    <p:sldId id="277" r:id="rId17"/>
    <p:sldId id="279" r:id="rId18"/>
    <p:sldId id="281" r:id="rId19"/>
    <p:sldId id="280" r:id="rId20"/>
    <p:sldId id="282" r:id="rId21"/>
    <p:sldId id="260" r:id="rId22"/>
    <p:sldId id="267" r:id="rId23"/>
    <p:sldId id="268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78B"/>
    <a:srgbClr val="009999"/>
    <a:srgbClr val="006666"/>
    <a:srgbClr val="336699"/>
    <a:srgbClr val="00CC99"/>
    <a:srgbClr val="5EFCA5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 autoAdjust="0"/>
    <p:restoredTop sz="90427" autoAdjust="0"/>
  </p:normalViewPr>
  <p:slideViewPr>
    <p:cSldViewPr snapToGrid="0">
      <p:cViewPr varScale="1">
        <p:scale>
          <a:sx n="74" d="100"/>
          <a:sy n="74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E7F90-E496-4079-BB13-E12EE4AB632F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5B3C-79E8-4B49-8CBE-015F590B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5B3C-79E8-4B49-8CBE-015F590B81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5B3C-79E8-4B49-8CBE-015F590B81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3.5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5B3C-79E8-4B49-8CBE-015F590B8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8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5B3C-79E8-4B49-8CBE-015F590B81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4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5B3C-79E8-4B49-8CBE-015F590B81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097-FDED-42AA-B0B8-91B6BE59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6E624-95F4-46E3-8F0E-3174705FB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A1EC-34E8-40E7-916B-DA15AF0C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9C01-9F03-49F9-A7E6-E1DA4090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8D66-65B3-44FC-83CA-C0D91E10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5C63-46D3-48AC-B9DB-0A10D75C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34F0-351F-4501-8696-0267D809F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97F16-2E78-4BE3-A6FE-46BA444C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7AB4-0F1E-421D-9D28-9B1783DD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FF51-2C5D-4782-B3F9-7222B81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67DBE-FAD0-4A39-9479-E390F3BBA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378AC-6411-4F2A-9E7D-6EFD648C6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F0BA-19A4-49E2-8CCD-F872E8A0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0576-6F9A-437A-83A3-76B65ECF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338C-DA9A-4964-B1F5-128E48FC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8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4DD0-0B93-4DEA-9293-1A8857F3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46CD-6679-499A-A41B-82A5E6EE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1619-A444-4AEA-9469-7704ADAF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0431-F1CC-41B0-AF61-A4EA9027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08064-1AE7-4A7E-B49A-A43666E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E0D-E994-44FF-BFD3-1422BBE9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3A78-FE04-449A-82B2-EF0CBC1D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4B2-BDC4-4785-9D97-2CEC3899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06B9-0AAF-4F01-8A29-47671A36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5460-2752-49B9-91E5-370B8524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D061-1EE0-461E-A20F-B3351EFF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A431-3169-41D4-850A-D65E982B1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066E6-CF72-4EB9-9778-455319EE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0A6A1-DA58-4A6D-9E19-B26989DD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58781-F60F-4E01-A1AA-3507F5B7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C924-4170-4C9D-9DBE-E540B73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2726-DA2E-462F-8D5B-DB0046F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3071-68E1-4EEC-AF7D-700985DD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81F2-8DD1-4ED7-B043-BE4D7B26B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CD4CD-4D75-4FD1-A0BC-C582292B2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5BF87-D2F4-4793-B3F4-0107C052E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0F6E9-9D9A-48ED-83E2-E88018AC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23C4-B354-4765-AEE0-63DB59A7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F4C5A-06D6-4E5C-AEBE-BA58D361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1196-C051-46F7-8E23-ED577323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E9494-A5EA-4D27-9DFB-8F74326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2890-49B1-42F3-B27B-E19B0582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EC323-B8C0-406A-AB56-9C08CAD7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4D4B7-9714-4E0F-8581-36FC5484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4AC86-CE71-4065-AC20-84FE30F5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2EA5B-6644-4660-9190-C7AFA6A3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F68B-96AE-412E-BF5E-3AB55088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CAE0-CEB9-44C7-9AE6-E2BE8E0E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B577-4BF3-4345-987A-049F9C34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BB7EB-D49C-46FC-8383-E0984F7B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F092-CB42-409B-BD6F-6509995A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29E7-2D36-4664-A612-65615E99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58DD-EC39-43EE-935C-70F6CA0C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6C6FF-D233-47AC-8744-C305ED8EB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9E5C7-3EF4-44D5-B458-BA5FBCC6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51FF4-5A67-4BD9-BCED-DC77D5A2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764FF-4864-42AE-AF9A-1EE3933D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DA49-D7C1-47E4-84FA-486A819C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2E6E2-9302-406B-A6FA-BCD44068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1785-D6E6-48CE-9BD9-999D6BD1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373F-BD73-4FD5-A50A-7A9616031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4038-AA1A-48EA-BB75-F1364C6F22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93DB-BEBD-4B79-8568-618048CC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23D3-2764-46DB-91C0-B0E5A0B85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5B371-45EC-4C22-945B-585465C2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3.xml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minar Detail">
            <a:extLst>
              <a:ext uri="{FF2B5EF4-FFF2-40B4-BE49-F238E27FC236}">
                <a16:creationId xmlns:a16="http://schemas.microsoft.com/office/drawing/2014/main" id="{B3254CB0-D60F-4F3D-8B80-E97D30547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5" t="65401" b="4638"/>
          <a:stretch/>
        </p:blipFill>
        <p:spPr bwMode="auto">
          <a:xfrm>
            <a:off x="7248853" y="1746142"/>
            <a:ext cx="3259416" cy="30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15FC8-A722-4F0A-AA54-48A0B64B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17" y="1290953"/>
            <a:ext cx="6856508" cy="261004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Predicting Medication Errors</a:t>
            </a:r>
            <a:br>
              <a:rPr lang="en-US" sz="4400" b="1" dirty="0"/>
            </a:br>
            <a:r>
              <a:rPr lang="en-US" sz="4400" b="1" dirty="0"/>
              <a:t>at Apollo Hospitals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9185-2DCA-4C23-B3E8-7A255A25D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41" y="4689195"/>
            <a:ext cx="5348059" cy="766040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Presentation by :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Amrata Agrawal, Harsh Upadhyay,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             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Jeya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Sri R, &amp; Sharan Sivakumar</a:t>
            </a:r>
            <a:r>
              <a:rPr lang="en-US" sz="1800" dirty="0"/>
              <a:t>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IMB Logo unit Final low res.jpg">
            <a:extLst>
              <a:ext uri="{FF2B5EF4-FFF2-40B4-BE49-F238E27FC236}">
                <a16:creationId xmlns:a16="http://schemas.microsoft.com/office/drawing/2014/main" id="{2FBBEAAA-B376-4077-8BE1-0B98F81945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41247" y="1314403"/>
            <a:ext cx="4264090" cy="863478"/>
          </a:xfrm>
          <a:prstGeom prst="rect">
            <a:avLst/>
          </a:prstGeom>
          <a:noFill/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pollo Hospitals Vector Logo">
            <a:extLst>
              <a:ext uri="{FF2B5EF4-FFF2-40B4-BE49-F238E27FC236}">
                <a16:creationId xmlns:a16="http://schemas.microsoft.com/office/drawing/2014/main" id="{44755906-6BF2-4B51-A6CD-72DF57DF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0939287" y="52862"/>
            <a:ext cx="1140543" cy="83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11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Modelling – Logical 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3B690-16FC-4DA2-B602-FDC32B10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46"/>
            <a:ext cx="717071" cy="6673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852234B-CF0E-4A2A-BC21-AEC9B34BB2ED}"/>
              </a:ext>
            </a:extLst>
          </p:cNvPr>
          <p:cNvSpPr/>
          <p:nvPr/>
        </p:nvSpPr>
        <p:spPr>
          <a:xfrm>
            <a:off x="3657020" y="1882429"/>
            <a:ext cx="4591664" cy="4112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3CF745-5DA6-4BDB-BD8C-045D0B6333D9}"/>
              </a:ext>
            </a:extLst>
          </p:cNvPr>
          <p:cNvSpPr/>
          <p:nvPr/>
        </p:nvSpPr>
        <p:spPr>
          <a:xfrm>
            <a:off x="3795785" y="2270797"/>
            <a:ext cx="2013527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Scraping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5E731C-DD3B-4573-B1B0-EACF8DEB5487}"/>
              </a:ext>
            </a:extLst>
          </p:cNvPr>
          <p:cNvSpPr/>
          <p:nvPr/>
        </p:nvSpPr>
        <p:spPr>
          <a:xfrm>
            <a:off x="3795785" y="2829822"/>
            <a:ext cx="2013527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Parsing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5C6948-B9D7-4085-BB34-482CEE9BC5D0}"/>
              </a:ext>
            </a:extLst>
          </p:cNvPr>
          <p:cNvSpPr/>
          <p:nvPr/>
        </p:nvSpPr>
        <p:spPr>
          <a:xfrm>
            <a:off x="3795785" y="3418267"/>
            <a:ext cx="2013527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Tagging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52D64DD-76C2-4E26-BDBE-775CA428F942}"/>
              </a:ext>
            </a:extLst>
          </p:cNvPr>
          <p:cNvSpPr/>
          <p:nvPr/>
        </p:nvSpPr>
        <p:spPr>
          <a:xfrm>
            <a:off x="6015941" y="3998620"/>
            <a:ext cx="2013527" cy="2743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Grouping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809271-5381-4D3B-A3BB-FCCBEF560DEF}"/>
              </a:ext>
            </a:extLst>
          </p:cNvPr>
          <p:cNvSpPr/>
          <p:nvPr/>
        </p:nvSpPr>
        <p:spPr>
          <a:xfrm>
            <a:off x="6025773" y="2298929"/>
            <a:ext cx="2013527" cy="2743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Recognition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B7BC4B-E498-46E5-8BC2-0A176F000E42}"/>
              </a:ext>
            </a:extLst>
          </p:cNvPr>
          <p:cNvSpPr/>
          <p:nvPr/>
        </p:nvSpPr>
        <p:spPr>
          <a:xfrm>
            <a:off x="3795787" y="4000938"/>
            <a:ext cx="2013527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Analysis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2D5E6AD-7CB6-4F66-A2E1-0673C2F2061F}"/>
              </a:ext>
            </a:extLst>
          </p:cNvPr>
          <p:cNvSpPr/>
          <p:nvPr/>
        </p:nvSpPr>
        <p:spPr>
          <a:xfrm>
            <a:off x="3795786" y="4524654"/>
            <a:ext cx="2013527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 Tagging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E5681C5-FCA0-41B6-BA6F-643B22FFD761}"/>
              </a:ext>
            </a:extLst>
          </p:cNvPr>
          <p:cNvSpPr/>
          <p:nvPr/>
        </p:nvSpPr>
        <p:spPr>
          <a:xfrm>
            <a:off x="6014450" y="3418267"/>
            <a:ext cx="2013527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Noun Phrase Extraction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271ECB-6B09-4979-BE68-E7D00C1E668C}"/>
              </a:ext>
            </a:extLst>
          </p:cNvPr>
          <p:cNvSpPr/>
          <p:nvPr/>
        </p:nvSpPr>
        <p:spPr>
          <a:xfrm>
            <a:off x="3805617" y="5024344"/>
            <a:ext cx="2013527" cy="4635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Regular Expressions to Filter Content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333A62-30A7-4854-8CB9-8EF70F441F12}"/>
              </a:ext>
            </a:extLst>
          </p:cNvPr>
          <p:cNvSpPr/>
          <p:nvPr/>
        </p:nvSpPr>
        <p:spPr>
          <a:xfrm>
            <a:off x="6022480" y="2823044"/>
            <a:ext cx="2013527" cy="4479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 Frequency Analysis for Spelling Correction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C16F271-05FC-4155-A975-6DFAA326EF28}"/>
              </a:ext>
            </a:extLst>
          </p:cNvPr>
          <p:cNvSpPr/>
          <p:nvPr/>
        </p:nvSpPr>
        <p:spPr>
          <a:xfrm>
            <a:off x="6035605" y="4530104"/>
            <a:ext cx="2013527" cy="2743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Retrieval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9D9F5F-066A-4257-8E93-1C16DEE825D3}"/>
              </a:ext>
            </a:extLst>
          </p:cNvPr>
          <p:cNvSpPr txBox="1"/>
          <p:nvPr/>
        </p:nvSpPr>
        <p:spPr>
          <a:xfrm>
            <a:off x="739749" y="1352988"/>
            <a:ext cx="199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INPUT – Web sources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EC51B-A782-42B7-AEB6-7601287C7423}"/>
              </a:ext>
            </a:extLst>
          </p:cNvPr>
          <p:cNvSpPr txBox="1"/>
          <p:nvPr/>
        </p:nvSpPr>
        <p:spPr>
          <a:xfrm>
            <a:off x="9220064" y="1352988"/>
            <a:ext cx="185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OUTPUT -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A0C90-57EA-4B23-B564-EBAF9FA66E09}"/>
              </a:ext>
            </a:extLst>
          </p:cNvPr>
          <p:cNvSpPr txBox="1"/>
          <p:nvPr/>
        </p:nvSpPr>
        <p:spPr>
          <a:xfrm>
            <a:off x="4682568" y="1335717"/>
            <a:ext cx="234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TEXT MINING PROCESSES</a:t>
            </a: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9CAEBA78-E2B1-410D-8284-9D2EB13C6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06" y="1931458"/>
            <a:ext cx="927539" cy="927539"/>
          </a:xfrm>
          <a:prstGeom prst="rect">
            <a:avLst/>
          </a:prstGeom>
        </p:spPr>
      </p:pic>
      <p:pic>
        <p:nvPicPr>
          <p:cNvPr id="46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C2A9029E-D59D-4294-A8EC-ECA332C9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29" y="2974444"/>
            <a:ext cx="2220223" cy="557523"/>
          </a:xfrm>
          <a:prstGeom prst="rect">
            <a:avLst/>
          </a:prstGeom>
          <a:noFill/>
        </p:spPr>
      </p:pic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548349-340F-4BA4-8BF9-510CD16A9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71" y="3721869"/>
            <a:ext cx="1060287" cy="338333"/>
          </a:xfrm>
          <a:prstGeom prst="rect">
            <a:avLst/>
          </a:prstGeom>
        </p:spPr>
      </p:pic>
      <p:pic>
        <p:nvPicPr>
          <p:cNvPr id="48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D058889-6868-4546-BCF8-99F8B42C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71" y="3728113"/>
            <a:ext cx="1065033" cy="327947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6ECE34-B2AB-4644-901C-46A401413611}"/>
              </a:ext>
            </a:extLst>
          </p:cNvPr>
          <p:cNvSpPr txBox="1"/>
          <p:nvPr/>
        </p:nvSpPr>
        <p:spPr>
          <a:xfrm>
            <a:off x="922871" y="4651586"/>
            <a:ext cx="171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 Input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B94E7D-897C-40A8-B276-9F1F35566FED}"/>
              </a:ext>
            </a:extLst>
          </p:cNvPr>
          <p:cNvSpPr/>
          <p:nvPr/>
        </p:nvSpPr>
        <p:spPr>
          <a:xfrm>
            <a:off x="286036" y="1882428"/>
            <a:ext cx="3068393" cy="254390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824516E-A5F0-464D-BE56-708337669107}"/>
              </a:ext>
            </a:extLst>
          </p:cNvPr>
          <p:cNvPicPr/>
          <p:nvPr/>
        </p:nvPicPr>
        <p:blipFill rotWithShape="1">
          <a:blip r:embed="rId8"/>
          <a:srcRect l="21144" t="38085" r="27660" b="22744"/>
          <a:stretch/>
        </p:blipFill>
        <p:spPr>
          <a:xfrm>
            <a:off x="286036" y="5041640"/>
            <a:ext cx="3083989" cy="95342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F40C57-7091-45BD-98A3-EDAE7804E732}"/>
              </a:ext>
            </a:extLst>
          </p:cNvPr>
          <p:cNvSpPr/>
          <p:nvPr/>
        </p:nvSpPr>
        <p:spPr>
          <a:xfrm>
            <a:off x="6034114" y="5003076"/>
            <a:ext cx="2013527" cy="5280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Mapping Standardized Content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05921A-6B6C-48B3-87F4-C876EF0896FB}"/>
              </a:ext>
            </a:extLst>
          </p:cNvPr>
          <p:cNvGrpSpPr/>
          <p:nvPr/>
        </p:nvGrpSpPr>
        <p:grpSpPr>
          <a:xfrm>
            <a:off x="8663543" y="2879537"/>
            <a:ext cx="2949595" cy="718551"/>
            <a:chOff x="6423006" y="2468530"/>
            <a:chExt cx="4176203" cy="940954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535B64F-C47F-4ECA-8201-CFC2AB1C65FB}"/>
                </a:ext>
              </a:extLst>
            </p:cNvPr>
            <p:cNvPicPr/>
            <p:nvPr/>
          </p:nvPicPr>
          <p:blipFill rotWithShape="1">
            <a:blip r:embed="rId9"/>
            <a:srcRect l="16117" r="46842" b="62628"/>
            <a:stretch/>
          </p:blipFill>
          <p:spPr>
            <a:xfrm>
              <a:off x="6423006" y="2476357"/>
              <a:ext cx="2062231" cy="917923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0D5E347-925E-469A-9662-5F2EFAAFEC51}"/>
                </a:ext>
              </a:extLst>
            </p:cNvPr>
            <p:cNvPicPr/>
            <p:nvPr/>
          </p:nvPicPr>
          <p:blipFill rotWithShape="1">
            <a:blip r:embed="rId9"/>
            <a:srcRect l="62959" b="62628"/>
            <a:stretch/>
          </p:blipFill>
          <p:spPr>
            <a:xfrm>
              <a:off x="8485236" y="2468530"/>
              <a:ext cx="2113973" cy="940954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A69C3141-50E8-49A5-9184-DCE764BAFA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637" t="130" r="15148" b="33992"/>
          <a:stretch/>
        </p:blipFill>
        <p:spPr>
          <a:xfrm>
            <a:off x="8621748" y="2037905"/>
            <a:ext cx="2971726" cy="661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943139D-4FD7-4C8E-817A-F68C1D6A090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9561"/>
          <a:stretch/>
        </p:blipFill>
        <p:spPr>
          <a:xfrm>
            <a:off x="8653711" y="3813344"/>
            <a:ext cx="2971727" cy="661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DC78E10-83D7-4382-A7DC-B751992D8F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2416" y="4688428"/>
            <a:ext cx="2692972" cy="1596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467B3F1-C301-4F61-93B4-4D0887824A43}"/>
              </a:ext>
            </a:extLst>
          </p:cNvPr>
          <p:cNvSpPr/>
          <p:nvPr/>
        </p:nvSpPr>
        <p:spPr>
          <a:xfrm>
            <a:off x="8537912" y="1882428"/>
            <a:ext cx="3237424" cy="454954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2DB983F-78B6-4722-81C5-1FB9416EBA9C}"/>
              </a:ext>
            </a:extLst>
          </p:cNvPr>
          <p:cNvSpPr/>
          <p:nvPr/>
        </p:nvSpPr>
        <p:spPr>
          <a:xfrm>
            <a:off x="3363166" y="1397676"/>
            <a:ext cx="422787" cy="239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9E9D665-B593-4F51-AD20-B0BA73848E6A}"/>
              </a:ext>
            </a:extLst>
          </p:cNvPr>
          <p:cNvSpPr/>
          <p:nvPr/>
        </p:nvSpPr>
        <p:spPr>
          <a:xfrm>
            <a:off x="8211260" y="1411523"/>
            <a:ext cx="422787" cy="239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8908376-8E6F-435E-9EA2-05D62373C828}"/>
              </a:ext>
            </a:extLst>
          </p:cNvPr>
          <p:cNvSpPr txBox="1">
            <a:spLocks/>
          </p:cNvSpPr>
          <p:nvPr/>
        </p:nvSpPr>
        <p:spPr>
          <a:xfrm>
            <a:off x="176400" y="896400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rgbClr val="006699"/>
                </a:solidFill>
                <a:latin typeface="+mn-lt"/>
                <a:ea typeface="+mn-ea"/>
                <a:cs typeface="+mn-cs"/>
              </a:rPr>
              <a:t>Database Creation from Web Sources</a:t>
            </a:r>
          </a:p>
        </p:txBody>
      </p:sp>
    </p:spTree>
    <p:extLst>
      <p:ext uri="{BB962C8B-B14F-4D97-AF65-F5344CB8AC3E}">
        <p14:creationId xmlns:p14="http://schemas.microsoft.com/office/powerpoint/2010/main" val="359290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Modelling – Logical 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3B690-16FC-4DA2-B602-FDC32B10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46"/>
            <a:ext cx="717071" cy="66733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15AE51C-1028-43D3-B12A-84C4047031C9}"/>
              </a:ext>
            </a:extLst>
          </p:cNvPr>
          <p:cNvSpPr/>
          <p:nvPr/>
        </p:nvSpPr>
        <p:spPr>
          <a:xfrm>
            <a:off x="4139902" y="2483618"/>
            <a:ext cx="3657581" cy="2543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C0858A-07D3-4C04-ABDC-4EDC88B3A681}"/>
              </a:ext>
            </a:extLst>
          </p:cNvPr>
          <p:cNvSpPr txBox="1"/>
          <p:nvPr/>
        </p:nvSpPr>
        <p:spPr>
          <a:xfrm>
            <a:off x="815397" y="1865686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– Indents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1F6A6-01AB-45D6-961E-2643967AD4A9}"/>
              </a:ext>
            </a:extLst>
          </p:cNvPr>
          <p:cNvSpPr txBox="1"/>
          <p:nvPr/>
        </p:nvSpPr>
        <p:spPr>
          <a:xfrm>
            <a:off x="9295712" y="186568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- Database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E7126E-2E81-49FD-A0CA-C8D2E76BFE54}"/>
              </a:ext>
            </a:extLst>
          </p:cNvPr>
          <p:cNvSpPr txBox="1"/>
          <p:nvPr/>
        </p:nvSpPr>
        <p:spPr>
          <a:xfrm>
            <a:off x="4139903" y="1865686"/>
            <a:ext cx="376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ASSOCIATION RULE MINING PROCESS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19C297-7E66-4B70-888F-54525EB5AA9A}"/>
              </a:ext>
            </a:extLst>
          </p:cNvPr>
          <p:cNvSpPr/>
          <p:nvPr/>
        </p:nvSpPr>
        <p:spPr>
          <a:xfrm>
            <a:off x="342020" y="2483618"/>
            <a:ext cx="3068393" cy="254390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D538166-6BD7-4A55-9696-45912049F325}"/>
              </a:ext>
            </a:extLst>
          </p:cNvPr>
          <p:cNvSpPr/>
          <p:nvPr/>
        </p:nvSpPr>
        <p:spPr>
          <a:xfrm>
            <a:off x="4784556" y="3471425"/>
            <a:ext cx="2574723" cy="5280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Apriori Algorithm  </a:t>
            </a:r>
          </a:p>
          <a:p>
            <a:pPr algn="ctr"/>
            <a:r>
              <a:rPr lang="en-US" sz="1400" dirty="0"/>
              <a:t>(Overall Indents)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DC70DFE-AC79-4D2E-A0F7-0507B7BF5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75" y="2767092"/>
            <a:ext cx="2876906" cy="19111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589B5A7-D521-40E5-A3D6-BB5AD34231A9}"/>
              </a:ext>
            </a:extLst>
          </p:cNvPr>
          <p:cNvSpPr/>
          <p:nvPr/>
        </p:nvSpPr>
        <p:spPr>
          <a:xfrm>
            <a:off x="495671" y="2900119"/>
            <a:ext cx="349222" cy="1724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0DB2A79-B5E6-4AB4-BE1D-1B85DC3588B2}"/>
              </a:ext>
            </a:extLst>
          </p:cNvPr>
          <p:cNvSpPr/>
          <p:nvPr/>
        </p:nvSpPr>
        <p:spPr>
          <a:xfrm>
            <a:off x="4768580" y="2732447"/>
            <a:ext cx="2574723" cy="5280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 </a:t>
            </a:r>
            <a:r>
              <a:rPr lang="en-US" sz="1400" dirty="0"/>
              <a:t>(EDA)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404D014-E6C3-47A3-B3CB-BF9F84EC4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484" y="2699931"/>
            <a:ext cx="3246145" cy="8989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EB6555A-4955-457B-80BA-3695333D7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8317" y="3835332"/>
            <a:ext cx="3246144" cy="93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06E5818-954B-4909-9C00-FCFFBDE30F10}"/>
              </a:ext>
            </a:extLst>
          </p:cNvPr>
          <p:cNvSpPr/>
          <p:nvPr/>
        </p:nvSpPr>
        <p:spPr>
          <a:xfrm>
            <a:off x="4794389" y="4219976"/>
            <a:ext cx="2574723" cy="5280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Apriori Algorithm  </a:t>
            </a:r>
          </a:p>
          <a:p>
            <a:pPr algn="ctr"/>
            <a:r>
              <a:rPr lang="en-US" sz="1400" dirty="0"/>
              <a:t>(Ward specific)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457E68-5EA4-48FF-9E45-6E5E47D68497}"/>
              </a:ext>
            </a:extLst>
          </p:cNvPr>
          <p:cNvSpPr/>
          <p:nvPr/>
        </p:nvSpPr>
        <p:spPr>
          <a:xfrm>
            <a:off x="8276077" y="2490425"/>
            <a:ext cx="3555243" cy="254390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5AA1E0E4-8FB2-4E57-875A-B1EC09164E45}"/>
              </a:ext>
            </a:extLst>
          </p:cNvPr>
          <p:cNvSpPr/>
          <p:nvPr/>
        </p:nvSpPr>
        <p:spPr>
          <a:xfrm>
            <a:off x="3233461" y="1976987"/>
            <a:ext cx="422787" cy="239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93859E7F-518C-49AD-821E-3A349B106C51}"/>
              </a:ext>
            </a:extLst>
          </p:cNvPr>
          <p:cNvSpPr/>
          <p:nvPr/>
        </p:nvSpPr>
        <p:spPr>
          <a:xfrm>
            <a:off x="8276077" y="1942050"/>
            <a:ext cx="422787" cy="239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D37A607B-3FFF-425E-9124-4E63B633A95E}"/>
              </a:ext>
            </a:extLst>
          </p:cNvPr>
          <p:cNvSpPr txBox="1">
            <a:spLocks/>
          </p:cNvSpPr>
          <p:nvPr/>
        </p:nvSpPr>
        <p:spPr>
          <a:xfrm>
            <a:off x="176400" y="892800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rgbClr val="006699"/>
                </a:solidFill>
                <a:latin typeface="+mn-lt"/>
                <a:ea typeface="+mn-ea"/>
                <a:cs typeface="+mn-cs"/>
              </a:rPr>
              <a:t>Database Creation from Indent data</a:t>
            </a:r>
          </a:p>
        </p:txBody>
      </p:sp>
    </p:spTree>
    <p:extLst>
      <p:ext uri="{BB962C8B-B14F-4D97-AF65-F5344CB8AC3E}">
        <p14:creationId xmlns:p14="http://schemas.microsoft.com/office/powerpoint/2010/main" val="198379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Modelling – Physical 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3B690-16FC-4DA2-B602-FDC32B10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46"/>
            <a:ext cx="717071" cy="667332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FF9FB28-A8B5-4096-9867-81F43A2405C4}"/>
              </a:ext>
            </a:extLst>
          </p:cNvPr>
          <p:cNvSpPr/>
          <p:nvPr/>
        </p:nvSpPr>
        <p:spPr>
          <a:xfrm>
            <a:off x="7943174" y="3272704"/>
            <a:ext cx="3977210" cy="33257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7ED2676-D8A5-46C2-A127-338C2F2ACFD6}"/>
              </a:ext>
            </a:extLst>
          </p:cNvPr>
          <p:cNvSpPr/>
          <p:nvPr/>
        </p:nvSpPr>
        <p:spPr>
          <a:xfrm>
            <a:off x="4226442" y="3302256"/>
            <a:ext cx="3525346" cy="33257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11AAFAE-6764-4A17-82C5-66AC300AB75B}"/>
              </a:ext>
            </a:extLst>
          </p:cNvPr>
          <p:cNvSpPr/>
          <p:nvPr/>
        </p:nvSpPr>
        <p:spPr>
          <a:xfrm>
            <a:off x="754113" y="3582737"/>
            <a:ext cx="3212175" cy="1853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F8806D-705B-47A8-B1CA-1555CD1C8C73}"/>
              </a:ext>
            </a:extLst>
          </p:cNvPr>
          <p:cNvSpPr/>
          <p:nvPr/>
        </p:nvSpPr>
        <p:spPr>
          <a:xfrm>
            <a:off x="761937" y="1600085"/>
            <a:ext cx="3212175" cy="194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2A497-2390-4D25-B3BA-B39B3ED736DB}"/>
              </a:ext>
            </a:extLst>
          </p:cNvPr>
          <p:cNvSpPr txBox="1"/>
          <p:nvPr/>
        </p:nvSpPr>
        <p:spPr>
          <a:xfrm>
            <a:off x="1330801" y="1308385"/>
            <a:ext cx="2154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EDA &amp; Frequent sets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2742FC-B6D7-4EB3-A23B-CF40D64A2FC7}"/>
              </a:ext>
            </a:extLst>
          </p:cNvPr>
          <p:cNvSpPr/>
          <p:nvPr/>
        </p:nvSpPr>
        <p:spPr>
          <a:xfrm>
            <a:off x="4213626" y="1590734"/>
            <a:ext cx="3451998" cy="1959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144679-858A-4103-8A26-FEAB228DED61}"/>
              </a:ext>
            </a:extLst>
          </p:cNvPr>
          <p:cNvSpPr txBox="1"/>
          <p:nvPr/>
        </p:nvSpPr>
        <p:spPr>
          <a:xfrm>
            <a:off x="4590151" y="1299034"/>
            <a:ext cx="331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Drug Allergy &amp; Contraindication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D7FB9D-11F1-4E19-8C6E-26076C664358}"/>
              </a:ext>
            </a:extLst>
          </p:cNvPr>
          <p:cNvSpPr/>
          <p:nvPr/>
        </p:nvSpPr>
        <p:spPr>
          <a:xfrm>
            <a:off x="7905137" y="1590734"/>
            <a:ext cx="3977211" cy="1962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83BC43-8D12-4360-94B9-95A1AEF41D8E}"/>
              </a:ext>
            </a:extLst>
          </p:cNvPr>
          <p:cNvGrpSpPr/>
          <p:nvPr/>
        </p:nvGrpSpPr>
        <p:grpSpPr>
          <a:xfrm>
            <a:off x="8203328" y="4116831"/>
            <a:ext cx="3520238" cy="837942"/>
            <a:chOff x="4469926" y="4534465"/>
            <a:chExt cx="4816100" cy="110601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8D3C0F2-302A-4E9C-8106-57F0892CA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888"/>
            <a:stretch/>
          </p:blipFill>
          <p:spPr>
            <a:xfrm>
              <a:off x="5548586" y="4537008"/>
              <a:ext cx="3737440" cy="1103471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D1A82B-75E9-4E55-AADF-62EE710F3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1736"/>
            <a:stretch/>
          </p:blipFill>
          <p:spPr>
            <a:xfrm>
              <a:off x="4469926" y="4534465"/>
              <a:ext cx="1099019" cy="110347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F40E1476-BA0B-4224-B778-E7E2C5D492AF}"/>
              </a:ext>
            </a:extLst>
          </p:cNvPr>
          <p:cNvPicPr/>
          <p:nvPr/>
        </p:nvPicPr>
        <p:blipFill rotWithShape="1">
          <a:blip r:embed="rId5"/>
          <a:srcRect r="3423" b="60439"/>
          <a:stretch/>
        </p:blipFill>
        <p:spPr>
          <a:xfrm>
            <a:off x="4653527" y="4116309"/>
            <a:ext cx="2698222" cy="88005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C249642-4D1E-4999-81DE-FD1FFBCD6AEF}"/>
              </a:ext>
            </a:extLst>
          </p:cNvPr>
          <p:cNvPicPr/>
          <p:nvPr/>
        </p:nvPicPr>
        <p:blipFill rotWithShape="1">
          <a:blip r:embed="rId6"/>
          <a:srcRect l="2712" t="2122" b="50863"/>
          <a:stretch/>
        </p:blipFill>
        <p:spPr bwMode="auto">
          <a:xfrm>
            <a:off x="4440195" y="5178195"/>
            <a:ext cx="3143194" cy="1046055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B7B6690-000D-4B8B-8728-CC25EA1C3232}"/>
              </a:ext>
            </a:extLst>
          </p:cNvPr>
          <p:cNvSpPr/>
          <p:nvPr/>
        </p:nvSpPr>
        <p:spPr>
          <a:xfrm>
            <a:off x="151373" y="3128389"/>
            <a:ext cx="11952138" cy="806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75A59E4-0330-424B-A53C-9E4CA36508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9561"/>
          <a:stretch/>
        </p:blipFill>
        <p:spPr>
          <a:xfrm>
            <a:off x="4363807" y="2107919"/>
            <a:ext cx="3198141" cy="712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83B5513-F6AE-4FC8-913D-A20BABA9CB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9996"/>
          <a:stretch/>
        </p:blipFill>
        <p:spPr>
          <a:xfrm>
            <a:off x="8320635" y="1704676"/>
            <a:ext cx="3312940" cy="1374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C571AC7-C1DA-41EA-8BBF-86338A0D00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815" y="4114097"/>
            <a:ext cx="2750574" cy="10737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50BCED4-2937-46A1-BE59-5F84EB42E61B}"/>
              </a:ext>
            </a:extLst>
          </p:cNvPr>
          <p:cNvSpPr/>
          <p:nvPr/>
        </p:nvSpPr>
        <p:spPr>
          <a:xfrm>
            <a:off x="2852748" y="3244656"/>
            <a:ext cx="2424630" cy="562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Decomposing Existing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N:N Relationships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D2251F-280F-4EF3-A584-A3343DD17057}"/>
              </a:ext>
            </a:extLst>
          </p:cNvPr>
          <p:cNvSpPr/>
          <p:nvPr/>
        </p:nvSpPr>
        <p:spPr>
          <a:xfrm>
            <a:off x="7751788" y="3218249"/>
            <a:ext cx="1946517" cy="5893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Encoding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Labels &amp; Context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FBE931C-BD35-4048-9B36-844948655DC9}"/>
              </a:ext>
            </a:extLst>
          </p:cNvPr>
          <p:cNvSpPr/>
          <p:nvPr/>
        </p:nvSpPr>
        <p:spPr>
          <a:xfrm>
            <a:off x="9919468" y="3203012"/>
            <a:ext cx="1927695" cy="562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Generating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Business Rules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E27FFB6-BA18-4721-9FF0-B6873A94B2E9}"/>
              </a:ext>
            </a:extLst>
          </p:cNvPr>
          <p:cNvSpPr txBox="1"/>
          <p:nvPr/>
        </p:nvSpPr>
        <p:spPr>
          <a:xfrm>
            <a:off x="8320635" y="1310866"/>
            <a:ext cx="325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Drug  Caution &amp; Active Ingredients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DBF34DC-B309-4C04-837D-39F9F66EFA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4591" y="5178199"/>
            <a:ext cx="3478975" cy="93790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1FE4E00-A838-43EB-8856-03B0C9075F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79" y="2070607"/>
            <a:ext cx="2942489" cy="844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B9E7C7C6-B53D-44D8-A3D6-184EE32965A0}"/>
              </a:ext>
            </a:extLst>
          </p:cNvPr>
          <p:cNvSpPr/>
          <p:nvPr/>
        </p:nvSpPr>
        <p:spPr>
          <a:xfrm rot="16200000">
            <a:off x="-379014" y="2129907"/>
            <a:ext cx="1450176" cy="3894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E5C265-BC94-4302-AF8B-8E984E293339}"/>
              </a:ext>
            </a:extLst>
          </p:cNvPr>
          <p:cNvSpPr/>
          <p:nvPr/>
        </p:nvSpPr>
        <p:spPr>
          <a:xfrm rot="16200000">
            <a:off x="-961996" y="5125571"/>
            <a:ext cx="2615382" cy="3894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KNOWLEDGE BASE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B8F1C43-CAF1-4F7A-BCCE-A272332B5AE5}"/>
              </a:ext>
            </a:extLst>
          </p:cNvPr>
          <p:cNvSpPr/>
          <p:nvPr/>
        </p:nvSpPr>
        <p:spPr>
          <a:xfrm>
            <a:off x="5537532" y="3244656"/>
            <a:ext cx="1961925" cy="562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Creating New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N:N Relationships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9893650-E423-4B35-9674-AC62D165B405}"/>
              </a:ext>
            </a:extLst>
          </p:cNvPr>
          <p:cNvSpPr/>
          <p:nvPr/>
        </p:nvSpPr>
        <p:spPr>
          <a:xfrm>
            <a:off x="775467" y="3223354"/>
            <a:ext cx="1838480" cy="562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Pattern Analysis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452205F1-0282-429B-905E-569695C2133F}"/>
              </a:ext>
            </a:extLst>
          </p:cNvPr>
          <p:cNvSpPr txBox="1">
            <a:spLocks/>
          </p:cNvSpPr>
          <p:nvPr/>
        </p:nvSpPr>
        <p:spPr>
          <a:xfrm>
            <a:off x="176400" y="892800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rgbClr val="006699"/>
                </a:solidFill>
                <a:latin typeface="+mn-lt"/>
                <a:ea typeface="+mn-ea"/>
                <a:cs typeface="+mn-cs"/>
              </a:rPr>
              <a:t>Database to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316348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176400" y="892800"/>
            <a:ext cx="2453951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rgbClr val="006699"/>
                </a:solidFill>
                <a:latin typeface="+mn-lt"/>
                <a:ea typeface="+mn-ea"/>
                <a:cs typeface="+mn-cs"/>
              </a:rPr>
              <a:t>Business Rules &amp; Demo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8BFA805-AA98-4DDC-923A-D3DF6AB7F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18894"/>
              </p:ext>
            </p:extLst>
          </p:nvPr>
        </p:nvGraphicFramePr>
        <p:xfrm>
          <a:off x="307275" y="1793344"/>
          <a:ext cx="6788272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912">
                  <a:extLst>
                    <a:ext uri="{9D8B030D-6E8A-4147-A177-3AD203B41FA5}">
                      <a16:colId xmlns:a16="http://schemas.microsoft.com/office/drawing/2014/main" val="2533805438"/>
                    </a:ext>
                  </a:extLst>
                </a:gridCol>
                <a:gridCol w="2816163">
                  <a:extLst>
                    <a:ext uri="{9D8B030D-6E8A-4147-A177-3AD203B41FA5}">
                      <a16:colId xmlns:a16="http://schemas.microsoft.com/office/drawing/2014/main" val="557131706"/>
                    </a:ext>
                  </a:extLst>
                </a:gridCol>
                <a:gridCol w="2810197">
                  <a:extLst>
                    <a:ext uri="{9D8B030D-6E8A-4147-A177-3AD203B41FA5}">
                      <a16:colId xmlns:a16="http://schemas.microsoft.com/office/drawing/2014/main" val="1910571742"/>
                    </a:ext>
                  </a:extLst>
                </a:gridCol>
              </a:tblGrid>
              <a:tr h="420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Order  of </a:t>
                      </a:r>
                    </a:p>
                    <a:p>
                      <a:pPr algn="ctr"/>
                      <a:r>
                        <a:rPr lang="en-US" sz="1600" dirty="0"/>
                        <a:t>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Business Rule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Level of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688915"/>
                  </a:ext>
                </a:extLst>
              </a:tr>
              <a:tr h="4204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Prioritize frequently missed drugs and potential incorrect drug dosage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Prescription level  &amp;  Indent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43118"/>
                  </a:ext>
                </a:extLst>
              </a:tr>
              <a:tr h="4204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 missing drugs in drug 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Prescription level  &amp;  Indent level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9779"/>
                  </a:ext>
                </a:extLst>
              </a:tr>
              <a:tr h="4204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 therapeutic duplication &amp; drug overdose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Prescription level  &amp;  Indent level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24473"/>
                  </a:ext>
                </a:extLst>
              </a:tr>
              <a:tr h="26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Identify drug 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Prescription level  &amp;  Indent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28653"/>
                  </a:ext>
                </a:extLst>
              </a:tr>
              <a:tr h="26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Remind drug caution &amp; drug allergies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Prescription level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66954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, text, application, email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CBEF2C28-C61F-4E0A-A964-8AD4CE12C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34" y="1279227"/>
            <a:ext cx="4270945" cy="5442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81172-B739-4A54-8490-112F0D5A9A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1E3E7"/>
              </a:clrFrom>
              <a:clrTo>
                <a:srgbClr val="E1E3E7">
                  <a:alpha val="0"/>
                </a:srgbClr>
              </a:clrTo>
            </a:clrChange>
          </a:blip>
          <a:srcRect l="84677" t="28686" r="3817" b="57029"/>
          <a:stretch/>
        </p:blipFill>
        <p:spPr>
          <a:xfrm>
            <a:off x="88489" y="72196"/>
            <a:ext cx="693977" cy="64626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833273A-08C0-47A5-9911-C65993C1B472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Modelling – DSS Demonstration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5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7363600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DSS Benefits &amp; Caveats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6CD20A-E6DD-4976-9597-33FF5707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4" y="1656377"/>
            <a:ext cx="5655906" cy="45325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DSS is scientific</a:t>
            </a:r>
            <a:r>
              <a:rPr lang="en-IN" sz="1600" dirty="0"/>
              <a:t> &amp; uses data as its backbone for operation.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Quality team can </a:t>
            </a:r>
            <a:r>
              <a:rPr lang="en-IN" sz="1600" b="1" dirty="0"/>
              <a:t>exercise more control </a:t>
            </a:r>
            <a:r>
              <a:rPr lang="en-IN" sz="1600" dirty="0"/>
              <a:t>over the medication process.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Monitor each indenting user separately.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Understand drug-level insights better.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effectLst/>
              </a:rPr>
              <a:t>Data Traceability means heightened accountability for future errors.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/>
              </a:rPr>
              <a:t>Robust system helps </a:t>
            </a:r>
            <a:r>
              <a:rPr lang="en-IN" sz="1600" b="1" dirty="0">
                <a:effectLst/>
              </a:rPr>
              <a:t>save time &amp; improve productivity</a:t>
            </a:r>
            <a:r>
              <a:rPr lang="en-IN" sz="160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/>
              </a:rPr>
              <a:t>Stepping stone for </a:t>
            </a:r>
            <a:r>
              <a:rPr lang="en-IN" sz="1600" b="1" dirty="0">
                <a:effectLst/>
              </a:rPr>
              <a:t>bigger AI &amp; ML projects in the future.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Biggest impact – Potential To Save Lives Every Day.</a:t>
            </a:r>
            <a:endParaRPr lang="en-IN" sz="1600" b="1" dirty="0">
              <a:effectLst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F30710-C4FD-454C-84C3-CD15BB992992}"/>
              </a:ext>
            </a:extLst>
          </p:cNvPr>
          <p:cNvCxnSpPr>
            <a:cxnSpLocks/>
          </p:cNvCxnSpPr>
          <p:nvPr/>
        </p:nvCxnSpPr>
        <p:spPr>
          <a:xfrm>
            <a:off x="6096000" y="1038709"/>
            <a:ext cx="0" cy="503432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6E3F0C-81BD-4AC5-B03D-BEA75C7BB825}"/>
              </a:ext>
            </a:extLst>
          </p:cNvPr>
          <p:cNvSpPr txBox="1">
            <a:spLocks/>
          </p:cNvSpPr>
          <p:nvPr/>
        </p:nvSpPr>
        <p:spPr>
          <a:xfrm>
            <a:off x="6285531" y="1721691"/>
            <a:ext cx="5655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dirty="0"/>
              <a:t>Uses </a:t>
            </a:r>
            <a:r>
              <a:rPr lang="en-IN" sz="1600" b="1" dirty="0"/>
              <a:t>drug-level information to be the prima facie contributor</a:t>
            </a:r>
            <a:r>
              <a:rPr lang="en-IN" sz="1600" dirty="0"/>
              <a:t> to errors. In reality, there are more factors, as explored.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effectLst/>
              </a:rPr>
              <a:t>List of </a:t>
            </a:r>
            <a:r>
              <a:rPr lang="en-IN" sz="1600" b="1" dirty="0"/>
              <a:t>drugs not 100% exhaustive</a:t>
            </a:r>
            <a:r>
              <a:rPr lang="en-IN" sz="1600" dirty="0"/>
              <a:t>, since there could still be drugs not featured in the scraped data and the indented data.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System assumes the trustworthiness &amp; authenticity of data in the Apollo Pharmacy website.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effectLst/>
              </a:rPr>
              <a:t>Need for periodic updat</a:t>
            </a:r>
            <a:r>
              <a:rPr lang="en-IN" sz="1600" b="1" dirty="0"/>
              <a:t>es</a:t>
            </a:r>
            <a:r>
              <a:rPr lang="en-IN" sz="1600" dirty="0"/>
              <a:t> to keep the system informed of new drugs, indenting patterns, to maintain relevancy.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/>
              </a:rPr>
              <a:t>The process is unique to one hospital unit, and is </a:t>
            </a:r>
            <a:r>
              <a:rPr lang="en-IN" sz="1600" b="1" dirty="0">
                <a:effectLst/>
              </a:rPr>
              <a:t>cannot be instantly scaled up.</a:t>
            </a:r>
            <a:r>
              <a:rPr lang="en-IN" sz="1600" dirty="0">
                <a:effectLst/>
              </a:rPr>
              <a:t> Standardised data collection would help minimise the pre processing, to have a solution which is useable across the board.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5A0707-E763-4332-A1A2-CF2650FCDA9C}"/>
              </a:ext>
            </a:extLst>
          </p:cNvPr>
          <p:cNvSpPr txBox="1">
            <a:spLocks/>
          </p:cNvSpPr>
          <p:nvPr/>
        </p:nvSpPr>
        <p:spPr>
          <a:xfrm>
            <a:off x="1502228" y="1038709"/>
            <a:ext cx="2453951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u="sng" dirty="0">
                <a:solidFill>
                  <a:srgbClr val="006699"/>
                </a:solidFill>
                <a:latin typeface="+mn-lt"/>
                <a:ea typeface="+mn-ea"/>
                <a:cs typeface="+mn-cs"/>
              </a:rPr>
              <a:t>Benefits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FA3246-6B66-4FB0-84EC-32EB48523A46}"/>
              </a:ext>
            </a:extLst>
          </p:cNvPr>
          <p:cNvSpPr txBox="1">
            <a:spLocks/>
          </p:cNvSpPr>
          <p:nvPr/>
        </p:nvSpPr>
        <p:spPr>
          <a:xfrm>
            <a:off x="7798570" y="1032434"/>
            <a:ext cx="2453951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u="sng" dirty="0">
                <a:solidFill>
                  <a:srgbClr val="006699"/>
                </a:solidFill>
                <a:latin typeface="+mn-lt"/>
                <a:ea typeface="+mn-ea"/>
                <a:cs typeface="+mn-cs"/>
              </a:rPr>
              <a:t>Caveats</a:t>
            </a:r>
          </a:p>
        </p:txBody>
      </p:sp>
    </p:spTree>
    <p:extLst>
      <p:ext uri="{BB962C8B-B14F-4D97-AF65-F5344CB8AC3E}">
        <p14:creationId xmlns:p14="http://schemas.microsoft.com/office/powerpoint/2010/main" val="17478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Extra Features to be Collected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7AAF56-7FA1-465E-B476-CFFE9ED53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8094"/>
              </p:ext>
            </p:extLst>
          </p:nvPr>
        </p:nvGraphicFramePr>
        <p:xfrm>
          <a:off x="717071" y="1350372"/>
          <a:ext cx="4700618" cy="4676653"/>
        </p:xfrm>
        <a:graphic>
          <a:graphicData uri="http://schemas.openxmlformats.org/drawingml/2006/table">
            <a:tbl>
              <a:tblPr/>
              <a:tblGrid>
                <a:gridCol w="1570316">
                  <a:extLst>
                    <a:ext uri="{9D8B030D-6E8A-4147-A177-3AD203B41FA5}">
                      <a16:colId xmlns:a16="http://schemas.microsoft.com/office/drawing/2014/main" val="1806830810"/>
                    </a:ext>
                  </a:extLst>
                </a:gridCol>
                <a:gridCol w="1559986">
                  <a:extLst>
                    <a:ext uri="{9D8B030D-6E8A-4147-A177-3AD203B41FA5}">
                      <a16:colId xmlns:a16="http://schemas.microsoft.com/office/drawing/2014/main" val="1722589479"/>
                    </a:ext>
                  </a:extLst>
                </a:gridCol>
                <a:gridCol w="1570316">
                  <a:extLst>
                    <a:ext uri="{9D8B030D-6E8A-4147-A177-3AD203B41FA5}">
                      <a16:colId xmlns:a16="http://schemas.microsoft.com/office/drawing/2014/main" val="1124565025"/>
                    </a:ext>
                  </a:extLst>
                </a:gridCol>
              </a:tblGrid>
              <a:tr h="22288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FFFFFF"/>
                          </a:solidFill>
                          <a:effectLst/>
                          <a:latin typeface="Optima" panose="02000503060000020004" pitchFamily="2" charset="0"/>
                        </a:rPr>
                        <a:t>Variable / Feature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Optima" panose="02000503060000020004" pitchFamily="2" charset="0"/>
                        </a:rPr>
                        <a:t>Description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Optima" panose="02000503060000020004" pitchFamily="2" charset="0"/>
                        </a:rPr>
                        <a:t>Rationale 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70225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Patient_Age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Age of the patient 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drug dosage calculations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799628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Patient_Height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Height of the patient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drug dosage calculations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4846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Patient_Weight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Weight of the patient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drug dosage calculations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49454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Patient_Origin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State / city of origin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To check for language barriers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33069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Patient_Specialty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Chief complaint specialty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error area classification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604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Med_Name_Old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Original Prescribed Medicine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error tracing in substitutions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75303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Dosage_Old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Original Prescribed Dosage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error tracing in substitutions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245446"/>
                  </a:ext>
                </a:extLst>
              </a:tr>
              <a:tr h="32073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Med_Name_New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Changed Medicine Name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New replaced drug’s data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06800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Dosage_New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Changed Medicine Dosage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New replaced drug’s data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15096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Ward_Bed_Count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Size of the ward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caregiver vs patient ratios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64942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Ward_Bed_Position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Position of bed in the ward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Relative position to nurse station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00477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Ward_Percent_Occupancy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% Occupancy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caregiver vs patient ratios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40941"/>
                  </a:ext>
                </a:extLst>
              </a:tr>
              <a:tr h="34441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ICU_Bed_Count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Size of the ICU</a:t>
                      </a:r>
                      <a:endParaRPr lang="en-IN" sz="100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caregiver vs patient ratios</a:t>
                      </a:r>
                      <a:endParaRPr lang="en-IN" sz="1000" dirty="0">
                        <a:effectLst/>
                      </a:endParaRPr>
                    </a:p>
                  </a:txBody>
                  <a:tcPr marL="13463" marR="13463" marT="13463" marB="1346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5862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EAA07B-A899-F047-B844-5C8CEBC8E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77965"/>
              </p:ext>
            </p:extLst>
          </p:nvPr>
        </p:nvGraphicFramePr>
        <p:xfrm>
          <a:off x="5756131" y="1369496"/>
          <a:ext cx="5261273" cy="4676651"/>
        </p:xfrm>
        <a:graphic>
          <a:graphicData uri="http://schemas.openxmlformats.org/drawingml/2006/table">
            <a:tbl>
              <a:tblPr/>
              <a:tblGrid>
                <a:gridCol w="1757612">
                  <a:extLst>
                    <a:ext uri="{9D8B030D-6E8A-4147-A177-3AD203B41FA5}">
                      <a16:colId xmlns:a16="http://schemas.microsoft.com/office/drawing/2014/main" val="2473545782"/>
                    </a:ext>
                  </a:extLst>
                </a:gridCol>
                <a:gridCol w="1746049">
                  <a:extLst>
                    <a:ext uri="{9D8B030D-6E8A-4147-A177-3AD203B41FA5}">
                      <a16:colId xmlns:a16="http://schemas.microsoft.com/office/drawing/2014/main" val="398306896"/>
                    </a:ext>
                  </a:extLst>
                </a:gridCol>
                <a:gridCol w="1757612">
                  <a:extLst>
                    <a:ext uri="{9D8B030D-6E8A-4147-A177-3AD203B41FA5}">
                      <a16:colId xmlns:a16="http://schemas.microsoft.com/office/drawing/2014/main" val="2350348828"/>
                    </a:ext>
                  </a:extLst>
                </a:gridCol>
              </a:tblGrid>
              <a:tr h="277873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FFFFFF"/>
                          </a:solidFill>
                          <a:effectLst/>
                          <a:latin typeface="Optima" panose="02000503060000020004" pitchFamily="2" charset="0"/>
                        </a:rPr>
                        <a:t>Variable / Feature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Optima" panose="02000503060000020004" pitchFamily="2" charset="0"/>
                        </a:rPr>
                        <a:t>Description</a:t>
                      </a:r>
                      <a:endParaRPr lang="en-IN" sz="1000" dirty="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Optima" panose="02000503060000020004" pitchFamily="2" charset="0"/>
                        </a:rPr>
                        <a:t>Rationale 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54293"/>
                  </a:ext>
                </a:extLst>
              </a:tr>
              <a:tr h="531903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ICU_Bed_Position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Position of bed in the ICU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Relative position to nurse station</a:t>
                      </a:r>
                      <a:endParaRPr lang="en-IN" sz="1000" dirty="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28214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ICU_Percent_Occupancy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% Occupancy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caregiver vs patient ratios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931622"/>
                  </a:ext>
                </a:extLst>
              </a:tr>
              <a:tr h="531903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Nurse_Join_Date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Date of Joining of Apollo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checking familiarity with SOPs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92583"/>
                  </a:ext>
                </a:extLst>
              </a:tr>
              <a:tr h="277873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Nurse_Prior_Exp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Prior Experience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Error Process Tracing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090989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Nurse_Shift_Time_In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When nurse begins duty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Shift timings &amp; duration vs Error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07198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Nurse_Shift_Time_Out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When nurse ends duty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Shift timings &amp; duration vs Error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57799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Nurse_Shift_Type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Normal vs Extended Shifts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Shift timings &amp; duration vs Error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4098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Nurse_Ward_Info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Nurse’s ward responsibility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caregiver vs patient ratios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75486"/>
                  </a:ext>
                </a:extLst>
              </a:tr>
              <a:tr h="277873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Nurse_Age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Age of the Nurse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Error Process Tracing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02847"/>
                  </a:ext>
                </a:extLst>
              </a:tr>
              <a:tr h="531903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Doc_Join_Date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Date of Joining of Apollo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For checking familiarity with SOPs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525982"/>
                  </a:ext>
                </a:extLst>
              </a:tr>
              <a:tr h="277873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Doc_Prior_Exp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Prior Experience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Error Process Tracing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4402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Doc_Shift_Time_In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When doctor begins duty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Shift timings &amp; duration vs Error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225123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Doc_Shift_Time_Out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When doctor ends duty</a:t>
                      </a:r>
                      <a:endParaRPr lang="en-IN" sz="100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Optima" panose="02000503060000020004" pitchFamily="2" charset="0"/>
                        </a:rPr>
                        <a:t>Shift timings &amp; duration vs Error</a:t>
                      </a:r>
                      <a:endParaRPr lang="en-IN" sz="1000" dirty="0">
                        <a:effectLst/>
                      </a:endParaRPr>
                    </a:p>
                  </a:txBody>
                  <a:tcPr marL="7152" marR="7152" marT="7152" marB="7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0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25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DA2F7B-2F40-4E2B-AA7B-1FE9412A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35" y="1088373"/>
            <a:ext cx="10515600" cy="5348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This DSS is </a:t>
            </a:r>
            <a:r>
              <a:rPr lang="en-IN" sz="1600" b="1" dirty="0"/>
              <a:t>developed to assist</a:t>
            </a:r>
            <a:r>
              <a:rPr lang="en-IN" sz="1600" dirty="0"/>
              <a:t> medical professionals only. </a:t>
            </a:r>
            <a:r>
              <a:rPr lang="en-IN" sz="1600" b="1" dirty="0"/>
              <a:t>Their medical expertise &amp; discretion will still hold much higher preference.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Integration with patients’ data</a:t>
            </a:r>
            <a:r>
              <a:rPr lang="en-IN" sz="1600" dirty="0"/>
              <a:t> will further expand functionality.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It is essential for Apollo Hospitals </a:t>
            </a:r>
            <a:r>
              <a:rPr lang="en-IN" sz="1600" b="1" dirty="0"/>
              <a:t>to collect data across extra features to get a more holistic reasoning</a:t>
            </a:r>
            <a:r>
              <a:rPr lang="en-IN" sz="1600" dirty="0"/>
              <a:t> behind medication errors.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More features mean more insights; more insights mean more power to the DSS, and more power to the DSS means better prevention of medication errors.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It is recommended for Apollo Hospitals </a:t>
            </a:r>
            <a:r>
              <a:rPr lang="en-IN" sz="1600" b="1" dirty="0"/>
              <a:t>to create, maintain and nourish their data pipelines constantly</a:t>
            </a:r>
            <a:r>
              <a:rPr lang="en-IN" sz="1600" dirty="0"/>
              <a:t>, not just for medications, but across all processes critical to service quality.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This can open doors for several advanced AI-ML solutions, providing Apollo Hospitals with enhanced capabilities to continue their </a:t>
            </a:r>
            <a:r>
              <a:rPr lang="en-IN" sz="1600" b="1" dirty="0"/>
              <a:t>mission - achieving and maintaining excellence in healthcare for the benefit of humanity.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618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133DD80-E095-4F4A-AC1F-CC011C618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53" b="20748"/>
          <a:stretch/>
        </p:blipFill>
        <p:spPr>
          <a:xfrm>
            <a:off x="3237528" y="2724539"/>
            <a:ext cx="4895850" cy="19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F13A314-A87F-4CD5-A0C1-AC0F52038FF4}"/>
              </a:ext>
            </a:extLst>
          </p:cNvPr>
          <p:cNvSpPr txBox="1">
            <a:spLocks/>
          </p:cNvSpPr>
          <p:nvPr/>
        </p:nvSpPr>
        <p:spPr>
          <a:xfrm>
            <a:off x="4491135" y="3230277"/>
            <a:ext cx="3038669" cy="817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Annexure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4506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85FCD3E-2F44-4385-93D0-D09C6EBCF4B0}"/>
              </a:ext>
            </a:extLst>
          </p:cNvPr>
          <p:cNvSpPr txBox="1">
            <a:spLocks/>
          </p:cNvSpPr>
          <p:nvPr/>
        </p:nvSpPr>
        <p:spPr>
          <a:xfrm>
            <a:off x="0" y="398074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Error Code 1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Exact Match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780BD1-5867-471B-A3A9-9931AC71E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478165"/>
            <a:ext cx="10515600" cy="5978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C9C54-4927-4863-8DF6-39C46F28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42592"/>
            <a:ext cx="10515600" cy="1645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8A813B-716F-45CD-A448-912505D095A7}"/>
              </a:ext>
            </a:extLst>
          </p:cNvPr>
          <p:cNvSpPr txBox="1"/>
          <p:nvPr/>
        </p:nvSpPr>
        <p:spPr>
          <a:xfrm>
            <a:off x="939566" y="157481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 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6AE49-7F89-4F8A-B842-B2619FEE62D6}"/>
              </a:ext>
            </a:extLst>
          </p:cNvPr>
          <p:cNvSpPr txBox="1"/>
          <p:nvPr/>
        </p:nvSpPr>
        <p:spPr>
          <a:xfrm>
            <a:off x="939566" y="3931541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Indent Sheet</a:t>
            </a:r>
          </a:p>
        </p:txBody>
      </p:sp>
      <p:sp>
        <p:nvSpPr>
          <p:cNvPr id="2" name="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FE7B71FD-9E35-409C-9D62-F84320599FE3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0" y="130628"/>
            <a:ext cx="5766088" cy="817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Participants Introduction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F34B98-9DF4-42B7-A31B-168819B25151}"/>
              </a:ext>
            </a:extLst>
          </p:cNvPr>
          <p:cNvSpPr txBox="1"/>
          <p:nvPr/>
        </p:nvSpPr>
        <p:spPr>
          <a:xfrm>
            <a:off x="177285" y="89358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6699"/>
                </a:solidFill>
              </a:rPr>
              <a:t>Team Apollo</a:t>
            </a:r>
            <a:endParaRPr lang="en-US" sz="2400" b="1" dirty="0">
              <a:solidFill>
                <a:srgbClr val="00669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AC642C-CED5-4859-B4EE-A5311C692965}"/>
              </a:ext>
            </a:extLst>
          </p:cNvPr>
          <p:cNvSpPr txBox="1"/>
          <p:nvPr/>
        </p:nvSpPr>
        <p:spPr>
          <a:xfrm>
            <a:off x="177285" y="1399593"/>
            <a:ext cx="55888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Mr. Gaurav Loria </a:t>
            </a:r>
            <a:r>
              <a:rPr lang="en-US" dirty="0"/>
              <a:t>(Group Chief Quality Officer and VP Operations)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Dr. Sanjeev Sharma </a:t>
            </a:r>
            <a:r>
              <a:rPr lang="en-US" dirty="0"/>
              <a:t>- Clinical Pharmacologist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Dr. Mohammed Ziauddin </a:t>
            </a:r>
            <a:r>
              <a:rPr lang="en-US" dirty="0"/>
              <a:t>- Clinical Pharmacologist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Dr Sanjay </a:t>
            </a:r>
            <a:r>
              <a:rPr lang="en-US" b="1" dirty="0" err="1"/>
              <a:t>Dalsania</a:t>
            </a:r>
            <a:r>
              <a:rPr lang="en-US" dirty="0"/>
              <a:t> - Regional Head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Mr</a:t>
            </a:r>
            <a:r>
              <a:rPr lang="en-US" b="1" dirty="0"/>
              <a:t> Balaji V </a:t>
            </a:r>
            <a:r>
              <a:rPr lang="en-US" dirty="0"/>
              <a:t>- Regional Head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Ms</a:t>
            </a:r>
            <a:r>
              <a:rPr lang="en-US" b="1" dirty="0"/>
              <a:t> </a:t>
            </a:r>
            <a:r>
              <a:rPr lang="en-US" b="1" dirty="0" err="1"/>
              <a:t>Yogamaya</a:t>
            </a:r>
            <a:r>
              <a:rPr lang="en-US" b="1" dirty="0"/>
              <a:t> Nayak </a:t>
            </a:r>
            <a:r>
              <a:rPr lang="en-US" dirty="0"/>
              <a:t>- Group Quality and Operations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B86DF-4E5F-4C3A-95DA-C0267985925F}"/>
              </a:ext>
            </a:extLst>
          </p:cNvPr>
          <p:cNvSpPr txBox="1"/>
          <p:nvPr/>
        </p:nvSpPr>
        <p:spPr>
          <a:xfrm>
            <a:off x="5943373" y="89358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6699"/>
                </a:solidFill>
              </a:rPr>
              <a:t>Team IIMB</a:t>
            </a:r>
            <a:endParaRPr lang="en-US" sz="2400" b="1" dirty="0">
              <a:solidFill>
                <a:srgbClr val="00669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1AD24E-31E1-474A-82F7-8B1873EC77B1}"/>
              </a:ext>
            </a:extLst>
          </p:cNvPr>
          <p:cNvSpPr txBox="1"/>
          <p:nvPr/>
        </p:nvSpPr>
        <p:spPr>
          <a:xfrm>
            <a:off x="5943373" y="1399593"/>
            <a:ext cx="609882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Dr. U Dinesh Kumar </a:t>
            </a:r>
            <a:r>
              <a:rPr lang="en-US" dirty="0"/>
              <a:t>(Professor - Decision Sciences &amp; Programme Director of Business Analytics &amp; Intelligence)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Dr. Haritha </a:t>
            </a:r>
            <a:r>
              <a:rPr lang="en-US" b="1" dirty="0" err="1"/>
              <a:t>Saranga</a:t>
            </a:r>
            <a:r>
              <a:rPr lang="en-US" b="1" dirty="0"/>
              <a:t> </a:t>
            </a:r>
            <a:r>
              <a:rPr lang="en-US" dirty="0"/>
              <a:t>- Professor -Production &amp; Operations Management &amp; Our Project Mentor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Ms. Pooja </a:t>
            </a:r>
            <a:r>
              <a:rPr lang="en-US" b="1" dirty="0" err="1"/>
              <a:t>Balasubramanya</a:t>
            </a:r>
            <a:r>
              <a:rPr lang="en-US" b="1" dirty="0"/>
              <a:t> </a:t>
            </a:r>
            <a:r>
              <a:rPr lang="en-US" dirty="0"/>
              <a:t>– Program 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92F2D-7045-4E9B-BBE9-320507370E89}"/>
              </a:ext>
            </a:extLst>
          </p:cNvPr>
          <p:cNvSpPr txBox="1"/>
          <p:nvPr/>
        </p:nvSpPr>
        <p:spPr>
          <a:xfrm>
            <a:off x="177285" y="4136977"/>
            <a:ext cx="7974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6699"/>
                </a:solidFill>
              </a:rPr>
              <a:t>Business Analytics &amp; Intelligence – Batch 11 (Students)</a:t>
            </a:r>
            <a:endParaRPr lang="en-US" sz="2400" b="1" dirty="0">
              <a:solidFill>
                <a:srgbClr val="00669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0A0F7-365B-454F-B4D9-3DA877B2617B}"/>
              </a:ext>
            </a:extLst>
          </p:cNvPr>
          <p:cNvSpPr txBox="1"/>
          <p:nvPr/>
        </p:nvSpPr>
        <p:spPr>
          <a:xfrm>
            <a:off x="177285" y="4640972"/>
            <a:ext cx="2743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Amrata Agrawal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Harsh Upadhyay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Jeya Sri 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Sharan Sivakumar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85FCD3E-2F44-4385-93D0-D09C6EBCF4B0}"/>
              </a:ext>
            </a:extLst>
          </p:cNvPr>
          <p:cNvSpPr txBox="1">
            <a:spLocks/>
          </p:cNvSpPr>
          <p:nvPr/>
        </p:nvSpPr>
        <p:spPr>
          <a:xfrm>
            <a:off x="0" y="398074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Error Code 2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Multiple Match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60F42533-9753-4A89-8FB9-13765B0B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956" y="4078471"/>
            <a:ext cx="10515600" cy="100691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C96B26-D6D5-4B39-AAF5-C3C0B336C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6" y="2494000"/>
            <a:ext cx="10745700" cy="781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B6FEA7-D29A-4FEE-95AC-2B800925A0E0}"/>
              </a:ext>
            </a:extLst>
          </p:cNvPr>
          <p:cNvSpPr txBox="1"/>
          <p:nvPr/>
        </p:nvSpPr>
        <p:spPr>
          <a:xfrm>
            <a:off x="947956" y="201335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 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12446-5548-4D31-9BE1-15E00B49EF63}"/>
              </a:ext>
            </a:extLst>
          </p:cNvPr>
          <p:cNvSpPr txBox="1"/>
          <p:nvPr/>
        </p:nvSpPr>
        <p:spPr>
          <a:xfrm>
            <a:off x="947956" y="3582842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Indent Sheet</a:t>
            </a: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751E9B2-508B-421D-9DC5-44E75EBEFDE6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85FCD3E-2F44-4385-93D0-D09C6EBCF4B0}"/>
              </a:ext>
            </a:extLst>
          </p:cNvPr>
          <p:cNvSpPr txBox="1">
            <a:spLocks/>
          </p:cNvSpPr>
          <p:nvPr/>
        </p:nvSpPr>
        <p:spPr>
          <a:xfrm>
            <a:off x="0" y="398074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Error Code 3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Drug Missing in Indent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BE51C-A0CB-4133-90F9-91060714EC18}"/>
              </a:ext>
            </a:extLst>
          </p:cNvPr>
          <p:cNvSpPr txBox="1"/>
          <p:nvPr/>
        </p:nvSpPr>
        <p:spPr>
          <a:xfrm>
            <a:off x="838200" y="1335030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21D93-B3C7-4710-86DC-1BA10757E0BE}"/>
              </a:ext>
            </a:extLst>
          </p:cNvPr>
          <p:cNvSpPr txBox="1"/>
          <p:nvPr/>
        </p:nvSpPr>
        <p:spPr>
          <a:xfrm>
            <a:off x="838200" y="3128905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Indent Sheet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3961A-CA88-4D0D-8600-C5350669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0729"/>
            <a:ext cx="10564699" cy="10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CD95EF-C844-49F3-B269-F53817639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79599"/>
            <a:ext cx="8573696" cy="1943371"/>
          </a:xfrm>
          <a:prstGeom prst="rect">
            <a:avLst/>
          </a:prstGeom>
        </p:spPr>
      </p:pic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9EE048FC-CFF5-427F-BD8F-BA1B4C37AEC6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85FCD3E-2F44-4385-93D0-D09C6EBCF4B0}"/>
              </a:ext>
            </a:extLst>
          </p:cNvPr>
          <p:cNvSpPr txBox="1">
            <a:spLocks/>
          </p:cNvSpPr>
          <p:nvPr/>
        </p:nvSpPr>
        <p:spPr>
          <a:xfrm>
            <a:off x="0" y="398074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Error Code 4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Patient Missing in Indent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92A33803-F6D0-4B85-BEBB-F8CED19C9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36807"/>
            <a:ext cx="10515600" cy="8793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576D1-BBBA-4B1E-AC56-96D0099EE491}"/>
              </a:ext>
            </a:extLst>
          </p:cNvPr>
          <p:cNvSpPr txBox="1"/>
          <p:nvPr/>
        </p:nvSpPr>
        <p:spPr>
          <a:xfrm>
            <a:off x="838200" y="1888703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D3867-04C5-4B22-859E-9C36604BA5A1}"/>
              </a:ext>
            </a:extLst>
          </p:cNvPr>
          <p:cNvSpPr txBox="1"/>
          <p:nvPr/>
        </p:nvSpPr>
        <p:spPr>
          <a:xfrm>
            <a:off x="838200" y="349297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Indent Sheet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3A941-EF87-4D3B-9061-AFBCA9E293CB}"/>
              </a:ext>
            </a:extLst>
          </p:cNvPr>
          <p:cNvSpPr txBox="1"/>
          <p:nvPr/>
        </p:nvSpPr>
        <p:spPr>
          <a:xfrm>
            <a:off x="838200" y="4139098"/>
            <a:ext cx="3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Missing</a:t>
            </a:r>
          </a:p>
        </p:txBody>
      </p:sp>
    </p:spTree>
    <p:extLst>
      <p:ext uri="{BB962C8B-B14F-4D97-AF65-F5344CB8AC3E}">
        <p14:creationId xmlns:p14="http://schemas.microsoft.com/office/powerpoint/2010/main" val="289311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0" y="130628"/>
            <a:ext cx="2144549" cy="817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Agenda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A44F1-7ED6-4F30-A899-25F426A16688}"/>
              </a:ext>
            </a:extLst>
          </p:cNvPr>
          <p:cNvSpPr txBox="1"/>
          <p:nvPr/>
        </p:nvSpPr>
        <p:spPr>
          <a:xfrm>
            <a:off x="214603" y="1136185"/>
            <a:ext cx="1220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6699"/>
                </a:solidFill>
              </a:rPr>
              <a:t>Project Data Analytics Journey</a:t>
            </a:r>
          </a:p>
          <a:p>
            <a:endParaRPr lang="en-IN" sz="700" b="1" dirty="0">
              <a:solidFill>
                <a:srgbClr val="006699"/>
              </a:solidFill>
            </a:endParaRPr>
          </a:p>
          <a:p>
            <a:r>
              <a:rPr lang="en-IN" b="1" dirty="0"/>
              <a:t>               Business Issue Understanding            Data Understanding &amp; Preparation             Exploratory Analysis     </a:t>
            </a:r>
            <a:endParaRPr lang="en-US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ED84CA-B4DB-4B15-9A27-C406D52F4E79}"/>
              </a:ext>
            </a:extLst>
          </p:cNvPr>
          <p:cNvCxnSpPr/>
          <p:nvPr/>
        </p:nvCxnSpPr>
        <p:spPr>
          <a:xfrm>
            <a:off x="3937520" y="1810138"/>
            <a:ext cx="541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88E9-EA04-41E1-98DD-A1DA9B8F399E}"/>
              </a:ext>
            </a:extLst>
          </p:cNvPr>
          <p:cNvCxnSpPr/>
          <p:nvPr/>
        </p:nvCxnSpPr>
        <p:spPr>
          <a:xfrm>
            <a:off x="7856373" y="1810138"/>
            <a:ext cx="541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0CB925D1-2A3D-4297-8F14-04FD5C046BC9}"/>
              </a:ext>
            </a:extLst>
          </p:cNvPr>
          <p:cNvSpPr txBox="1"/>
          <p:nvPr/>
        </p:nvSpPr>
        <p:spPr>
          <a:xfrm>
            <a:off x="214603" y="2732230"/>
            <a:ext cx="9741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6699"/>
                </a:solidFill>
              </a:rPr>
              <a:t>Data Modelling &amp; DSS* Demonstration</a:t>
            </a:r>
            <a:endParaRPr lang="en-IN" sz="700" b="1" dirty="0">
              <a:solidFill>
                <a:srgbClr val="006699"/>
              </a:solidFill>
            </a:endParaRPr>
          </a:p>
          <a:p>
            <a:r>
              <a:rPr lang="en-IN" b="1" dirty="0"/>
              <a:t>               Conceptual Model             Logical Model            Physical Model Demonstration           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855BE-5259-4E89-832D-43F85591F00C}"/>
              </a:ext>
            </a:extLst>
          </p:cNvPr>
          <p:cNvCxnSpPr/>
          <p:nvPr/>
        </p:nvCxnSpPr>
        <p:spPr>
          <a:xfrm>
            <a:off x="2902155" y="3286707"/>
            <a:ext cx="541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E93AAE-319E-4FB8-901F-985F880EEC8B}"/>
              </a:ext>
            </a:extLst>
          </p:cNvPr>
          <p:cNvCxnSpPr/>
          <p:nvPr/>
        </p:nvCxnSpPr>
        <p:spPr>
          <a:xfrm>
            <a:off x="4878418" y="3286707"/>
            <a:ext cx="541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4" action="ppaction://hlinksldjump"/>
            <a:extLst>
              <a:ext uri="{FF2B5EF4-FFF2-40B4-BE49-F238E27FC236}">
                <a16:creationId xmlns:a16="http://schemas.microsoft.com/office/drawing/2014/main" id="{7CBBF545-0BA9-43AC-9395-AE8EE832A977}"/>
              </a:ext>
            </a:extLst>
          </p:cNvPr>
          <p:cNvSpPr txBox="1"/>
          <p:nvPr/>
        </p:nvSpPr>
        <p:spPr>
          <a:xfrm>
            <a:off x="250433" y="4312887"/>
            <a:ext cx="1220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6699"/>
                </a:solidFill>
              </a:rPr>
              <a:t>Conclusion</a:t>
            </a:r>
            <a:endParaRPr lang="en-IN" sz="700" b="1" dirty="0">
              <a:solidFill>
                <a:srgbClr val="006699"/>
              </a:solidFill>
            </a:endParaRPr>
          </a:p>
          <a:p>
            <a:r>
              <a:rPr lang="en-IN" b="1" dirty="0"/>
              <a:t>               DSS Benefits            DSS Caveats             Future Recommendations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F6B7F1-CF50-4AFE-89DE-3C3C1F245A06}"/>
              </a:ext>
            </a:extLst>
          </p:cNvPr>
          <p:cNvCxnSpPr/>
          <p:nvPr/>
        </p:nvCxnSpPr>
        <p:spPr>
          <a:xfrm>
            <a:off x="2392366" y="4886619"/>
            <a:ext cx="541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96515D-DDB5-4213-AAA9-7DB7D4402619}"/>
              </a:ext>
            </a:extLst>
          </p:cNvPr>
          <p:cNvCxnSpPr/>
          <p:nvPr/>
        </p:nvCxnSpPr>
        <p:spPr>
          <a:xfrm>
            <a:off x="4189855" y="4895950"/>
            <a:ext cx="541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02CB38C-1FFF-4ED1-98FA-FC65F55B28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653" b="20748"/>
          <a:stretch/>
        </p:blipFill>
        <p:spPr>
          <a:xfrm>
            <a:off x="5149005" y="5785822"/>
            <a:ext cx="2037378" cy="8076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3A253A-5049-4FA2-A01F-425DDE75B055}"/>
              </a:ext>
            </a:extLst>
          </p:cNvPr>
          <p:cNvSpPr txBox="1"/>
          <p:nvPr/>
        </p:nvSpPr>
        <p:spPr>
          <a:xfrm>
            <a:off x="214603" y="6402783"/>
            <a:ext cx="63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* DSS – Decision Support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4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5840963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Business Issue Understanding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45FEF-85CE-41E6-B6A9-E86CC51FBF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E3E7"/>
              </a:clrFrom>
              <a:clrTo>
                <a:srgbClr val="E1E3E7">
                  <a:alpha val="0"/>
                </a:srgbClr>
              </a:clrTo>
            </a:clrChange>
          </a:blip>
          <a:srcRect l="4799" t="28231" r="86731" b="57484"/>
          <a:stretch/>
        </p:blipFill>
        <p:spPr>
          <a:xfrm>
            <a:off x="68881" y="43060"/>
            <a:ext cx="554523" cy="701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F57E5-B4E3-4BA0-928D-F863BD807D45}"/>
              </a:ext>
            </a:extLst>
          </p:cNvPr>
          <p:cNvSpPr txBox="1"/>
          <p:nvPr/>
        </p:nvSpPr>
        <p:spPr>
          <a:xfrm>
            <a:off x="177285" y="1391399"/>
            <a:ext cx="12034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Employing data-driven decision-making techniques to effectively minimize the number of medication errors and </a:t>
            </a:r>
            <a:br>
              <a:rPr lang="en-US" b="1" u="sng" dirty="0"/>
            </a:br>
            <a:r>
              <a:rPr lang="en-US" b="1" u="sng" dirty="0"/>
              <a:t>ultimately help save lives.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43766-36CF-4BDC-BCF8-387D21CDC6BB}"/>
              </a:ext>
            </a:extLst>
          </p:cNvPr>
          <p:cNvSpPr txBox="1"/>
          <p:nvPr/>
        </p:nvSpPr>
        <p:spPr>
          <a:xfrm>
            <a:off x="177285" y="89358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6699"/>
                </a:solidFill>
              </a:rPr>
              <a:t>Define business objective</a:t>
            </a:r>
            <a:endParaRPr lang="en-US" b="1" dirty="0">
              <a:solidFill>
                <a:srgbClr val="00669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F261A-424F-4E70-A017-8A286F0F9699}"/>
              </a:ext>
            </a:extLst>
          </p:cNvPr>
          <p:cNvSpPr txBox="1"/>
          <p:nvPr/>
        </p:nvSpPr>
        <p:spPr>
          <a:xfrm>
            <a:off x="177285" y="2166208"/>
            <a:ext cx="3984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6699"/>
                </a:solidFill>
              </a:rPr>
              <a:t>Gather required information</a:t>
            </a:r>
            <a:endParaRPr lang="en-US" b="1" dirty="0">
              <a:solidFill>
                <a:srgbClr val="0066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32DDD-50B8-4801-8931-8C41DCCAEEBE}"/>
              </a:ext>
            </a:extLst>
          </p:cNvPr>
          <p:cNvSpPr txBox="1"/>
          <p:nvPr/>
        </p:nvSpPr>
        <p:spPr>
          <a:xfrm>
            <a:off x="924641" y="2641051"/>
            <a:ext cx="29662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36 Hospitals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8 Group-A, 10 Group-B and 18 Group-C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Period: 2017-2019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Data: Error Occurrence Information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5F6F11-80EA-408B-9044-34A33777AA23}"/>
              </a:ext>
            </a:extLst>
          </p:cNvPr>
          <p:cNvGrpSpPr/>
          <p:nvPr/>
        </p:nvGrpSpPr>
        <p:grpSpPr>
          <a:xfrm rot="5400000" flipV="1">
            <a:off x="2179153" y="3670603"/>
            <a:ext cx="457200" cy="369333"/>
            <a:chOff x="2275419" y="1909161"/>
            <a:chExt cx="366853" cy="457630"/>
          </a:xfrm>
          <a:solidFill>
            <a:schemeClr val="tx1"/>
          </a:solidFill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8A8141D-8E23-46C7-BC8B-104BD649B32C}"/>
                </a:ext>
              </a:extLst>
            </p:cNvPr>
            <p:cNvSpPr/>
            <p:nvPr/>
          </p:nvSpPr>
          <p:spPr>
            <a:xfrm>
              <a:off x="2275419" y="1909161"/>
              <a:ext cx="366853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0746BDA1-FFF2-48D8-8A96-A6814938E2C7}"/>
                </a:ext>
              </a:extLst>
            </p:cNvPr>
            <p:cNvSpPr txBox="1"/>
            <p:nvPr/>
          </p:nvSpPr>
          <p:spPr>
            <a:xfrm>
              <a:off x="2275419" y="2000687"/>
              <a:ext cx="256797" cy="274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53040F-44DC-471C-A3B3-EB30D0E5C173}"/>
              </a:ext>
            </a:extLst>
          </p:cNvPr>
          <p:cNvSpPr txBox="1"/>
          <p:nvPr/>
        </p:nvSpPr>
        <p:spPr>
          <a:xfrm>
            <a:off x="924641" y="4146159"/>
            <a:ext cx="35447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6 Hospitals (Focus Hospitals)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Delhi, Ahmedabad, Jubilee Hills, Indore, Lucknow &amp; Chennai 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Additional Data : Bed Count &amp; Monthly Discharges </a:t>
            </a:r>
            <a:r>
              <a:rPr lang="en-US" sz="1200" i="1" dirty="0"/>
              <a:t>(for comparing hospitals)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A465AB-1AD7-4D45-8563-765BB55EED50}"/>
              </a:ext>
            </a:extLst>
          </p:cNvPr>
          <p:cNvSpPr txBox="1"/>
          <p:nvPr/>
        </p:nvSpPr>
        <p:spPr>
          <a:xfrm>
            <a:off x="924641" y="5835933"/>
            <a:ext cx="3544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 Hospitals (Jubilee Hills)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Focus hospital for prototype solution implementation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1B441C-842E-43A1-9AFF-C173CB028DEC}"/>
              </a:ext>
            </a:extLst>
          </p:cNvPr>
          <p:cNvGrpSpPr/>
          <p:nvPr/>
        </p:nvGrpSpPr>
        <p:grpSpPr>
          <a:xfrm rot="5400000" flipV="1">
            <a:off x="2179153" y="5360377"/>
            <a:ext cx="457200" cy="369333"/>
            <a:chOff x="2275419" y="1909161"/>
            <a:chExt cx="366853" cy="457630"/>
          </a:xfrm>
          <a:solidFill>
            <a:schemeClr val="tx1"/>
          </a:solidFill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2686DF53-FDC0-415E-B0F3-E1E892C5CD2A}"/>
                </a:ext>
              </a:extLst>
            </p:cNvPr>
            <p:cNvSpPr/>
            <p:nvPr/>
          </p:nvSpPr>
          <p:spPr>
            <a:xfrm>
              <a:off x="2275419" y="1909161"/>
              <a:ext cx="366853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Right 4">
              <a:extLst>
                <a:ext uri="{FF2B5EF4-FFF2-40B4-BE49-F238E27FC236}">
                  <a16:creationId xmlns:a16="http://schemas.microsoft.com/office/drawing/2014/main" id="{E90942BA-C6DF-48CA-9902-30D9B7BD6808}"/>
                </a:ext>
              </a:extLst>
            </p:cNvPr>
            <p:cNvSpPr txBox="1"/>
            <p:nvPr/>
          </p:nvSpPr>
          <p:spPr>
            <a:xfrm>
              <a:off x="2275419" y="2000687"/>
              <a:ext cx="256797" cy="274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8AF1B88-EA48-41CC-8BED-391AA62B4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128" y="2984921"/>
            <a:ext cx="5243104" cy="34764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5446E4-BF04-4F41-9E4B-CAFA2F9D2D40}"/>
              </a:ext>
            </a:extLst>
          </p:cNvPr>
          <p:cNvSpPr txBox="1"/>
          <p:nvPr/>
        </p:nvSpPr>
        <p:spPr>
          <a:xfrm>
            <a:off x="6363629" y="2639928"/>
            <a:ext cx="422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Hospitals’ Error Metadata</a:t>
            </a:r>
          </a:p>
        </p:txBody>
      </p:sp>
    </p:spTree>
    <p:extLst>
      <p:ext uri="{BB962C8B-B14F-4D97-AF65-F5344CB8AC3E}">
        <p14:creationId xmlns:p14="http://schemas.microsoft.com/office/powerpoint/2010/main" val="13989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20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5840963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Understanding &amp; Preparation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43766-36CF-4BDC-BCF8-387D21CDC6BB}"/>
              </a:ext>
            </a:extLst>
          </p:cNvPr>
          <p:cNvSpPr txBox="1"/>
          <p:nvPr/>
        </p:nvSpPr>
        <p:spPr>
          <a:xfrm>
            <a:off x="176400" y="893589"/>
            <a:ext cx="334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3678B"/>
                </a:solidFill>
              </a:rPr>
              <a:t>Explore Data Characteristics </a:t>
            </a:r>
            <a:endParaRPr lang="en-US" b="1" dirty="0">
              <a:solidFill>
                <a:srgbClr val="03678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0FBF0-C3E8-4AFC-B012-E46856CAA195}"/>
              </a:ext>
            </a:extLst>
          </p:cNvPr>
          <p:cNvSpPr txBox="1"/>
          <p:nvPr/>
        </p:nvSpPr>
        <p:spPr>
          <a:xfrm>
            <a:off x="623404" y="1343729"/>
            <a:ext cx="6134876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What</a:t>
            </a:r>
            <a:r>
              <a:rPr lang="en-US" sz="1600" dirty="0"/>
              <a:t> (types of errors, kind of drugs),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When</a:t>
            </a:r>
            <a:r>
              <a:rPr lang="en-US" sz="1600" dirty="0"/>
              <a:t> (time of error occurrence),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Where</a:t>
            </a:r>
            <a:r>
              <a:rPr lang="en-US" sz="1600" dirty="0"/>
              <a:t> (ward / specialty), 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Whom &amp; How </a:t>
            </a:r>
            <a:r>
              <a:rPr lang="en-US" sz="1600" dirty="0"/>
              <a:t>(staff) factors contributed to these errors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B27C0-F1B4-4636-A16B-075A911F9DA2}"/>
              </a:ext>
            </a:extLst>
          </p:cNvPr>
          <p:cNvSpPr txBox="1"/>
          <p:nvPr/>
        </p:nvSpPr>
        <p:spPr>
          <a:xfrm>
            <a:off x="176400" y="3316210"/>
            <a:ext cx="507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3678B"/>
                </a:solidFill>
              </a:rPr>
              <a:t>Initial Data Cleaning &amp; Formatting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361D6-C789-4528-B130-14B4C1F7A004}"/>
              </a:ext>
            </a:extLst>
          </p:cNvPr>
          <p:cNvSpPr txBox="1"/>
          <p:nvPr/>
        </p:nvSpPr>
        <p:spPr>
          <a:xfrm>
            <a:off x="668872" y="3685542"/>
            <a:ext cx="8101455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Erroneous Date Formatting 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tima-Regular"/>
              </a:rPr>
              <a:t>Interchange of MM and DD)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Missing &amp; Junk Data (Record missing in multiple columns)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Duplication (</a:t>
            </a:r>
            <a:r>
              <a:rPr lang="en-US" sz="1600" b="1" u="sng" dirty="0"/>
              <a:t>Not</a:t>
            </a:r>
            <a:r>
              <a:rPr lang="en-US" sz="1600" dirty="0"/>
              <a:t> mutually exclusive)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Mismatch (D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tima-Regular"/>
              </a:rPr>
              <a:t>escriptions of errors were given, instead of the predefined codes)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B486008-9913-40B6-B9E5-3FBC2AF32F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E3E7"/>
              </a:clrFrom>
              <a:clrTo>
                <a:srgbClr val="E1E3E7">
                  <a:alpha val="0"/>
                </a:srgbClr>
              </a:clrTo>
            </a:clrChange>
          </a:blip>
          <a:srcRect l="36456" t="28902" r="53759" b="56812"/>
          <a:stretch/>
        </p:blipFill>
        <p:spPr>
          <a:xfrm>
            <a:off x="0" y="55679"/>
            <a:ext cx="668872" cy="7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8847167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Exploratory Analysis – 6 Focus Hospitals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(Level-1)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43766-36CF-4BDC-BCF8-387D21CDC6BB}"/>
              </a:ext>
            </a:extLst>
          </p:cNvPr>
          <p:cNvSpPr txBox="1"/>
          <p:nvPr/>
        </p:nvSpPr>
        <p:spPr>
          <a:xfrm>
            <a:off x="176400" y="893589"/>
            <a:ext cx="334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663"/>
            <a:r>
              <a:rPr lang="en-IN" b="1" u="sng" dirty="0">
                <a:solidFill>
                  <a:srgbClr val="006699"/>
                </a:solidFill>
              </a:rPr>
              <a:t>Determine </a:t>
            </a:r>
            <a:r>
              <a:rPr lang="en-US" b="1" u="sng" dirty="0">
                <a:solidFill>
                  <a:srgbClr val="006699"/>
                </a:solidFill>
              </a:rPr>
              <a:t>Important Factors</a:t>
            </a:r>
            <a:endParaRPr lang="en-US" b="1" dirty="0">
              <a:solidFill>
                <a:srgbClr val="0066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ECBDE3-9C7F-4751-9FF9-F715D3E8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491" y="912752"/>
            <a:ext cx="4972322" cy="2516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1C293-6962-45C6-9608-4DD3BA2C8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090"/>
          <a:stretch/>
        </p:blipFill>
        <p:spPr>
          <a:xfrm>
            <a:off x="6899491" y="3673968"/>
            <a:ext cx="5064518" cy="29047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DCA5D4-839D-43F1-B867-5D555C0E1F8E}"/>
              </a:ext>
            </a:extLst>
          </p:cNvPr>
          <p:cNvSpPr txBox="1"/>
          <p:nvPr/>
        </p:nvSpPr>
        <p:spPr>
          <a:xfrm>
            <a:off x="320065" y="1407276"/>
            <a:ext cx="60360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Type: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Prescription errors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accounted for a majority of all errors occurred (~80%) followed by transcription errors (~17%)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Sub-type : </a:t>
            </a:r>
            <a:r>
              <a:rPr lang="en-IN" sz="16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Wrong Dose, Doc. Errors, Dose not mentioned, Wrong Drug, Wrong Frequency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Different brands containing same active drug are the </a:t>
            </a: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 7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sub-type errors 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contributed ~90% of errors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Cause: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77% of all errors are because of </a:t>
            </a:r>
            <a:r>
              <a:rPr lang="en-IN" sz="16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Forgetfulness/Hurry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(P9 - Doctor Hurry &amp; A4 - Nurse Hurry)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Drug Category: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33% of all medical errors stem from just three drug categories namely, Antibiotics, Cardio-Vascular Drugs &amp; Antihypertensives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Criticality: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97% errors are not related with High Alert Medication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A69BA1-405D-4699-BBDC-D8FBC872CA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1E3E7"/>
              </a:clrFrom>
              <a:clrTo>
                <a:srgbClr val="E1E3E7">
                  <a:alpha val="0"/>
                </a:srgbClr>
              </a:clrTo>
            </a:clrChange>
          </a:blip>
          <a:srcRect l="20759" t="29681" r="69456" b="56033"/>
          <a:stretch/>
        </p:blipFill>
        <p:spPr>
          <a:xfrm>
            <a:off x="88489" y="68811"/>
            <a:ext cx="643357" cy="7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25D6B-0EDC-4523-AE4A-09A615A5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70" y="1987416"/>
            <a:ext cx="2967135" cy="2883159"/>
          </a:xfrm>
          <a:prstGeom prst="rect">
            <a:avLst/>
          </a:prstGeom>
        </p:spPr>
      </p:pic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714899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Process Door Analysis &amp; Risk Assessment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757A9A-F6F0-4DFE-AB11-F3BA9BCC4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1E3E7"/>
              </a:clrFrom>
              <a:clrTo>
                <a:srgbClr val="E1E3E7">
                  <a:alpha val="0"/>
                </a:srgbClr>
              </a:clrTo>
            </a:clrChange>
          </a:blip>
          <a:srcRect l="51828" t="28712" r="36666" b="55676"/>
          <a:stretch/>
        </p:blipFill>
        <p:spPr>
          <a:xfrm>
            <a:off x="44118" y="115602"/>
            <a:ext cx="653243" cy="6647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ED1989A-1A10-4CF2-8EDA-B83D99A4A2B4}"/>
              </a:ext>
            </a:extLst>
          </p:cNvPr>
          <p:cNvGrpSpPr/>
          <p:nvPr/>
        </p:nvGrpSpPr>
        <p:grpSpPr>
          <a:xfrm flipV="1">
            <a:off x="3525127" y="3244328"/>
            <a:ext cx="457200" cy="369333"/>
            <a:chOff x="2275419" y="1909161"/>
            <a:chExt cx="366853" cy="457630"/>
          </a:xfrm>
          <a:solidFill>
            <a:srgbClr val="03678B"/>
          </a:solidFill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671A223-9286-46F5-BDFD-6DEF19780CA1}"/>
                </a:ext>
              </a:extLst>
            </p:cNvPr>
            <p:cNvSpPr/>
            <p:nvPr/>
          </p:nvSpPr>
          <p:spPr>
            <a:xfrm>
              <a:off x="2275419" y="1909161"/>
              <a:ext cx="366853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159BD366-01EA-476D-97C0-B0A799B59D86}"/>
                </a:ext>
              </a:extLst>
            </p:cNvPr>
            <p:cNvSpPr txBox="1"/>
            <p:nvPr/>
          </p:nvSpPr>
          <p:spPr>
            <a:xfrm rot="10800000" flipH="1">
              <a:off x="2275419" y="2000687"/>
              <a:ext cx="256797" cy="27457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5E21A16-DE62-46F7-88F1-73D1A44F7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30" y="1599854"/>
            <a:ext cx="3133616" cy="451752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659AB05-5FC2-492C-9EE2-469A82057416}"/>
              </a:ext>
            </a:extLst>
          </p:cNvPr>
          <p:cNvGrpSpPr/>
          <p:nvPr/>
        </p:nvGrpSpPr>
        <p:grpSpPr>
          <a:xfrm flipV="1">
            <a:off x="7480362" y="3244327"/>
            <a:ext cx="457200" cy="369333"/>
            <a:chOff x="2275419" y="1909161"/>
            <a:chExt cx="366853" cy="457630"/>
          </a:xfrm>
          <a:solidFill>
            <a:srgbClr val="03678B"/>
          </a:solidFill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EABE348-0B3D-42FC-B7AC-08464D07A53B}"/>
                </a:ext>
              </a:extLst>
            </p:cNvPr>
            <p:cNvSpPr/>
            <p:nvPr/>
          </p:nvSpPr>
          <p:spPr>
            <a:xfrm>
              <a:off x="2275419" y="1909161"/>
              <a:ext cx="366853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D25FD5F9-7AF7-400C-9C0C-01B11683D59E}"/>
                </a:ext>
              </a:extLst>
            </p:cNvPr>
            <p:cNvSpPr txBox="1"/>
            <p:nvPr/>
          </p:nvSpPr>
          <p:spPr>
            <a:xfrm rot="10800000" flipH="1">
              <a:off x="2275419" y="2000687"/>
              <a:ext cx="256797" cy="274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72C8DEF-8B54-417B-A8A5-41C2205C74ED}"/>
              </a:ext>
            </a:extLst>
          </p:cNvPr>
          <p:cNvSpPr/>
          <p:nvPr/>
        </p:nvSpPr>
        <p:spPr>
          <a:xfrm>
            <a:off x="9186019" y="1416160"/>
            <a:ext cx="18577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rgbClr val="03678B"/>
                  </a:solidFill>
                  <a:prstDash val="solid"/>
                </a:ln>
                <a:solidFill>
                  <a:srgbClr val="009999"/>
                </a:solidFill>
                <a:effectLst/>
              </a:rPr>
              <a:t>FMEA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CB355-78B1-4B5D-B889-8A64D4769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404" y="2119974"/>
            <a:ext cx="3960984" cy="28396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1D1EE9-80EA-4DA4-B91E-EA486EC531FC}"/>
              </a:ext>
            </a:extLst>
          </p:cNvPr>
          <p:cNvSpPr txBox="1"/>
          <p:nvPr/>
        </p:nvSpPr>
        <p:spPr>
          <a:xfrm>
            <a:off x="8610585" y="5141578"/>
            <a:ext cx="36271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R1: Drug Interactions &amp; Contraindications Not Verified</a:t>
            </a:r>
          </a:p>
          <a:p>
            <a:r>
              <a:rPr lang="en-US" sz="1400" dirty="0"/>
              <a:t>R2: Drug Duplications</a:t>
            </a:r>
          </a:p>
          <a:p>
            <a:r>
              <a:rPr lang="en-US" sz="1400" dirty="0"/>
              <a:t>R3: Improper Therapeutic Substitution</a:t>
            </a:r>
          </a:p>
          <a:p>
            <a:r>
              <a:rPr lang="en-US" sz="1400" dirty="0"/>
              <a:t>R4: Confusion From New Drug Information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4A1263-017F-40A0-8838-CA24A41D8E1D}"/>
              </a:ext>
            </a:extLst>
          </p:cNvPr>
          <p:cNvSpPr/>
          <p:nvPr/>
        </p:nvSpPr>
        <p:spPr>
          <a:xfrm>
            <a:off x="4101519" y="893589"/>
            <a:ext cx="22729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</a:rPr>
              <a:t>Fishbone Diagram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47C7BC-6757-4248-AAC6-3D9F58B4E765}"/>
              </a:ext>
            </a:extLst>
          </p:cNvPr>
          <p:cNvSpPr/>
          <p:nvPr/>
        </p:nvSpPr>
        <p:spPr>
          <a:xfrm>
            <a:off x="7841985" y="893589"/>
            <a:ext cx="43957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</a:rPr>
              <a:t>Risk Assessment Exercise &amp; Priority Matrix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A1F0D-68A8-4C31-9562-FB0D4290D885}"/>
              </a:ext>
            </a:extLst>
          </p:cNvPr>
          <p:cNvSpPr/>
          <p:nvPr/>
        </p:nvSpPr>
        <p:spPr>
          <a:xfrm>
            <a:off x="9186019" y="1756583"/>
            <a:ext cx="18577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rgbClr val="03678B"/>
                  </a:solidFill>
                  <a:prstDash val="solid"/>
                </a:ln>
                <a:solidFill>
                  <a:srgbClr val="009999"/>
                </a:solidFill>
                <a:effectLst/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EAC49-C9D1-43DE-9496-2700563101F3}"/>
              </a:ext>
            </a:extLst>
          </p:cNvPr>
          <p:cNvSpPr txBox="1"/>
          <p:nvPr/>
        </p:nvSpPr>
        <p:spPr>
          <a:xfrm>
            <a:off x="176400" y="893589"/>
            <a:ext cx="334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6699"/>
                </a:solidFill>
              </a:rPr>
              <a:t>Detailed Process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7247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2" grpId="0"/>
      <p:bldP spid="35" grpId="0"/>
      <p:bldP spid="3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8343314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Analysis – Jubilee Hills Hospital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(Level-2)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A69BA1-405D-4699-BBDC-D8FBC872C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E3E7"/>
              </a:clrFrom>
              <a:clrTo>
                <a:srgbClr val="E1E3E7">
                  <a:alpha val="0"/>
                </a:srgbClr>
              </a:clrTo>
            </a:clrChange>
          </a:blip>
          <a:srcRect l="20759" t="29681" r="69456" b="56033"/>
          <a:stretch/>
        </p:blipFill>
        <p:spPr>
          <a:xfrm>
            <a:off x="88489" y="68811"/>
            <a:ext cx="643357" cy="704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CE7B8-C324-4C33-B64A-92D6EE2A24D9}"/>
              </a:ext>
            </a:extLst>
          </p:cNvPr>
          <p:cNvSpPr txBox="1"/>
          <p:nvPr/>
        </p:nvSpPr>
        <p:spPr>
          <a:xfrm>
            <a:off x="176400" y="893589"/>
            <a:ext cx="592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6699"/>
                </a:solidFill>
              </a:rPr>
              <a:t>Indenting Data Insights from Jubilee Hills</a:t>
            </a:r>
            <a:endParaRPr lang="en-US" b="1" dirty="0">
              <a:solidFill>
                <a:srgbClr val="0066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93107C-C61E-479E-8DC2-B3880A009AFC}"/>
              </a:ext>
            </a:extLst>
          </p:cNvPr>
          <p:cNvSpPr txBox="1"/>
          <p:nvPr/>
        </p:nvSpPr>
        <p:spPr>
          <a:xfrm>
            <a:off x="176400" y="1229339"/>
            <a:ext cx="75204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insights were obtained across features like </a:t>
            </a:r>
            <a:r>
              <a:rPr lang="en-US" sz="1600" b="1" i="1" dirty="0"/>
              <a:t>Drugs, Wards, Generic Names &amp; Medicine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Compared 1.5 million individual indented drugs with the 1395 drug errors of the same time interval</a:t>
            </a:r>
          </a:p>
          <a:p>
            <a:r>
              <a:rPr lang="en-US" sz="16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12 drugs (out of 8683 drugs) which are prescribed more than 10,000 times in the year, and they account for ~20% of all the indents.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48 drugs (out of 8683 drugs) are accountable for ~50% of the medication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hlinkClick r:id="rId5" action="ppaction://hlinksldjump"/>
            <a:extLst>
              <a:ext uri="{FF2B5EF4-FFF2-40B4-BE49-F238E27FC236}">
                <a16:creationId xmlns:a16="http://schemas.microsoft.com/office/drawing/2014/main" id="{53C999AF-7C9C-4E28-8728-C846C86BF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781" y="940989"/>
            <a:ext cx="4054194" cy="3028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8A66C8-364C-4A7A-9454-6631F116D639}"/>
              </a:ext>
            </a:extLst>
          </p:cNvPr>
          <p:cNvSpPr txBox="1"/>
          <p:nvPr/>
        </p:nvSpPr>
        <p:spPr>
          <a:xfrm>
            <a:off x="176400" y="3835510"/>
            <a:ext cx="752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6699"/>
                </a:solidFill>
              </a:rPr>
              <a:t>Mapping the Errors With the Indents</a:t>
            </a:r>
            <a:endParaRPr lang="en-US" b="1" dirty="0">
              <a:solidFill>
                <a:srgbClr val="0066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73AA8-8E4F-4F27-8D41-A3DC398FE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671" y="4298512"/>
            <a:ext cx="4264055" cy="1459106"/>
          </a:xfrm>
          <a:prstGeom prst="rect">
            <a:avLst/>
          </a:prstGeom>
        </p:spPr>
      </p:pic>
      <p:pic>
        <p:nvPicPr>
          <p:cNvPr id="17" name="Picture 16">
            <a:hlinkClick r:id="rId8" action="ppaction://hlinksldjump"/>
            <a:extLst>
              <a:ext uri="{FF2B5EF4-FFF2-40B4-BE49-F238E27FC236}">
                <a16:creationId xmlns:a16="http://schemas.microsoft.com/office/drawing/2014/main" id="{7B2A4F00-52A8-4A54-A31A-3AA67D62F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962" y="3969822"/>
            <a:ext cx="4477669" cy="2828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479D57-7BB1-4420-B3EE-F40C02D4A1A6}"/>
              </a:ext>
            </a:extLst>
          </p:cNvPr>
          <p:cNvSpPr txBox="1"/>
          <p:nvPr/>
        </p:nvSpPr>
        <p:spPr>
          <a:xfrm>
            <a:off x="176400" y="5828492"/>
            <a:ext cx="75204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Treatment of Error Categories 2,3 &amp; 4 : the </a:t>
            </a:r>
            <a:r>
              <a:rPr lang="en-US" sz="1600" b="1" i="1" dirty="0"/>
              <a:t>absorption of category 2 errors</a:t>
            </a:r>
            <a:r>
              <a:rPr lang="en-US" sz="1600" dirty="0"/>
              <a:t>, </a:t>
            </a:r>
            <a:r>
              <a:rPr lang="en-US" sz="1600" b="1" i="1" dirty="0"/>
              <a:t>imputation of category 3 errors,</a:t>
            </a:r>
            <a:r>
              <a:rPr lang="en-US" sz="1600" dirty="0"/>
              <a:t> and </a:t>
            </a:r>
            <a:r>
              <a:rPr lang="en-US" sz="1600" b="1" i="1" dirty="0"/>
              <a:t>the deletion of category 4 errors </a:t>
            </a:r>
            <a:r>
              <a:rPr lang="en-US" sz="1600" dirty="0"/>
              <a:t>resulted in a dataset having 1395 erroneous indents (positive class) and ~15 lakh non erroneous indents (negative class) </a:t>
            </a:r>
          </a:p>
        </p:txBody>
      </p:sp>
    </p:spTree>
    <p:extLst>
      <p:ext uri="{BB962C8B-B14F-4D97-AF65-F5344CB8AC3E}">
        <p14:creationId xmlns:p14="http://schemas.microsoft.com/office/powerpoint/2010/main" val="408688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pollo Hospitals Vector Logo">
            <a:extLst>
              <a:ext uri="{FF2B5EF4-FFF2-40B4-BE49-F238E27FC236}">
                <a16:creationId xmlns:a16="http://schemas.microsoft.com/office/drawing/2014/main" id="{1B24AC4A-4B75-4F79-AE7E-702124A9D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2750"/>
          <a:stretch/>
        </p:blipFill>
        <p:spPr bwMode="auto">
          <a:xfrm>
            <a:off x="11183910" y="1"/>
            <a:ext cx="919601" cy="6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9DB5A-85D9-4CEC-938C-09753135E6B6}"/>
              </a:ext>
            </a:extLst>
          </p:cNvPr>
          <p:cNvCxnSpPr/>
          <p:nvPr/>
        </p:nvCxnSpPr>
        <p:spPr>
          <a:xfrm>
            <a:off x="0" y="765110"/>
            <a:ext cx="12204000" cy="0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47B4CBA-FB7A-458E-AE13-9CB979F48BEA}"/>
              </a:ext>
            </a:extLst>
          </p:cNvPr>
          <p:cNvSpPr txBox="1">
            <a:spLocks/>
          </p:cNvSpPr>
          <p:nvPr/>
        </p:nvSpPr>
        <p:spPr>
          <a:xfrm>
            <a:off x="623404" y="421042"/>
            <a:ext cx="6990376" cy="367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Modelling – Conceptual 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3B690-16FC-4DA2-B602-FDC32B10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46"/>
            <a:ext cx="717071" cy="6673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1232BD-1187-4542-BB49-8CEDA62A1D9D}"/>
              </a:ext>
            </a:extLst>
          </p:cNvPr>
          <p:cNvSpPr/>
          <p:nvPr/>
        </p:nvSpPr>
        <p:spPr>
          <a:xfrm>
            <a:off x="4295477" y="1722818"/>
            <a:ext cx="3385038" cy="122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Drug Code, Medicine Name,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Generic Name (non-standardized)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Ward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Error/ Non-error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Error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AC774-5909-442C-B1A3-29C61AEF2434}"/>
              </a:ext>
            </a:extLst>
          </p:cNvPr>
          <p:cNvSpPr txBox="1"/>
          <p:nvPr/>
        </p:nvSpPr>
        <p:spPr>
          <a:xfrm>
            <a:off x="4626565" y="1355533"/>
            <a:ext cx="272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Available features for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4BCE1-FF00-4357-A586-9242895DB695}"/>
              </a:ext>
            </a:extLst>
          </p:cNvPr>
          <p:cNvSpPr txBox="1"/>
          <p:nvPr/>
        </p:nvSpPr>
        <p:spPr>
          <a:xfrm>
            <a:off x="8492540" y="2334595"/>
            <a:ext cx="277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Features required for a </a:t>
            </a:r>
          </a:p>
          <a:p>
            <a:pPr algn="ctr"/>
            <a:r>
              <a:rPr lang="en-US" sz="1600" b="1" dirty="0"/>
              <a:t>Basic Decision Support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097D0-570D-415A-A711-F6B89C5CE1CB}"/>
              </a:ext>
            </a:extLst>
          </p:cNvPr>
          <p:cNvSpPr/>
          <p:nvPr/>
        </p:nvSpPr>
        <p:spPr>
          <a:xfrm>
            <a:off x="8123852" y="2995728"/>
            <a:ext cx="3461238" cy="252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Generic Name (Standardized)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Pharmacological drug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Drug type (Capsules/ Syrup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Drug allergy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Drug contraindication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Frequently prescribed drug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Ward specific - frequently prescribed drug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Drug caution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Drug substitutes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D8574-8D01-4FA5-BB4C-5AD6FF6CB7F0}"/>
              </a:ext>
            </a:extLst>
          </p:cNvPr>
          <p:cNvSpPr txBox="1"/>
          <p:nvPr/>
        </p:nvSpPr>
        <p:spPr>
          <a:xfrm>
            <a:off x="864737" y="2369835"/>
            <a:ext cx="24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Features required for </a:t>
            </a:r>
            <a:br>
              <a:rPr lang="en-US" sz="1600" b="1" dirty="0"/>
            </a:br>
            <a:r>
              <a:rPr lang="en-US" sz="1600" b="1" dirty="0"/>
              <a:t>Basic Predictive Modelling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44EF0B-BF76-471E-BD89-32919AB031E9}"/>
              </a:ext>
            </a:extLst>
          </p:cNvPr>
          <p:cNvSpPr/>
          <p:nvPr/>
        </p:nvSpPr>
        <p:spPr>
          <a:xfrm>
            <a:off x="383352" y="2968021"/>
            <a:ext cx="3461238" cy="25483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Generic Name (Standardized)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Pharmacological drug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Drug type (Capsules/ Syrup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Patient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Patient pre-condition, current illness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Patient length of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Time of error 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Prescription details – dosage,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Correct medication for the error happened</a:t>
            </a:r>
          </a:p>
          <a:p>
            <a:endParaRPr lang="en-US" sz="1400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604BA490-774C-45F9-8D65-815706B24801}"/>
              </a:ext>
            </a:extLst>
          </p:cNvPr>
          <p:cNvSpPr/>
          <p:nvPr/>
        </p:nvSpPr>
        <p:spPr>
          <a:xfrm>
            <a:off x="381043" y="2428562"/>
            <a:ext cx="535580" cy="4631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>
            <a:extLst>
              <a:ext uri="{FF2B5EF4-FFF2-40B4-BE49-F238E27FC236}">
                <a16:creationId xmlns:a16="http://schemas.microsoft.com/office/drawing/2014/main" id="{57569456-D1E5-4D0D-94DF-9372826A186E}"/>
              </a:ext>
            </a:extLst>
          </p:cNvPr>
          <p:cNvSpPr/>
          <p:nvPr/>
        </p:nvSpPr>
        <p:spPr>
          <a:xfrm rot="12970323" flipV="1">
            <a:off x="8255046" y="2413215"/>
            <a:ext cx="214443" cy="444298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58209A-C622-4C62-901D-9B7084F1DEAB}"/>
              </a:ext>
            </a:extLst>
          </p:cNvPr>
          <p:cNvSpPr txBox="1"/>
          <p:nvPr/>
        </p:nvSpPr>
        <p:spPr>
          <a:xfrm>
            <a:off x="596119" y="5553997"/>
            <a:ext cx="3035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Currently not available/ Incorrect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A45158-C14A-4544-8C63-A17FE6769BC4}"/>
              </a:ext>
            </a:extLst>
          </p:cNvPr>
          <p:cNvSpPr txBox="1"/>
          <p:nvPr/>
        </p:nvSpPr>
        <p:spPr>
          <a:xfrm>
            <a:off x="8090795" y="5592746"/>
            <a:ext cx="3576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Currently not available </a:t>
            </a:r>
            <a:r>
              <a:rPr lang="en-US" sz="1400" b="1" u="sng" dirty="0">
                <a:solidFill>
                  <a:schemeClr val="accent6">
                    <a:lumMod val="75000"/>
                  </a:schemeClr>
                </a:solidFill>
              </a:rPr>
              <a:t>BUT CAN BE SOURCED</a:t>
            </a: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83A29502-0257-4793-A267-F9B2E19B8518}"/>
              </a:ext>
            </a:extLst>
          </p:cNvPr>
          <p:cNvSpPr/>
          <p:nvPr/>
        </p:nvSpPr>
        <p:spPr>
          <a:xfrm rot="5400000">
            <a:off x="6701415" y="3452979"/>
            <a:ext cx="1222129" cy="626837"/>
          </a:xfrm>
          <a:prstGeom prst="bent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72BD3E4F-7EF9-46EF-BB2D-F08BECD74890}"/>
              </a:ext>
            </a:extLst>
          </p:cNvPr>
          <p:cNvSpPr/>
          <p:nvPr/>
        </p:nvSpPr>
        <p:spPr>
          <a:xfrm rot="16200000" flipH="1">
            <a:off x="4044898" y="3452979"/>
            <a:ext cx="1222129" cy="626837"/>
          </a:xfrm>
          <a:prstGeom prst="bent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2C675F-7A71-4068-83C9-7078F1CE3CD2}"/>
              </a:ext>
            </a:extLst>
          </p:cNvPr>
          <p:cNvSpPr txBox="1"/>
          <p:nvPr/>
        </p:nvSpPr>
        <p:spPr>
          <a:xfrm>
            <a:off x="176400" y="893589"/>
            <a:ext cx="592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6699"/>
                </a:solidFill>
              </a:rPr>
              <a:t>Feature Engineering</a:t>
            </a:r>
            <a:endParaRPr lang="en-US" b="1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C472329F577A48A4DD40F06B3749AE" ma:contentTypeVersion="11" ma:contentTypeDescription="Create a new document." ma:contentTypeScope="" ma:versionID="c454efe9df37ec6feba9dfa114b013a2">
  <xsd:schema xmlns:xsd="http://www.w3.org/2001/XMLSchema" xmlns:xs="http://www.w3.org/2001/XMLSchema" xmlns:p="http://schemas.microsoft.com/office/2006/metadata/properties" xmlns:ns3="44f32c3c-548c-483a-b3f4-4e364c6b43fe" xmlns:ns4="cb7cea6d-d792-4381-b848-d5e4337e8136" targetNamespace="http://schemas.microsoft.com/office/2006/metadata/properties" ma:root="true" ma:fieldsID="83036df20f1ca8c4cae0af7426b0cd9c" ns3:_="" ns4:_="">
    <xsd:import namespace="44f32c3c-548c-483a-b3f4-4e364c6b43fe"/>
    <xsd:import namespace="cb7cea6d-d792-4381-b848-d5e4337e81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32c3c-548c-483a-b3f4-4e364c6b43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cea6d-d792-4381-b848-d5e4337e8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41FDF0-B6D8-434D-9954-684040F492D8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cb7cea6d-d792-4381-b848-d5e4337e8136"/>
    <ds:schemaRef ds:uri="44f32c3c-548c-483a-b3f4-4e364c6b43f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8A914D-39F9-49CC-B1BA-8D8AD4217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9F0BC-F426-4A80-A7BB-A2D91BAB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f32c3c-548c-483a-b3f4-4e364c6b43fe"/>
    <ds:schemaRef ds:uri="cb7cea6d-d792-4381-b848-d5e4337e81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1818</Words>
  <Application>Microsoft Office PowerPoint</Application>
  <PresentationFormat>Widescreen</PresentationFormat>
  <Paragraphs>314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Optima</vt:lpstr>
      <vt:lpstr>Optima-Regular</vt:lpstr>
      <vt:lpstr>Office Theme</vt:lpstr>
      <vt:lpstr>Predicting Medication Errors at Apollo Hospitals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Medication Errors at Apollo Hospitals</dc:title>
  <dc:creator>Harsh Upadhyay</dc:creator>
  <cp:lastModifiedBy>Harsh Upadhyay</cp:lastModifiedBy>
  <cp:revision>89</cp:revision>
  <dcterms:created xsi:type="dcterms:W3CDTF">2021-07-01T03:14:01Z</dcterms:created>
  <dcterms:modified xsi:type="dcterms:W3CDTF">2021-07-02T08:06:36Z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0x010100FFC472329F577A48A4DD40F06B3749AE</vt:lpwstr>
  </property>
</Properties>
</file>