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Bahnschrift" panose="020B0502040204020203" pitchFamily="34" charset="0"/>
      <p:regular r:id="rId13"/>
      <p:bold r:id="rId14"/>
    </p:embeddedFont>
    <p:embeddedFont>
      <p:font typeface="Bahnschrift SemiLight" panose="020B0502040204020203" pitchFamily="34" charset="0"/>
      <p:regular r:id="rId15"/>
    </p:embeddedFont>
    <p:embeddedFont>
      <p:font typeface="Bradley Hand ITC" panose="03070402050302030203" pitchFamily="66" charset="0"/>
      <p:regular r:id="rId16"/>
    </p:embeddedFont>
    <p:embeddedFont>
      <p:font typeface="Copperplate Gothic Bold" panose="020E0705020206020404" pitchFamily="34" charset="0"/>
      <p:regular r:id="rId17"/>
    </p:embeddedFont>
    <p:embeddedFont>
      <p:font typeface="Lato" panose="020F0502020204030203" pitchFamily="34" charset="0"/>
      <p:regular r:id="rId18"/>
      <p:bold r:id="rId19"/>
      <p:italic r:id="rId20"/>
      <p:boldItalic r:id="rId21"/>
    </p:embeddedFont>
    <p:embeddedFont>
      <p:font typeface="Lato Black" panose="020F0502020204030203" pitchFamily="34" charset="0"/>
      <p:bold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522"/>
    <a:srgbClr val="FEE8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5" d="100"/>
          <a:sy n="105" d="100"/>
        </p:scale>
        <p:origin x="8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09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Dominatrix</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68207" y="2746732"/>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R. Pranesh</a:t>
            </a:r>
          </a:p>
          <a:p>
            <a:pPr marL="0" marR="0" lvl="0" indent="0" algn="l" rtl="0">
              <a:lnSpc>
                <a:spcPct val="150000"/>
              </a:lnSpc>
              <a:spcBef>
                <a:spcPts val="0"/>
              </a:spcBef>
              <a:spcAft>
                <a:spcPts val="0"/>
              </a:spcAft>
              <a:buClr>
                <a:srgbClr val="000000"/>
              </a:buClr>
              <a:buSzPts val="1800"/>
              <a:buFont typeface="Arial"/>
              <a:buNone/>
            </a:pPr>
            <a:r>
              <a:rPr lang="en" sz="1700" dirty="0">
                <a:solidFill>
                  <a:schemeClr val="lt1"/>
                </a:solidFill>
                <a:latin typeface="Trebuchet MS"/>
                <a:ea typeface="Trebuchet MS"/>
                <a:cs typeface="Trebuchet MS"/>
                <a:sym typeface="Trebuchet MS"/>
              </a:rPr>
              <a:t>	          R. Jeyasundar</a:t>
            </a:r>
          </a:p>
          <a:p>
            <a:pPr marL="0" marR="0" lvl="0" indent="0" algn="l" rtl="0">
              <a:lnSpc>
                <a:spcPct val="150000"/>
              </a:lnSpc>
              <a:spcBef>
                <a:spcPts val="0"/>
              </a:spcBef>
              <a:spcAft>
                <a:spcPts val="0"/>
              </a:spcAft>
              <a:buClr>
                <a:srgbClr val="000000"/>
              </a:buClr>
              <a:buSzPts val="1800"/>
              <a:buFont typeface="Arial"/>
              <a:buNone/>
            </a:pPr>
            <a:r>
              <a:rPr lang="en" sz="1700" i="0" u="none" strike="noStrike" cap="none">
                <a:solidFill>
                  <a:schemeClr val="lt1"/>
                </a:solidFill>
                <a:latin typeface="Trebuchet MS"/>
                <a:ea typeface="Trebuchet MS"/>
                <a:cs typeface="Trebuchet MS"/>
                <a:sym typeface="Trebuchet MS"/>
              </a:rPr>
              <a:t>	</a:t>
            </a:r>
            <a:r>
              <a:rPr lang="en" sz="1700">
                <a:solidFill>
                  <a:schemeClr val="lt1"/>
                </a:solidFill>
                <a:latin typeface="Trebuchet MS"/>
                <a:ea typeface="Trebuchet MS"/>
                <a:cs typeface="Trebuchet MS"/>
                <a:sym typeface="Trebuchet MS"/>
              </a:rPr>
              <a:t>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19/09/2022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2" name="Rectangle 1">
            <a:extLst>
              <a:ext uri="{FF2B5EF4-FFF2-40B4-BE49-F238E27FC236}">
                <a16:creationId xmlns:a16="http://schemas.microsoft.com/office/drawing/2014/main" id="{BCE4879D-255B-A381-3674-DE45E08C4352}"/>
              </a:ext>
            </a:extLst>
          </p:cNvPr>
          <p:cNvSpPr/>
          <p:nvPr/>
        </p:nvSpPr>
        <p:spPr>
          <a:xfrm>
            <a:off x="0" y="0"/>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38FA47AE-F24B-26D2-9CBF-22845ADD8341}"/>
              </a:ext>
            </a:extLst>
          </p:cNvPr>
          <p:cNvSpPr/>
          <p:nvPr/>
        </p:nvSpPr>
        <p:spPr>
          <a:xfrm>
            <a:off x="333829" y="1016000"/>
            <a:ext cx="8498114" cy="36576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Why choose this problem statement?</a:t>
            </a:r>
            <a:br>
              <a:rPr lang="en" sz="2000" dirty="0"/>
            </a:br>
            <a:endParaRPr sz="2000" dirty="0"/>
          </a:p>
        </p:txBody>
      </p:sp>
      <p:sp>
        <p:nvSpPr>
          <p:cNvPr id="348" name="Google Shape;348;p2"/>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Our problem statement is to build a virtual assistant for the Bank of Baroda whose details are in the below link….</a:t>
            </a:r>
          </a:p>
          <a:p>
            <a:pPr marL="0" marR="0" lvl="0" indent="0" algn="l" rtl="0">
              <a:lnSpc>
                <a:spcPct val="100000"/>
              </a:lnSpc>
              <a:spcBef>
                <a:spcPts val="0"/>
              </a:spcBef>
              <a:spcAft>
                <a:spcPts val="0"/>
              </a:spcAft>
              <a:buClr>
                <a:srgbClr val="000000"/>
              </a:buClr>
              <a:buSzPts val="1400"/>
              <a:buFont typeface="Arial"/>
              <a:buNone/>
            </a:pPr>
            <a:endParaRPr lang="en-GB" sz="1600" b="1" dirty="0">
              <a:latin typeface="Bradley Hand ITC" panose="03070402050302030203" pitchFamily="66"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First of all, there are a lot of problems that people face when they discuss their problems in any kind of matter with recorded versions of voice assistants or in customer care. They cannot understand the true intent of the customer.</a:t>
            </a:r>
          </a:p>
          <a:p>
            <a:pPr marL="0" marR="0" lvl="0" indent="0" algn="l" rtl="0">
              <a:lnSpc>
                <a:spcPct val="100000"/>
              </a:lnSpc>
              <a:spcBef>
                <a:spcPts val="0"/>
              </a:spcBef>
              <a:spcAft>
                <a:spcPts val="0"/>
              </a:spcAft>
              <a:buClr>
                <a:srgbClr val="000000"/>
              </a:buClr>
              <a:buSzPts val="1400"/>
              <a:buFont typeface="Arial"/>
              <a:buNone/>
            </a:pPr>
            <a:endParaRPr lang="en-GB" sz="1600" b="1" i="0" u="none" strike="noStrike" cap="none" dirty="0">
              <a:solidFill>
                <a:srgbClr val="000000"/>
              </a:solidFill>
              <a:latin typeface="Bradley Hand ITC" panose="03070402050302030203" pitchFamily="66"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600" b="1" dirty="0">
                <a:latin typeface="Bradley Hand ITC" panose="03070402050302030203" pitchFamily="66" charset="0"/>
                <a:ea typeface="Lato"/>
                <a:cs typeface="Lato"/>
                <a:sym typeface="Lato"/>
              </a:rPr>
              <a:t>To develop a self sustained and perfect assistant with information on anything that the customer wants is our motto for choosing this problem statement.</a:t>
            </a:r>
          </a:p>
          <a:p>
            <a:pPr marL="0" marR="0" lvl="0" indent="0" algn="l" rtl="0">
              <a:lnSpc>
                <a:spcPct val="100000"/>
              </a:lnSpc>
              <a:spcBef>
                <a:spcPts val="0"/>
              </a:spcBef>
              <a:spcAft>
                <a:spcPts val="0"/>
              </a:spcAft>
              <a:buClr>
                <a:srgbClr val="000000"/>
              </a:buClr>
              <a:buSzPts val="1400"/>
              <a:buFont typeface="Arial"/>
              <a:buNone/>
            </a:pPr>
            <a:endParaRPr lang="en-GB" sz="1600" b="1" i="0" u="none" strike="noStrike" cap="none" dirty="0">
              <a:solidFill>
                <a:srgbClr val="000000"/>
              </a:solidFill>
              <a:latin typeface="Bradley Hand ITC" panose="03070402050302030203" pitchFamily="66"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Our voice assistant provides </a:t>
            </a:r>
            <a:r>
              <a:rPr lang="en-GB" sz="1600" b="1" dirty="0">
                <a:latin typeface="Bradley Hand ITC" panose="03070402050302030203" pitchFamily="66" charset="0"/>
                <a:ea typeface="Lato"/>
                <a:cs typeface="Lato"/>
                <a:sym typeface="Lato"/>
              </a:rPr>
              <a:t>various ways and options to adapt with the user, understand his problem and redirect him to the perfect solution available.</a:t>
            </a:r>
            <a:endParaRPr sz="1600" b="1" i="0" u="none" strike="noStrike" cap="none" dirty="0">
              <a:solidFill>
                <a:srgbClr val="000000"/>
              </a:solidFill>
              <a:latin typeface="Bradley Hand ITC" panose="03070402050302030203" pitchFamily="66" charset="0"/>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2" name="Rectangle 1">
            <a:extLst>
              <a:ext uri="{FF2B5EF4-FFF2-40B4-BE49-F238E27FC236}">
                <a16:creationId xmlns:a16="http://schemas.microsoft.com/office/drawing/2014/main" id="{9FE56ED9-647C-F5F3-BC2C-2DB89432C950}"/>
              </a:ext>
            </a:extLst>
          </p:cNvPr>
          <p:cNvSpPr/>
          <p:nvPr/>
        </p:nvSpPr>
        <p:spPr>
          <a:xfrm>
            <a:off x="10886" y="-14507"/>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28EF826C-A96D-BCA0-1D67-C7FC95A16E4A}"/>
              </a:ext>
            </a:extLst>
          </p:cNvPr>
          <p:cNvSpPr/>
          <p:nvPr/>
        </p:nvSpPr>
        <p:spPr>
          <a:xfrm>
            <a:off x="333829" y="1016000"/>
            <a:ext cx="8498114" cy="36576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rPr>
              <a:t>User Segment &amp; Pain Points</a:t>
            </a:r>
            <a:endParaRPr sz="2000" dirty="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GB" sz="1600" b="1" i="0" u="none" strike="noStrike" cap="none" dirty="0">
                <a:solidFill>
                  <a:srgbClr val="222222"/>
                </a:solidFill>
                <a:latin typeface="Bradley Hand ITC" panose="03070402050302030203" pitchFamily="66" charset="0"/>
                <a:ea typeface="Lato"/>
                <a:cs typeface="Lato"/>
                <a:sym typeface="Lato"/>
              </a:rPr>
              <a:t>Obviously, we are the developing the voice assistant for banks especially Bank of Baroda and according to us, they shall be our prime user. </a:t>
            </a:r>
          </a:p>
          <a:p>
            <a:pPr marL="0" marR="0" lvl="0" indent="0" algn="l" rtl="0">
              <a:lnSpc>
                <a:spcPct val="115000"/>
              </a:lnSpc>
              <a:spcBef>
                <a:spcPts val="1000"/>
              </a:spcBef>
              <a:spcAft>
                <a:spcPts val="0"/>
              </a:spcAft>
              <a:buClr>
                <a:srgbClr val="000000"/>
              </a:buClr>
              <a:buSzPts val="1400"/>
              <a:buFont typeface="Arial"/>
              <a:buNone/>
            </a:pPr>
            <a:r>
              <a:rPr lang="en-GB" sz="1600" b="1" i="0" u="none" strike="noStrike" cap="none" dirty="0">
                <a:solidFill>
                  <a:srgbClr val="222222"/>
                </a:solidFill>
                <a:latin typeface="Bradley Hand ITC" panose="03070402050302030203" pitchFamily="66" charset="0"/>
                <a:ea typeface="Lato"/>
                <a:cs typeface="Lato"/>
                <a:sym typeface="Lato"/>
              </a:rPr>
              <a:t>However, this voice assistant that we have created is primarily based on a </a:t>
            </a:r>
            <a:r>
              <a:rPr lang="en-GB" sz="1600" b="1" i="1" u="none" strike="noStrike" cap="none" dirty="0">
                <a:solidFill>
                  <a:srgbClr val="222222"/>
                </a:solidFill>
                <a:latin typeface="Bradley Hand ITC" panose="03070402050302030203" pitchFamily="66" charset="0"/>
                <a:ea typeface="Lato"/>
                <a:cs typeface="Lato"/>
                <a:sym typeface="Lato"/>
              </a:rPr>
              <a:t>Python </a:t>
            </a:r>
            <a:r>
              <a:rPr lang="en-GB" sz="1600" b="1" i="0" u="none" strike="noStrike" cap="none" dirty="0">
                <a:solidFill>
                  <a:srgbClr val="222222"/>
                </a:solidFill>
                <a:latin typeface="Bradley Hand ITC" panose="03070402050302030203" pitchFamily="66" charset="0"/>
                <a:ea typeface="Lato"/>
                <a:cs typeface="Lato"/>
                <a:sym typeface="Lato"/>
              </a:rPr>
              <a:t>file named </a:t>
            </a:r>
            <a:r>
              <a:rPr lang="en-GB" sz="1600" b="1" i="1" u="none" strike="noStrike" cap="none" dirty="0" err="1">
                <a:solidFill>
                  <a:srgbClr val="222222"/>
                </a:solidFill>
                <a:latin typeface="Bradley Hand ITC" panose="03070402050302030203" pitchFamily="66" charset="0"/>
                <a:ea typeface="Lato"/>
                <a:cs typeface="Lato"/>
                <a:sym typeface="Lato"/>
              </a:rPr>
              <a:t>json</a:t>
            </a:r>
            <a:r>
              <a:rPr lang="en-GB" sz="1600" b="1" i="1" u="none" strike="noStrike" cap="none" dirty="0">
                <a:solidFill>
                  <a:srgbClr val="222222"/>
                </a:solidFill>
                <a:latin typeface="Bradley Hand ITC" panose="03070402050302030203" pitchFamily="66" charset="0"/>
                <a:ea typeface="Lato"/>
                <a:cs typeface="Lato"/>
                <a:sym typeface="Lato"/>
              </a:rPr>
              <a:t> file </a:t>
            </a:r>
            <a:r>
              <a:rPr lang="en-GB" sz="1600" b="1" u="none" strike="noStrike" cap="none" dirty="0">
                <a:solidFill>
                  <a:srgbClr val="222222"/>
                </a:solidFill>
                <a:latin typeface="Bradley Hand ITC" panose="03070402050302030203" pitchFamily="66" charset="0"/>
                <a:ea typeface="Lato"/>
                <a:cs typeface="Lato"/>
                <a:sym typeface="Lato"/>
              </a:rPr>
              <a:t>that contains all the questions and answers that the assistant shal</a:t>
            </a:r>
            <a:r>
              <a:rPr lang="en-GB" sz="1600" b="1" dirty="0">
                <a:solidFill>
                  <a:srgbClr val="222222"/>
                </a:solidFill>
                <a:latin typeface="Bradley Hand ITC" panose="03070402050302030203" pitchFamily="66" charset="0"/>
                <a:ea typeface="Lato"/>
                <a:cs typeface="Lato"/>
                <a:sym typeface="Lato"/>
              </a:rPr>
              <a:t>l compare and reply to the user. </a:t>
            </a:r>
          </a:p>
          <a:p>
            <a:pPr marL="0" marR="0" lvl="0" indent="0" algn="l" rtl="0">
              <a:lnSpc>
                <a:spcPct val="115000"/>
              </a:lnSpc>
              <a:spcBef>
                <a:spcPts val="1000"/>
              </a:spcBef>
              <a:spcAft>
                <a:spcPts val="0"/>
              </a:spcAft>
              <a:buClr>
                <a:srgbClr val="000000"/>
              </a:buClr>
              <a:buSzPts val="1400"/>
              <a:buFont typeface="Arial"/>
              <a:buNone/>
            </a:pPr>
            <a:r>
              <a:rPr lang="en-GB" sz="1600" b="1" dirty="0">
                <a:solidFill>
                  <a:srgbClr val="222222"/>
                </a:solidFill>
                <a:latin typeface="Bradley Hand ITC" panose="03070402050302030203" pitchFamily="66" charset="0"/>
                <a:ea typeface="Lato"/>
                <a:cs typeface="Lato"/>
                <a:sym typeface="Lato"/>
              </a:rPr>
              <a:t>Hence, our primary users shall not only be banks, but with minor changes, our voice assistant can be used for any sector in this technological world.</a:t>
            </a:r>
          </a:p>
          <a:p>
            <a:pPr marL="0" marR="0" lvl="0" indent="0" algn="l" rtl="0">
              <a:lnSpc>
                <a:spcPct val="115000"/>
              </a:lnSpc>
              <a:spcBef>
                <a:spcPts val="1000"/>
              </a:spcBef>
              <a:spcAft>
                <a:spcPts val="0"/>
              </a:spcAft>
              <a:buClr>
                <a:srgbClr val="000000"/>
              </a:buClr>
              <a:buSzPts val="1400"/>
              <a:buFont typeface="Arial"/>
              <a:buNone/>
            </a:pPr>
            <a:r>
              <a:rPr lang="en-GB" sz="1600" b="1" dirty="0">
                <a:solidFill>
                  <a:srgbClr val="222222"/>
                </a:solidFill>
                <a:latin typeface="Bradley Hand ITC" panose="03070402050302030203" pitchFamily="66" charset="0"/>
                <a:ea typeface="Lato"/>
                <a:cs typeface="Lato"/>
                <a:sym typeface="Lato"/>
              </a:rPr>
              <a:t>So, until we have the necessary data, we can create a prototype for a virtual assistant that can answer any question related to any domain. Hence, we can create virtual assistant for any type of user in any domain. But primarily, it’s the banks…</a:t>
            </a: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 name="Rectangle 2">
            <a:extLst>
              <a:ext uri="{FF2B5EF4-FFF2-40B4-BE49-F238E27FC236}">
                <a16:creationId xmlns:a16="http://schemas.microsoft.com/office/drawing/2014/main" id="{1B3E6F99-A8C5-000C-90E5-F6767A72148E}"/>
              </a:ext>
            </a:extLst>
          </p:cNvPr>
          <p:cNvSpPr/>
          <p:nvPr/>
        </p:nvSpPr>
        <p:spPr>
          <a:xfrm>
            <a:off x="0" y="0"/>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6B815AB9-B22A-EB44-77A5-664C5BFA5204}"/>
              </a:ext>
            </a:extLst>
          </p:cNvPr>
          <p:cNvSpPr/>
          <p:nvPr/>
        </p:nvSpPr>
        <p:spPr>
          <a:xfrm>
            <a:off x="333829" y="1016000"/>
            <a:ext cx="8498114" cy="36576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9" name="Google Shape;359;p4"/>
          <p:cNvSpPr txBox="1"/>
          <p:nvPr/>
        </p:nvSpPr>
        <p:spPr>
          <a:xfrm>
            <a:off x="436175" y="1227500"/>
            <a:ext cx="3705732" cy="3414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1000"/>
              </a:spcBef>
              <a:spcAft>
                <a:spcPts val="1000"/>
              </a:spcAft>
              <a:buClr>
                <a:srgbClr val="000000"/>
              </a:buClr>
              <a:buSzPts val="1400"/>
              <a:buFont typeface="Arial"/>
              <a:buNone/>
            </a:pPr>
            <a:r>
              <a:rPr lang="en-GB" b="0" i="0" dirty="0">
                <a:solidFill>
                  <a:srgbClr val="202124"/>
                </a:solidFill>
                <a:effectLst/>
                <a:latin typeface="Copperplate Gothic Bold" panose="020E0705020206020404" pitchFamily="34" charset="0"/>
              </a:rPr>
              <a:t>NAME OF ASSISTANT</a:t>
            </a:r>
          </a:p>
          <a:p>
            <a:pPr marL="0" marR="0" lvl="0" indent="0" algn="ctr" rtl="0">
              <a:lnSpc>
                <a:spcPct val="115000"/>
              </a:lnSpc>
              <a:spcBef>
                <a:spcPts val="1000"/>
              </a:spcBef>
              <a:spcAft>
                <a:spcPts val="1000"/>
              </a:spcAft>
              <a:buClr>
                <a:srgbClr val="000000"/>
              </a:buClr>
              <a:buSzPts val="1400"/>
              <a:buFont typeface="Arial"/>
              <a:buNone/>
            </a:pPr>
            <a:r>
              <a:rPr lang="en-GB" sz="1600" b="1" u="none" strike="noStrike" cap="none" dirty="0">
                <a:solidFill>
                  <a:srgbClr val="202124"/>
                </a:solidFill>
                <a:latin typeface="Bradley Hand ITC" panose="03070402050302030203" pitchFamily="66" charset="0"/>
                <a:ea typeface="Lato"/>
                <a:cs typeface="Lato"/>
                <a:sym typeface="Lato"/>
              </a:rPr>
              <a:t>ERICA</a:t>
            </a:r>
          </a:p>
          <a:p>
            <a:pPr marL="0" marR="0" lvl="0" indent="0" algn="ctr" rtl="0">
              <a:lnSpc>
                <a:spcPct val="115000"/>
              </a:lnSpc>
              <a:spcBef>
                <a:spcPts val="1000"/>
              </a:spcBef>
              <a:spcAft>
                <a:spcPts val="1000"/>
              </a:spcAft>
              <a:buClr>
                <a:srgbClr val="000000"/>
              </a:buClr>
              <a:buSzPts val="1400"/>
              <a:buFont typeface="Arial"/>
              <a:buNone/>
            </a:pPr>
            <a:r>
              <a:rPr lang="en-GB" sz="1600" b="1" dirty="0">
                <a:solidFill>
                  <a:srgbClr val="202124"/>
                </a:solidFill>
                <a:latin typeface="Bradley Hand ITC" panose="03070402050302030203" pitchFamily="66" charset="0"/>
                <a:ea typeface="Lato"/>
                <a:cs typeface="Lato"/>
                <a:sym typeface="Lato"/>
              </a:rPr>
              <a:t>SIRI</a:t>
            </a:r>
          </a:p>
          <a:p>
            <a:pPr marL="0" marR="0" lvl="0" indent="0" algn="ctr" rtl="0">
              <a:lnSpc>
                <a:spcPct val="115000"/>
              </a:lnSpc>
              <a:spcBef>
                <a:spcPts val="1000"/>
              </a:spcBef>
              <a:spcAft>
                <a:spcPts val="1000"/>
              </a:spcAft>
              <a:buClr>
                <a:srgbClr val="000000"/>
              </a:buClr>
              <a:buSzPts val="1400"/>
              <a:buFont typeface="Arial"/>
              <a:buNone/>
            </a:pPr>
            <a:r>
              <a:rPr lang="en-GB" sz="1600" b="1" dirty="0">
                <a:solidFill>
                  <a:srgbClr val="202124"/>
                </a:solidFill>
                <a:latin typeface="Bradley Hand ITC" panose="03070402050302030203" pitchFamily="66" charset="0"/>
                <a:ea typeface="Lato"/>
                <a:cs typeface="Lato"/>
                <a:sym typeface="Lato"/>
              </a:rPr>
              <a:t>CEBA</a:t>
            </a:r>
          </a:p>
          <a:p>
            <a:pPr marL="0" marR="0" lvl="0" indent="0" algn="ctr" rtl="0">
              <a:lnSpc>
                <a:spcPct val="115000"/>
              </a:lnSpc>
              <a:spcBef>
                <a:spcPts val="1000"/>
              </a:spcBef>
              <a:spcAft>
                <a:spcPts val="1000"/>
              </a:spcAft>
              <a:buClr>
                <a:srgbClr val="000000"/>
              </a:buClr>
              <a:buSzPts val="1400"/>
              <a:buFont typeface="Arial"/>
              <a:buNone/>
            </a:pPr>
            <a:r>
              <a:rPr lang="en-GB" sz="1600" b="1" dirty="0">
                <a:solidFill>
                  <a:srgbClr val="202124"/>
                </a:solidFill>
                <a:latin typeface="Bradley Hand ITC" panose="03070402050302030203" pitchFamily="66" charset="0"/>
                <a:ea typeface="Lato"/>
                <a:cs typeface="Lato"/>
                <a:sym typeface="Lato"/>
              </a:rPr>
              <a:t>SIA</a:t>
            </a:r>
          </a:p>
          <a:p>
            <a:pPr marL="0" marR="0" lvl="0" indent="0" algn="ctr" rtl="0">
              <a:lnSpc>
                <a:spcPct val="115000"/>
              </a:lnSpc>
              <a:spcBef>
                <a:spcPts val="1000"/>
              </a:spcBef>
              <a:spcAft>
                <a:spcPts val="1000"/>
              </a:spcAft>
              <a:buClr>
                <a:srgbClr val="000000"/>
              </a:buClr>
              <a:buSzPts val="1400"/>
              <a:buFont typeface="Arial"/>
              <a:buNone/>
            </a:pPr>
            <a:endParaRPr lang="en-GB" sz="1400" u="none" strike="noStrike" cap="none" dirty="0">
              <a:solidFill>
                <a:srgbClr val="202124"/>
              </a:solidFill>
              <a:latin typeface="arial" panose="020B0604020202020204" pitchFamily="34" charset="0"/>
              <a:ea typeface="Lato"/>
              <a:cs typeface="Lato"/>
              <a:sym typeface="Lato"/>
            </a:endParaRPr>
          </a:p>
          <a:p>
            <a:pPr marL="0" marR="0" lvl="0" indent="0" algn="ctr"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dirty="0"/>
              <a:t>Pre-Requisite [ OUR COMPETITIORS]</a:t>
            </a:r>
            <a:endParaRPr sz="2000" dirty="0"/>
          </a:p>
        </p:txBody>
      </p:sp>
      <p:sp>
        <p:nvSpPr>
          <p:cNvPr id="2" name="Google Shape;359;p4">
            <a:extLst>
              <a:ext uri="{FF2B5EF4-FFF2-40B4-BE49-F238E27FC236}">
                <a16:creationId xmlns:a16="http://schemas.microsoft.com/office/drawing/2014/main" id="{9654EE56-8C88-57EC-7B06-87C878E4C58B}"/>
              </a:ext>
            </a:extLst>
          </p:cNvPr>
          <p:cNvSpPr txBox="1"/>
          <p:nvPr/>
        </p:nvSpPr>
        <p:spPr>
          <a:xfrm>
            <a:off x="4482229" y="1199189"/>
            <a:ext cx="3705732" cy="3414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1000"/>
              </a:spcBef>
              <a:spcAft>
                <a:spcPts val="1000"/>
              </a:spcAft>
              <a:buClr>
                <a:srgbClr val="000000"/>
              </a:buClr>
              <a:buSzPts val="1400"/>
              <a:buFont typeface="Arial"/>
              <a:buNone/>
            </a:pPr>
            <a:r>
              <a:rPr lang="en-GB" sz="1400" u="none" strike="noStrike" cap="none" dirty="0">
                <a:solidFill>
                  <a:srgbClr val="202124"/>
                </a:solidFill>
                <a:latin typeface="Copperplate Gothic Bold" panose="020E0705020206020404" pitchFamily="34" charset="0"/>
                <a:ea typeface="Lato"/>
                <a:cs typeface="Lato"/>
                <a:sym typeface="Lato"/>
              </a:rPr>
              <a:t>COUNTRY</a:t>
            </a:r>
          </a:p>
          <a:p>
            <a:pPr marL="0" marR="0" lvl="0" indent="0" algn="ctr" rtl="0">
              <a:lnSpc>
                <a:spcPct val="115000"/>
              </a:lnSpc>
              <a:spcBef>
                <a:spcPts val="1000"/>
              </a:spcBef>
              <a:spcAft>
                <a:spcPts val="100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BANK OF AMERICA [USA]</a:t>
            </a:r>
          </a:p>
          <a:p>
            <a:pPr marL="0" marR="0" lvl="0" indent="0" algn="ctr" rtl="0">
              <a:lnSpc>
                <a:spcPct val="115000"/>
              </a:lnSpc>
              <a:spcBef>
                <a:spcPts val="1000"/>
              </a:spcBef>
              <a:spcAft>
                <a:spcPts val="1000"/>
              </a:spcAft>
              <a:buClr>
                <a:srgbClr val="000000"/>
              </a:buClr>
              <a:buSzPts val="1400"/>
              <a:buFont typeface="Arial"/>
              <a:buNone/>
            </a:pPr>
            <a:r>
              <a:rPr lang="en-GB" sz="1600" b="1" dirty="0">
                <a:latin typeface="Bradley Hand ITC" panose="03070402050302030203" pitchFamily="66" charset="0"/>
                <a:ea typeface="Lato"/>
                <a:cs typeface="Lato"/>
                <a:sym typeface="Lato"/>
              </a:rPr>
              <a:t>APPLE</a:t>
            </a:r>
          </a:p>
          <a:p>
            <a:pPr marL="0" marR="0" lvl="0" indent="0" algn="ctr" rtl="0">
              <a:lnSpc>
                <a:spcPct val="115000"/>
              </a:lnSpc>
              <a:spcBef>
                <a:spcPts val="1000"/>
              </a:spcBef>
              <a:spcAft>
                <a:spcPts val="100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COMM</a:t>
            </a:r>
            <a:r>
              <a:rPr lang="en-GB" sz="1600" b="1" dirty="0">
                <a:latin typeface="Bradley Hand ITC" panose="03070402050302030203" pitchFamily="66" charset="0"/>
                <a:ea typeface="Lato"/>
                <a:cs typeface="Lato"/>
                <a:sym typeface="Lato"/>
              </a:rPr>
              <a:t>ONWEALTH BANK AUSTRALIA</a:t>
            </a:r>
          </a:p>
          <a:p>
            <a:pPr marL="0" marR="0" lvl="0" indent="0" algn="ctr" rtl="0">
              <a:lnSpc>
                <a:spcPct val="115000"/>
              </a:lnSpc>
              <a:spcBef>
                <a:spcPts val="1000"/>
              </a:spcBef>
              <a:spcAft>
                <a:spcPts val="100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STATE BANK OF INDIA</a:t>
            </a:r>
            <a:endParaRPr sz="1600" b="1" i="0" u="none" strike="noStrike" cap="none" dirty="0">
              <a:solidFill>
                <a:srgbClr val="000000"/>
              </a:solidFill>
              <a:latin typeface="Bradley Hand ITC" panose="03070402050302030203" pitchFamily="66" charset="0"/>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2" name="Rectangle 1">
            <a:extLst>
              <a:ext uri="{FF2B5EF4-FFF2-40B4-BE49-F238E27FC236}">
                <a16:creationId xmlns:a16="http://schemas.microsoft.com/office/drawing/2014/main" id="{13ECEAAA-799D-132D-EECC-6D6B894FB345}"/>
              </a:ext>
            </a:extLst>
          </p:cNvPr>
          <p:cNvSpPr/>
          <p:nvPr/>
        </p:nvSpPr>
        <p:spPr>
          <a:xfrm>
            <a:off x="0" y="-21771"/>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1F164D42-B820-C0DE-61EF-7F3A21A4E911}"/>
              </a:ext>
            </a:extLst>
          </p:cNvPr>
          <p:cNvSpPr/>
          <p:nvPr/>
        </p:nvSpPr>
        <p:spPr>
          <a:xfrm>
            <a:off x="333829" y="1016000"/>
            <a:ext cx="8498114" cy="36576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5" name="Google Shape;365;p5"/>
          <p:cNvSpPr txBox="1">
            <a:spLocks noGrp="1"/>
          </p:cNvSpPr>
          <p:nvPr>
            <p:ph type="title"/>
          </p:nvPr>
        </p:nvSpPr>
        <p:spPr>
          <a:xfrm>
            <a:off x="234186" y="367832"/>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rPr>
              <a:t>Azure tools or resources</a:t>
            </a:r>
            <a:endParaRPr sz="2000" dirty="0"/>
          </a:p>
        </p:txBody>
      </p:sp>
      <p:sp>
        <p:nvSpPr>
          <p:cNvPr id="366" name="Google Shape;366;p5"/>
          <p:cNvSpPr txBox="1">
            <a:spLocks noGrp="1"/>
          </p:cNvSpPr>
          <p:nvPr>
            <p:ph type="title"/>
          </p:nvPr>
        </p:nvSpPr>
        <p:spPr>
          <a:xfrm>
            <a:off x="707972" y="1311664"/>
            <a:ext cx="8280000" cy="296419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600" dirty="0">
                <a:latin typeface="Bradley Hand ITC" panose="03070402050302030203" pitchFamily="66" charset="0"/>
              </a:rPr>
              <a:t>Speech to text </a:t>
            </a:r>
            <a:r>
              <a:rPr lang="en-GB" sz="1600" dirty="0">
                <a:latin typeface="Copperplate Gothic Bold" panose="020E0705020206020404" pitchFamily="34" charset="0"/>
              </a:rPr>
              <a:t>[ AI &amp; ML ]</a:t>
            </a:r>
            <a:br>
              <a:rPr lang="en-GB" sz="1600" dirty="0">
                <a:latin typeface="Bradley Hand ITC" panose="03070402050302030203" pitchFamily="66" charset="0"/>
              </a:rPr>
            </a:br>
            <a:br>
              <a:rPr lang="en-GB" sz="1600" dirty="0">
                <a:latin typeface="Bradley Hand ITC" panose="03070402050302030203" pitchFamily="66" charset="0"/>
              </a:rPr>
            </a:br>
            <a:r>
              <a:rPr lang="en-GB" sz="1600" dirty="0">
                <a:latin typeface="Bradley Hand ITC" panose="03070402050302030203" pitchFamily="66" charset="0"/>
              </a:rPr>
              <a:t>Azure SQL Database </a:t>
            </a:r>
            <a:r>
              <a:rPr lang="en-GB" sz="1600" dirty="0">
                <a:latin typeface="Copperplate Gothic Bold" panose="020E0705020206020404" pitchFamily="34" charset="0"/>
              </a:rPr>
              <a:t>[Database management]</a:t>
            </a:r>
            <a:br>
              <a:rPr lang="en-GB" sz="1600" dirty="0">
                <a:latin typeface="Bradley Hand ITC" panose="03070402050302030203" pitchFamily="66" charset="0"/>
              </a:rPr>
            </a:br>
            <a:br>
              <a:rPr lang="en-GB" sz="1600" dirty="0">
                <a:latin typeface="Bradley Hand ITC" panose="03070402050302030203" pitchFamily="66" charset="0"/>
              </a:rPr>
            </a:br>
            <a:r>
              <a:rPr lang="en-GB" sz="1600" dirty="0">
                <a:latin typeface="Bradley Hand ITC" panose="03070402050302030203" pitchFamily="66" charset="0"/>
              </a:rPr>
              <a:t>Visual Studio Code </a:t>
            </a:r>
            <a:r>
              <a:rPr lang="en-GB" sz="1600" dirty="0">
                <a:latin typeface="Copperplate Gothic Bold" panose="020E0705020206020404" pitchFamily="34" charset="0"/>
              </a:rPr>
              <a:t>[Developer Tools] </a:t>
            </a:r>
            <a:br>
              <a:rPr lang="en-GB" sz="1600" dirty="0">
                <a:latin typeface="Bradley Hand ITC" panose="03070402050302030203" pitchFamily="66" charset="0"/>
              </a:rPr>
            </a:br>
            <a:br>
              <a:rPr lang="en-GB" sz="1600" dirty="0">
                <a:latin typeface="Bradley Hand ITC" panose="03070402050302030203" pitchFamily="66" charset="0"/>
              </a:rPr>
            </a:br>
            <a:r>
              <a:rPr lang="en-GB" sz="1600" dirty="0">
                <a:latin typeface="Bradley Hand ITC" panose="03070402050302030203" pitchFamily="66" charset="0"/>
              </a:rPr>
              <a:t>Microsoft Azure Portal </a:t>
            </a:r>
            <a:r>
              <a:rPr lang="en-GB" sz="1600" dirty="0">
                <a:latin typeface="Copperplate Gothic Bold" panose="020E0705020206020404" pitchFamily="34" charset="0"/>
              </a:rPr>
              <a:t>[Management tools]</a:t>
            </a:r>
            <a:br>
              <a:rPr lang="en-GB" sz="1600" dirty="0">
                <a:latin typeface="Bradley Hand ITC" panose="03070402050302030203" pitchFamily="66" charset="0"/>
              </a:rPr>
            </a:br>
            <a:br>
              <a:rPr lang="en-GB" sz="1600" dirty="0">
                <a:latin typeface="Bradley Hand ITC" panose="03070402050302030203" pitchFamily="66" charset="0"/>
              </a:rPr>
            </a:br>
            <a:r>
              <a:rPr lang="en-GB" sz="1600" dirty="0">
                <a:latin typeface="Bradley Hand ITC" panose="03070402050302030203" pitchFamily="66" charset="0"/>
              </a:rPr>
              <a:t>Azure Firewall Manager                 </a:t>
            </a:r>
            <a:r>
              <a:rPr lang="en-GB" sz="1600" dirty="0">
                <a:latin typeface="Copperplate Gothic Bold" panose="020E0705020206020404" pitchFamily="34" charset="0"/>
              </a:rPr>
              <a:t>[ Security ]</a:t>
            </a:r>
            <a:br>
              <a:rPr lang="en-GB" sz="1600" dirty="0">
                <a:latin typeface="Bradley Hand ITC" panose="03070402050302030203" pitchFamily="66" charset="0"/>
              </a:rPr>
            </a:br>
            <a:r>
              <a:rPr lang="en-GB" sz="1600" dirty="0">
                <a:latin typeface="Bradley Hand ITC" panose="03070402050302030203" pitchFamily="66" charset="0"/>
              </a:rPr>
              <a:t>Web Application firewall</a:t>
            </a:r>
            <a:br>
              <a:rPr lang="en-GB" sz="1600" dirty="0">
                <a:latin typeface="Bradley Hand ITC" panose="03070402050302030203" pitchFamily="66" charset="0"/>
              </a:rPr>
            </a:br>
            <a:br>
              <a:rPr lang="en-GB" sz="1600" dirty="0">
                <a:latin typeface="Bradley Hand ITC" panose="03070402050302030203" pitchFamily="66" charset="0"/>
              </a:rPr>
            </a:br>
            <a:r>
              <a:rPr lang="en-GB" sz="1600" dirty="0">
                <a:latin typeface="Bradley Hand ITC" panose="03070402050302030203" pitchFamily="66" charset="0"/>
              </a:rPr>
              <a:t>Storage Accounts </a:t>
            </a:r>
            <a:r>
              <a:rPr lang="en-GB" sz="1600" dirty="0">
                <a:latin typeface="Copperplate Gothic Bold" panose="020E0705020206020404" pitchFamily="34" charset="0"/>
              </a:rPr>
              <a:t>[Cloud Storage]</a:t>
            </a:r>
            <a:br>
              <a:rPr lang="en-GB" sz="1600" dirty="0">
                <a:latin typeface="Bradley Hand ITC" panose="03070402050302030203" pitchFamily="66" charset="0"/>
              </a:rPr>
            </a:br>
            <a:r>
              <a:rPr lang="en-GB" sz="1600" dirty="0">
                <a:latin typeface="Bradley Hand ITC" panose="03070402050302030203" pitchFamily="66" charset="0"/>
              </a:rPr>
              <a:t> </a:t>
            </a:r>
            <a:endParaRPr sz="1600" dirty="0">
              <a:latin typeface="Bradley Hand ITC" panose="03070402050302030203"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Rectangle 2">
            <a:extLst>
              <a:ext uri="{FF2B5EF4-FFF2-40B4-BE49-F238E27FC236}">
                <a16:creationId xmlns:a16="http://schemas.microsoft.com/office/drawing/2014/main" id="{7238B628-DAEE-690C-4DE0-EA6D86559B18}"/>
              </a:ext>
            </a:extLst>
          </p:cNvPr>
          <p:cNvSpPr/>
          <p:nvPr/>
        </p:nvSpPr>
        <p:spPr>
          <a:xfrm>
            <a:off x="10886" y="-65314"/>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3BB161A9-BB5F-EDFE-355B-B5673C80A521}"/>
              </a:ext>
            </a:extLst>
          </p:cNvPr>
          <p:cNvSpPr/>
          <p:nvPr/>
        </p:nvSpPr>
        <p:spPr>
          <a:xfrm>
            <a:off x="101601" y="805551"/>
            <a:ext cx="8976124" cy="41084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2" name="TextBox 1">
            <a:extLst>
              <a:ext uri="{FF2B5EF4-FFF2-40B4-BE49-F238E27FC236}">
                <a16:creationId xmlns:a16="http://schemas.microsoft.com/office/drawing/2014/main" id="{99753C04-9DA9-6792-15AC-5C31AD5BFD54}"/>
              </a:ext>
            </a:extLst>
          </p:cNvPr>
          <p:cNvSpPr txBox="1"/>
          <p:nvPr/>
        </p:nvSpPr>
        <p:spPr>
          <a:xfrm>
            <a:off x="312057" y="1129387"/>
            <a:ext cx="8519886" cy="3600986"/>
          </a:xfrm>
          <a:prstGeom prst="rect">
            <a:avLst/>
          </a:prstGeom>
          <a:noFill/>
        </p:spPr>
        <p:txBody>
          <a:bodyPr wrap="square" rtlCol="0">
            <a:spAutoFit/>
          </a:bodyPr>
          <a:lstStyle/>
          <a:p>
            <a:r>
              <a:rPr lang="en-GB" sz="1200" b="1" dirty="0">
                <a:latin typeface="Bahnschrift SemiLight" panose="020B0502040204020203" pitchFamily="34" charset="0"/>
                <a:ea typeface="Lato"/>
                <a:cs typeface="Lato"/>
                <a:sym typeface="Lato"/>
              </a:rPr>
              <a:t>Our virtual assistant aims in reducing manpower and deploying better assistants for Bank of Baroda in today’s world. We are primarily using Python as the programming language to develop the assistant and the environment we are working is Visual Studio Code. </a:t>
            </a:r>
          </a:p>
          <a:p>
            <a:endParaRPr lang="en-GB" sz="1200" b="1" dirty="0">
              <a:latin typeface="Bahnschrift SemiLight" panose="020B0502040204020203" pitchFamily="34" charset="0"/>
              <a:ea typeface="Lato"/>
              <a:cs typeface="Lato"/>
              <a:sym typeface="Lato"/>
            </a:endParaRPr>
          </a:p>
          <a:p>
            <a:r>
              <a:rPr lang="en-GB" sz="1200" b="1" dirty="0">
                <a:latin typeface="Bahnschrift SemiLight" panose="020B0502040204020203" pitchFamily="34" charset="0"/>
                <a:ea typeface="Lato"/>
                <a:cs typeface="Lato"/>
                <a:sym typeface="Lato"/>
              </a:rPr>
              <a:t>The virtual assistant gives the user a neat welcome and asks the language in which the user is comfortable with. In Python, we have packages like </a:t>
            </a:r>
            <a:r>
              <a:rPr lang="en-GB" sz="1200" b="1" dirty="0" err="1">
                <a:latin typeface="Bahnschrift SemiLight" panose="020B0502040204020203" pitchFamily="34" charset="0"/>
                <a:ea typeface="Lato"/>
                <a:cs typeface="Lato"/>
                <a:sym typeface="Lato"/>
              </a:rPr>
              <a:t>googletrans</a:t>
            </a:r>
            <a:r>
              <a:rPr lang="en-GB" sz="1200" b="1" dirty="0">
                <a:latin typeface="Bahnschrift SemiLight" panose="020B0502040204020203" pitchFamily="34" charset="0"/>
                <a:ea typeface="Lato"/>
                <a:cs typeface="Lato"/>
                <a:sym typeface="Lato"/>
              </a:rPr>
              <a:t> and translators that are imported in the code and they provide us like any language in the google cloud to access so that the user can give his command in any language he is comfortable with. The assistant shall understand the user in his native language and give output in his native language too.</a:t>
            </a:r>
          </a:p>
          <a:p>
            <a:endParaRPr lang="en-GB" sz="1200" b="1" dirty="0">
              <a:latin typeface="Bahnschrift SemiLight" panose="020B0502040204020203" pitchFamily="34" charset="0"/>
              <a:ea typeface="Lato"/>
              <a:cs typeface="Lato"/>
              <a:sym typeface="Lato"/>
            </a:endParaRPr>
          </a:p>
          <a:p>
            <a:r>
              <a:rPr lang="en-GB" sz="1200" b="1" dirty="0">
                <a:latin typeface="Bahnschrift SemiLight" panose="020B0502040204020203" pitchFamily="34" charset="0"/>
                <a:ea typeface="Lato"/>
                <a:cs typeface="Lato"/>
                <a:sym typeface="Lato"/>
              </a:rPr>
              <a:t>Our logic is comparatively simple for the voice assistant. The questions that the user may ask as doubts on any topic regarding the relations in bank, are stored in the </a:t>
            </a:r>
            <a:r>
              <a:rPr lang="en-GB" sz="1200" b="1" i="1" dirty="0" err="1">
                <a:latin typeface="Bahnschrift SemiLight" panose="020B0502040204020203" pitchFamily="34" charset="0"/>
                <a:ea typeface="Lato"/>
                <a:cs typeface="Lato"/>
                <a:sym typeface="Lato"/>
              </a:rPr>
              <a:t>json</a:t>
            </a:r>
            <a:r>
              <a:rPr lang="en-GB" sz="1200" b="1" i="1" dirty="0">
                <a:latin typeface="Bahnschrift SemiLight" panose="020B0502040204020203" pitchFamily="34" charset="0"/>
                <a:ea typeface="Lato"/>
                <a:cs typeface="Lato"/>
                <a:sym typeface="Lato"/>
              </a:rPr>
              <a:t> file </a:t>
            </a:r>
            <a:r>
              <a:rPr lang="en-GB" sz="1200" b="1" dirty="0">
                <a:latin typeface="Bahnschrift SemiLight" panose="020B0502040204020203" pitchFamily="34" charset="0"/>
                <a:ea typeface="Lato"/>
                <a:cs typeface="Lato"/>
                <a:sym typeface="Lato"/>
              </a:rPr>
              <a:t>and the code shall compare the command and reply to us. Any queries related to the processes in bank shall be done here.</a:t>
            </a:r>
          </a:p>
          <a:p>
            <a:endParaRPr lang="en-GB" sz="1200" b="1" i="0" u="none" strike="noStrike" cap="none" dirty="0">
              <a:solidFill>
                <a:srgbClr val="000000"/>
              </a:solidFill>
              <a:latin typeface="Bahnschrift SemiLight" panose="020B0502040204020203" pitchFamily="34" charset="0"/>
              <a:ea typeface="Lato"/>
              <a:cs typeface="Lato"/>
              <a:sym typeface="Lato"/>
            </a:endParaRPr>
          </a:p>
          <a:p>
            <a:r>
              <a:rPr lang="en-GB" sz="1200" b="1" dirty="0">
                <a:latin typeface="Bahnschrift SemiLight" panose="020B0502040204020203" pitchFamily="34" charset="0"/>
                <a:ea typeface="Lato"/>
                <a:cs typeface="Lato"/>
                <a:sym typeface="Lato"/>
              </a:rPr>
              <a:t>If the user demands his account details or his transaction details or if he wishes to perform any operation with his bank account, the account number is required and the assistant compares it with the cloud and verifies the account with a password and thus you can do anything by using our assistant.</a:t>
            </a:r>
            <a:endParaRPr lang="en-GB" sz="1200" b="1" i="0" u="none" strike="noStrike" cap="none" dirty="0">
              <a:solidFill>
                <a:srgbClr val="000000"/>
              </a:solidFill>
              <a:latin typeface="Bahnschrift SemiLight" panose="020B0502040204020203" pitchFamily="34" charset="0"/>
              <a:ea typeface="Lato"/>
              <a:cs typeface="Lato"/>
              <a:sym typeface="Lato"/>
            </a:endParaRPr>
          </a:p>
          <a:p>
            <a:endParaRPr lang="en-IN" sz="1200" b="1" dirty="0">
              <a:latin typeface="Bahnschrift SemiLight" panose="020B0502040204020203" pitchFamily="34" charset="0"/>
            </a:endParaRPr>
          </a:p>
          <a:p>
            <a:r>
              <a:rPr lang="en-IN" sz="1200" b="1" dirty="0">
                <a:latin typeface="Bahnschrift SemiLight" panose="020B0502040204020203" pitchFamily="34" charset="0"/>
              </a:rPr>
              <a:t>We can create account, delete, check history, perform transactions, apply for loans, invest in any source and what not. Anything that you do in a bank or related to it, we shall do it for you anytime, anywhere……</a:t>
            </a: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2" name="Rectangle 1">
            <a:extLst>
              <a:ext uri="{FF2B5EF4-FFF2-40B4-BE49-F238E27FC236}">
                <a16:creationId xmlns:a16="http://schemas.microsoft.com/office/drawing/2014/main" id="{8B605A13-5E29-72CA-03E1-E2457A98EEB6}"/>
              </a:ext>
            </a:extLst>
          </p:cNvPr>
          <p:cNvSpPr/>
          <p:nvPr/>
        </p:nvSpPr>
        <p:spPr>
          <a:xfrm>
            <a:off x="0" y="-21771"/>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9CE55844-DD1E-42AE-3F3F-5FFA86D13030}"/>
              </a:ext>
            </a:extLst>
          </p:cNvPr>
          <p:cNvSpPr/>
          <p:nvPr/>
        </p:nvSpPr>
        <p:spPr>
          <a:xfrm>
            <a:off x="206828" y="1016000"/>
            <a:ext cx="8730343" cy="389795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rPr>
              <a:t>Key Differentiators &amp; Adoption Plan</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500" b="1" i="0" u="none" strike="noStrike" cap="none" dirty="0">
                <a:solidFill>
                  <a:srgbClr val="222222"/>
                </a:solidFill>
                <a:latin typeface="Copperplate Gothic Bold" panose="020E0705020206020404" pitchFamily="34" charset="0"/>
                <a:ea typeface="Lato"/>
                <a:cs typeface="Lato"/>
                <a:sym typeface="Lato"/>
              </a:rPr>
              <a:t>Our solution is advantageous in the following ways :</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i="0" u="none" strike="noStrike" cap="none" dirty="0">
                <a:solidFill>
                  <a:srgbClr val="222222"/>
                </a:solidFill>
                <a:latin typeface="Bahnschrift" panose="020B0502040204020203" pitchFamily="34" charset="0"/>
                <a:ea typeface="Lato"/>
                <a:cs typeface="Lato"/>
                <a:sym typeface="Lato"/>
              </a:rPr>
              <a:t>I</a:t>
            </a:r>
            <a:r>
              <a:rPr lang="en" sz="1300" b="1" i="0" u="none" strike="noStrike" cap="none" dirty="0">
                <a:solidFill>
                  <a:srgbClr val="222222"/>
                </a:solidFill>
                <a:latin typeface="Bahnschrift" panose="020B0502040204020203" pitchFamily="34" charset="0"/>
                <a:ea typeface="Lato"/>
                <a:cs typeface="Lato"/>
                <a:sym typeface="Lato"/>
              </a:rPr>
              <a:t>t reduces manpower and gives a more efficient output compared to most of the ot</a:t>
            </a:r>
            <a:r>
              <a:rPr lang="en-IN" sz="1300" b="1" i="0" u="none" strike="noStrike" cap="none" dirty="0">
                <a:solidFill>
                  <a:srgbClr val="222222"/>
                </a:solidFill>
                <a:latin typeface="Bahnschrift" panose="020B0502040204020203" pitchFamily="34" charset="0"/>
                <a:ea typeface="Lato"/>
                <a:cs typeface="Lato"/>
                <a:sym typeface="Lato"/>
              </a:rPr>
              <a:t>he</a:t>
            </a:r>
            <a:r>
              <a:rPr lang="en" sz="1300" b="1" i="0" u="none" strike="noStrike" cap="none" dirty="0">
                <a:solidFill>
                  <a:srgbClr val="222222"/>
                </a:solidFill>
                <a:latin typeface="Bahnschrift" panose="020B0502040204020203" pitchFamily="34" charset="0"/>
                <a:ea typeface="Lato"/>
                <a:cs typeface="Lato"/>
                <a:sym typeface="Lato"/>
              </a:rPr>
              <a:t>r assistants existing today</a:t>
            </a:r>
            <a:r>
              <a:rPr lang="en" sz="1300" b="1" dirty="0">
                <a:solidFill>
                  <a:srgbClr val="222222"/>
                </a:solidFill>
                <a:latin typeface="Bahnschrift" panose="020B0502040204020203" pitchFamily="34" charset="0"/>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sz="1300" b="1" i="0" u="none" strike="noStrike" cap="none"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300" b="1" dirty="0">
                <a:solidFill>
                  <a:srgbClr val="222222"/>
                </a:solidFill>
                <a:latin typeface="Bahnschrift" panose="020B0502040204020203" pitchFamily="34" charset="0"/>
                <a:ea typeface="Lato"/>
                <a:cs typeface="Lato"/>
                <a:sym typeface="Lato"/>
              </a:rPr>
              <a:t>It is safe and secure.</a:t>
            </a:r>
          </a:p>
          <a:p>
            <a:pPr marL="0" marR="0" lvl="0" indent="0" algn="l" rtl="0">
              <a:lnSpc>
                <a:spcPct val="100000"/>
              </a:lnSpc>
              <a:spcBef>
                <a:spcPts val="0"/>
              </a:spcBef>
              <a:spcAft>
                <a:spcPts val="0"/>
              </a:spcAft>
              <a:buClr>
                <a:srgbClr val="000000"/>
              </a:buClr>
              <a:buSzPts val="1400"/>
              <a:buFont typeface="Arial"/>
              <a:buNone/>
            </a:pPr>
            <a:endParaRPr lang="en" sz="1300" b="1" i="0" u="none" strike="noStrike" cap="none"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dirty="0">
                <a:solidFill>
                  <a:srgbClr val="222222"/>
                </a:solidFill>
                <a:latin typeface="Bahnschrift" panose="020B0502040204020203" pitchFamily="34" charset="0"/>
                <a:ea typeface="Lato"/>
                <a:cs typeface="Lato"/>
                <a:sym typeface="Lato"/>
              </a:rPr>
              <a:t>I</a:t>
            </a:r>
            <a:r>
              <a:rPr lang="en" sz="1300" b="1" dirty="0">
                <a:solidFill>
                  <a:srgbClr val="222222"/>
                </a:solidFill>
                <a:latin typeface="Bahnschrift" panose="020B0502040204020203" pitchFamily="34" charset="0"/>
                <a:ea typeface="Lato"/>
                <a:cs typeface="Lato"/>
                <a:sym typeface="Lato"/>
              </a:rPr>
              <a:t>t performs your operations very privately establishing a safe process between you and the bank.</a:t>
            </a:r>
          </a:p>
          <a:p>
            <a:pPr marL="0" marR="0" lvl="0" indent="0" algn="l" rtl="0">
              <a:lnSpc>
                <a:spcPct val="100000"/>
              </a:lnSpc>
              <a:spcBef>
                <a:spcPts val="0"/>
              </a:spcBef>
              <a:spcAft>
                <a:spcPts val="0"/>
              </a:spcAft>
              <a:buClr>
                <a:srgbClr val="000000"/>
              </a:buClr>
              <a:buSzPts val="1400"/>
              <a:buFont typeface="Arial"/>
              <a:buNone/>
            </a:pPr>
            <a:endParaRPr lang="en" sz="1300" b="1" i="0" u="none" strike="noStrike" cap="none"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dirty="0">
                <a:solidFill>
                  <a:srgbClr val="222222"/>
                </a:solidFill>
                <a:latin typeface="Bahnschrift" panose="020B0502040204020203" pitchFamily="34" charset="0"/>
                <a:ea typeface="Lato"/>
                <a:cs typeface="Lato"/>
                <a:sym typeface="Lato"/>
              </a:rPr>
              <a:t>I</a:t>
            </a:r>
            <a:r>
              <a:rPr lang="en" sz="1300" b="1" dirty="0">
                <a:solidFill>
                  <a:srgbClr val="222222"/>
                </a:solidFill>
                <a:latin typeface="Bahnschrift" panose="020B0502040204020203" pitchFamily="34" charset="0"/>
                <a:ea typeface="Lato"/>
                <a:cs typeface="Lato"/>
                <a:sym typeface="Lato"/>
              </a:rPr>
              <a:t>t gives you a variety of languages to communicate with.</a:t>
            </a:r>
          </a:p>
          <a:p>
            <a:pPr marL="0" marR="0" lvl="0" indent="0" algn="l" rtl="0">
              <a:lnSpc>
                <a:spcPct val="100000"/>
              </a:lnSpc>
              <a:spcBef>
                <a:spcPts val="0"/>
              </a:spcBef>
              <a:spcAft>
                <a:spcPts val="0"/>
              </a:spcAft>
              <a:buClr>
                <a:srgbClr val="000000"/>
              </a:buClr>
              <a:buSzPts val="1400"/>
              <a:buFont typeface="Arial"/>
              <a:buNone/>
            </a:pPr>
            <a:endParaRPr lang="en" sz="1300" b="1" i="0" u="none" strike="noStrike" cap="none"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300" b="1" dirty="0">
                <a:solidFill>
                  <a:srgbClr val="222222"/>
                </a:solidFill>
                <a:latin typeface="Bahnschrift" panose="020B0502040204020203" pitchFamily="34" charset="0"/>
                <a:ea typeface="Lato"/>
                <a:cs typeface="Lato"/>
                <a:sym typeface="Lato"/>
              </a:rPr>
              <a:t>It can provide you the contact detail of the bank official for your problem who is the nearest to your location.</a:t>
            </a:r>
          </a:p>
          <a:p>
            <a:pPr marL="0" marR="0" lvl="0" indent="0" algn="l" rtl="0">
              <a:lnSpc>
                <a:spcPct val="100000"/>
              </a:lnSpc>
              <a:spcBef>
                <a:spcPts val="0"/>
              </a:spcBef>
              <a:spcAft>
                <a:spcPts val="0"/>
              </a:spcAft>
              <a:buClr>
                <a:srgbClr val="000000"/>
              </a:buClr>
              <a:buSzPts val="1400"/>
              <a:buFont typeface="Arial"/>
              <a:buNone/>
            </a:pPr>
            <a:endParaRPr lang="en" sz="1300" b="1"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300" b="1" dirty="0">
                <a:solidFill>
                  <a:srgbClr val="222222"/>
                </a:solidFill>
                <a:latin typeface="Bahnschrift" panose="020B0502040204020203" pitchFamily="34" charset="0"/>
                <a:ea typeface="Lato"/>
                <a:cs typeface="Lato"/>
                <a:sym typeface="Lato"/>
              </a:rPr>
              <a:t> It can be used in many sectors only with minute changes in the source code and the file. </a:t>
            </a:r>
          </a:p>
          <a:p>
            <a:pPr marL="0" marR="0" lvl="0" indent="0" algn="l" rtl="0">
              <a:lnSpc>
                <a:spcPct val="100000"/>
              </a:lnSpc>
              <a:spcBef>
                <a:spcPts val="0"/>
              </a:spcBef>
              <a:spcAft>
                <a:spcPts val="0"/>
              </a:spcAft>
              <a:buClr>
                <a:srgbClr val="000000"/>
              </a:buClr>
              <a:buSzPts val="1400"/>
              <a:buFont typeface="Arial"/>
              <a:buNone/>
            </a:pPr>
            <a:endParaRPr lang="en" sz="1300" b="1" i="0" u="none" strike="noStrike" cap="none"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dirty="0">
                <a:solidFill>
                  <a:srgbClr val="222222"/>
                </a:solidFill>
                <a:latin typeface="Bahnschrift" panose="020B0502040204020203" pitchFamily="34" charset="0"/>
                <a:ea typeface="Lato"/>
                <a:cs typeface="Lato"/>
                <a:sym typeface="Lato"/>
              </a:rPr>
              <a:t> It is an all in one system for you to perform multiple tasks related to banks like paying your bills, transactions      to any account, apply for loans, invest in various sectors, create accounts, apply for insurances and clear all doubts regarding any process in banks. Isn’t it fabulous?</a:t>
            </a:r>
            <a:endParaRPr lang="en" sz="1300" b="1" i="0" u="none" strike="noStrike" cap="none" dirty="0">
              <a:solidFill>
                <a:srgbClr val="222222"/>
              </a:solidFill>
              <a:latin typeface="Bahnschrift" panose="020B0502040204020203" pitchFamily="34" charset="0"/>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2" name="Rectangle 1">
            <a:extLst>
              <a:ext uri="{FF2B5EF4-FFF2-40B4-BE49-F238E27FC236}">
                <a16:creationId xmlns:a16="http://schemas.microsoft.com/office/drawing/2014/main" id="{B65C1EF8-6D2E-AEA4-F4B4-2C2DCEFCEC9D}"/>
              </a:ext>
            </a:extLst>
          </p:cNvPr>
          <p:cNvSpPr/>
          <p:nvPr/>
        </p:nvSpPr>
        <p:spPr>
          <a:xfrm>
            <a:off x="0" y="0"/>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583C0CD-099C-3E9E-8CD9-3441E05770BE}"/>
              </a:ext>
            </a:extLst>
          </p:cNvPr>
          <p:cNvSpPr/>
          <p:nvPr/>
        </p:nvSpPr>
        <p:spPr>
          <a:xfrm>
            <a:off x="333829" y="1016000"/>
            <a:ext cx="8498114" cy="36576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3" name="Google Shape;383;p8"/>
          <p:cNvSpPr txBox="1"/>
          <p:nvPr/>
        </p:nvSpPr>
        <p:spPr>
          <a:xfrm>
            <a:off x="171375" y="234436"/>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pic>
        <p:nvPicPr>
          <p:cNvPr id="3" name="Picture 2">
            <a:extLst>
              <a:ext uri="{FF2B5EF4-FFF2-40B4-BE49-F238E27FC236}">
                <a16:creationId xmlns:a16="http://schemas.microsoft.com/office/drawing/2014/main" id="{7B17CD02-0326-DF27-0B79-135E68D8467A}"/>
              </a:ext>
            </a:extLst>
          </p:cNvPr>
          <p:cNvPicPr>
            <a:picLocks noChangeAspect="1"/>
          </p:cNvPicPr>
          <p:nvPr/>
        </p:nvPicPr>
        <p:blipFill>
          <a:blip r:embed="rId3"/>
          <a:stretch>
            <a:fillRect/>
          </a:stretch>
        </p:blipFill>
        <p:spPr>
          <a:xfrm>
            <a:off x="932292" y="1324921"/>
            <a:ext cx="7279416" cy="1987472"/>
          </a:xfrm>
          <a:prstGeom prst="rect">
            <a:avLst/>
          </a:prstGeom>
        </p:spPr>
      </p:pic>
      <p:sp>
        <p:nvSpPr>
          <p:cNvPr id="4" name="TextBox 3">
            <a:extLst>
              <a:ext uri="{FF2B5EF4-FFF2-40B4-BE49-F238E27FC236}">
                <a16:creationId xmlns:a16="http://schemas.microsoft.com/office/drawing/2014/main" id="{B3FDCABD-9C8E-6B01-4C87-732784E99D38}"/>
              </a:ext>
            </a:extLst>
          </p:cNvPr>
          <p:cNvSpPr txBox="1"/>
          <p:nvPr/>
        </p:nvSpPr>
        <p:spPr>
          <a:xfrm>
            <a:off x="849086" y="3621314"/>
            <a:ext cx="7853978" cy="830997"/>
          </a:xfrm>
          <a:prstGeom prst="rect">
            <a:avLst/>
          </a:prstGeom>
          <a:noFill/>
        </p:spPr>
        <p:txBody>
          <a:bodyPr wrap="square" rtlCol="0">
            <a:spAutoFit/>
          </a:bodyPr>
          <a:lstStyle/>
          <a:p>
            <a:r>
              <a:rPr lang="en-GB" sz="1600" b="1" dirty="0">
                <a:latin typeface="Bradley Hand ITC" panose="03070402050302030203" pitchFamily="66" charset="0"/>
              </a:rPr>
              <a:t>For now, everything gets printed displaying the choices, later as the prototype is ready, only commands through voice is done. The above statement is mot printed and is done for reference now. </a:t>
            </a:r>
            <a:endParaRPr lang="en-IN" sz="1600" b="1" dirty="0">
              <a:latin typeface="Bradley Hand ITC" panose="03070402050302030203"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endParaRPr sz="1500"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2123</TotalTime>
  <Words>907</Words>
  <Application>Microsoft Office PowerPoint</Application>
  <PresentationFormat>On-screen Show (16:9)</PresentationFormat>
  <Paragraphs>63</Paragraphs>
  <Slides>9</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Trebuchet MS</vt:lpstr>
      <vt:lpstr>Arial</vt:lpstr>
      <vt:lpstr>Bradley Hand ITC</vt:lpstr>
      <vt:lpstr>Copperplate Gothic Bold</vt:lpstr>
      <vt:lpstr>Lato</vt:lpstr>
      <vt:lpstr>Bahnschrift</vt:lpstr>
      <vt:lpstr>Arial</vt:lpstr>
      <vt:lpstr>Lato Black</vt:lpstr>
      <vt:lpstr>Bahnschrift SemiLight</vt:lpstr>
      <vt:lpstr>TI Template</vt:lpstr>
      <vt:lpstr>TI Template</vt:lpstr>
      <vt:lpstr>Bank of Baroda Hackathon - 2022                       </vt:lpstr>
      <vt:lpstr>Why choose this problem statement? </vt:lpstr>
      <vt:lpstr>User Segment &amp; Pain Points</vt:lpstr>
      <vt:lpstr>Pre-Requisite [ OUR COMPETITIORS]</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Jeyasundar ,</cp:lastModifiedBy>
  <cp:revision>5</cp:revision>
  <dcterms:modified xsi:type="dcterms:W3CDTF">2022-09-20T15:11:51Z</dcterms:modified>
</cp:coreProperties>
</file>