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37286"/>
            <a:ext cx="12034520" cy="914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528" y="1880616"/>
            <a:ext cx="10744835" cy="3674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716023"/>
            <a:ext cx="9144000" cy="1124026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ts val="4105"/>
              </a:lnSpc>
              <a:spcBef>
                <a:spcPts val="565"/>
              </a:spcBef>
            </a:pPr>
            <a:r>
              <a:rPr lang="en-IN" sz="3600" dirty="0">
                <a:latin typeface="Times New Roman"/>
                <a:cs typeface="Times New Roman"/>
              </a:rPr>
              <a:t>PG MANAGEMENT SYSTEM USING JAVA FULL STACK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802640" y="1793494"/>
            <a:ext cx="951801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26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Verified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Connect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accommodations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online.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consists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—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properties,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tenants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explore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verified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details.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 marL="178435" indent="-165735">
              <a:lnSpc>
                <a:spcPct val="100000"/>
              </a:lnSpc>
              <a:spcBef>
                <a:spcPts val="2160"/>
              </a:spcBef>
              <a:buChar char="•"/>
              <a:tabLst>
                <a:tab pos="178435" algn="l"/>
              </a:tabLst>
            </a:pPr>
            <a:r>
              <a:rPr sz="1800" spc="-10" dirty="0">
                <a:latin typeface="Calibri"/>
                <a:cs typeface="Calibri"/>
              </a:rPr>
              <a:t>Verified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property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amenities.</a:t>
            </a:r>
            <a:endParaRPr sz="1800">
              <a:latin typeface="Calibri"/>
              <a:cs typeface="Calibri"/>
            </a:endParaRPr>
          </a:p>
          <a:p>
            <a:pPr marL="178435" indent="-165735">
              <a:lnSpc>
                <a:spcPct val="100000"/>
              </a:lnSpc>
              <a:buChar char="•"/>
              <a:tabLst>
                <a:tab pos="178435" algn="l"/>
              </a:tabLst>
            </a:pPr>
            <a:r>
              <a:rPr sz="1800" dirty="0">
                <a:latin typeface="Calibri"/>
                <a:cs typeface="Calibri"/>
              </a:rPr>
              <a:t>Advanced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filter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option.</a:t>
            </a:r>
            <a:endParaRPr sz="1800">
              <a:latin typeface="Calibri"/>
              <a:cs typeface="Calibri"/>
            </a:endParaRPr>
          </a:p>
          <a:p>
            <a:pPr marL="179070" indent="-166370">
              <a:lnSpc>
                <a:spcPct val="100000"/>
              </a:lnSpc>
              <a:buChar char="•"/>
              <a:tabLst>
                <a:tab pos="179070" algn="l"/>
              </a:tabLst>
            </a:pP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customer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details.</a:t>
            </a:r>
            <a:endParaRPr sz="1800">
              <a:latin typeface="Calibri"/>
              <a:cs typeface="Calibri"/>
            </a:endParaRPr>
          </a:p>
          <a:p>
            <a:pPr marL="178435" indent="-165735">
              <a:lnSpc>
                <a:spcPct val="100000"/>
              </a:lnSpc>
              <a:spcBef>
                <a:spcPts val="5"/>
              </a:spcBef>
              <a:buChar char="•"/>
              <a:tabLst>
                <a:tab pos="178435" algn="l"/>
              </a:tabLst>
            </a:pPr>
            <a:r>
              <a:rPr sz="1800" dirty="0">
                <a:latin typeface="Calibri"/>
                <a:cs typeface="Calibri"/>
              </a:rPr>
              <a:t>Review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feedback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trustworthy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convenient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experience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builds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confidence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online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970533"/>
            <a:ext cx="2642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/>
              <a:t>PROJECT</a:t>
            </a:r>
            <a:r>
              <a:rPr sz="2000" spc="-100" dirty="0"/>
              <a:t> </a:t>
            </a:r>
            <a:r>
              <a:rPr sz="2000" spc="-10" dirty="0"/>
              <a:t>OVERVIEW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3" y="833373"/>
            <a:ext cx="489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120" dirty="0"/>
              <a:t> </a:t>
            </a:r>
            <a:r>
              <a:rPr spc="-40" dirty="0"/>
              <a:t>FEATURES</a:t>
            </a:r>
            <a:r>
              <a:rPr spc="-12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436" y="1639570"/>
            <a:ext cx="9356090" cy="480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survey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existing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literature,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findings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observed: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1800">
              <a:latin typeface="Arial MT"/>
              <a:cs typeface="Arial MT"/>
            </a:endParaRPr>
          </a:p>
          <a:p>
            <a:pPr marL="832485" marR="1205865" indent="-285750">
              <a:lnSpc>
                <a:spcPct val="100000"/>
              </a:lnSpc>
              <a:buFont typeface="Wingdings"/>
              <a:buChar char=""/>
              <a:tabLst>
                <a:tab pos="833755" algn="l"/>
              </a:tabLst>
            </a:pPr>
            <a:r>
              <a:rPr sz="1800" dirty="0">
                <a:latin typeface="Calibri"/>
                <a:cs typeface="Calibri"/>
              </a:rPr>
              <a:t>Existing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accommodation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several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challenges,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lack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	</a:t>
            </a:r>
            <a:r>
              <a:rPr sz="1800" dirty="0">
                <a:latin typeface="Calibri"/>
                <a:cs typeface="Calibri"/>
              </a:rPr>
              <a:t>proper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verification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properties,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fake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misleading 	listings.</a:t>
            </a:r>
            <a:endParaRPr sz="1800">
              <a:latin typeface="Calibri"/>
              <a:cs typeface="Calibri"/>
            </a:endParaRPr>
          </a:p>
          <a:p>
            <a:pPr marL="832485" marR="1186815" indent="-285750" algn="just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833755" algn="l"/>
              </a:tabLst>
            </a:pPr>
            <a:r>
              <a:rPr sz="1800" dirty="0">
                <a:latin typeface="Calibri"/>
                <a:cs typeface="Calibri"/>
              </a:rPr>
              <a:t>Most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rentals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rather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PG-specific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needs, 	</a:t>
            </a:r>
            <a:r>
              <a:rPr sz="1800" dirty="0">
                <a:latin typeface="Calibri"/>
                <a:cs typeface="Calibri"/>
              </a:rPr>
              <a:t>making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unsuitable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seeking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shared 	spaces.</a:t>
            </a:r>
            <a:endParaRPr sz="1800">
              <a:latin typeface="Calibri"/>
              <a:cs typeface="Calibri"/>
            </a:endParaRPr>
          </a:p>
          <a:p>
            <a:pPr marL="832485" marR="12128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833755" algn="l"/>
              </a:tabLst>
            </a:pP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often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depend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brokers,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raising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costs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transparency. 	</a:t>
            </a:r>
            <a:r>
              <a:rPr sz="1800" spc="-20" dirty="0">
                <a:latin typeface="Calibri"/>
                <a:cs typeface="Calibri"/>
              </a:rPr>
              <a:t>Additionally,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authenticity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absence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reviews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 	</a:t>
            </a:r>
            <a:r>
              <a:rPr sz="1800" dirty="0">
                <a:latin typeface="Calibri"/>
                <a:cs typeface="Calibri"/>
              </a:rPr>
              <a:t>chats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trust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interaction.</a:t>
            </a:r>
            <a:endParaRPr sz="1800">
              <a:latin typeface="Calibri"/>
              <a:cs typeface="Calibri"/>
            </a:endParaRPr>
          </a:p>
          <a:p>
            <a:pPr marL="832485" marR="1066800" indent="-285750">
              <a:lnSpc>
                <a:spcPct val="100000"/>
              </a:lnSpc>
              <a:spcBef>
                <a:spcPts val="2165"/>
              </a:spcBef>
              <a:buFont typeface="Wingdings"/>
              <a:buChar char=""/>
              <a:tabLst>
                <a:tab pos="833755" algn="l"/>
              </a:tabLst>
            </a:pPr>
            <a:r>
              <a:rPr sz="1800" dirty="0">
                <a:latin typeface="Calibri"/>
                <a:cs typeface="Calibri"/>
              </a:rPr>
              <a:t>Overall,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transparent,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verified,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user-</a:t>
            </a:r>
            <a:r>
              <a:rPr sz="1800" dirty="0">
                <a:latin typeface="Calibri"/>
                <a:cs typeface="Calibri"/>
              </a:rPr>
              <a:t>friendly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PG 	</a:t>
            </a:r>
            <a:r>
              <a:rPr sz="1800" spc="-10" dirty="0">
                <a:latin typeface="Calibri"/>
                <a:cs typeface="Calibri"/>
              </a:rPr>
              <a:t>platforms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authentic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engagement 	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owners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tenants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717674"/>
            <a:ext cx="1509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Arial MT"/>
                <a:cs typeface="Arial MT"/>
              </a:rPr>
              <a:t>Inference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083" y="2385186"/>
            <a:ext cx="9496425" cy="1723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significant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research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practical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gap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providing 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verified,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centralized,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user-</a:t>
            </a:r>
            <a:endParaRPr sz="1800">
              <a:latin typeface="Arial MT"/>
              <a:cs typeface="Arial MT"/>
            </a:endParaRPr>
          </a:p>
          <a:p>
            <a:pPr marL="55244">
              <a:lnSpc>
                <a:spcPct val="100000"/>
              </a:lnSpc>
              <a:spcBef>
                <a:spcPts val="1570"/>
              </a:spcBef>
            </a:pPr>
            <a:r>
              <a:rPr sz="1800" dirty="0">
                <a:latin typeface="Arial MT"/>
                <a:cs typeface="Arial MT"/>
              </a:rPr>
              <a:t>friendly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accommodation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platform.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findings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justify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Verified</a:t>
            </a:r>
            <a:endParaRPr sz="1800">
              <a:latin typeface="Arial MT"/>
              <a:cs typeface="Arial MT"/>
            </a:endParaRPr>
          </a:p>
          <a:p>
            <a:pPr marL="55244" marR="5080">
              <a:lnSpc>
                <a:spcPct val="1728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PG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Connect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Website,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focuses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verification,</a:t>
            </a:r>
            <a:r>
              <a:rPr sz="1800" spc="-10" dirty="0">
                <a:latin typeface="Arial MT"/>
                <a:cs typeface="Arial MT"/>
              </a:rPr>
              <a:t> transparency,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reliability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—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that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fully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addressed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prior </a:t>
            </a:r>
            <a:r>
              <a:rPr sz="1800" spc="-10" dirty="0">
                <a:latin typeface="Arial MT"/>
                <a:cs typeface="Arial MT"/>
              </a:rPr>
              <a:t>works.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001" y="317753"/>
            <a:ext cx="448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USER</a:t>
            </a:r>
            <a:r>
              <a:rPr spc="-100" dirty="0"/>
              <a:t> </a:t>
            </a:r>
            <a:r>
              <a:rPr spc="-30" dirty="0"/>
              <a:t>SURVEY</a:t>
            </a:r>
            <a:r>
              <a:rPr spc="-135" dirty="0"/>
              <a:t> </a:t>
            </a:r>
            <a:r>
              <a:rPr spc="-20" dirty="0"/>
              <a:t>AND</a:t>
            </a:r>
            <a:r>
              <a:rPr spc="-14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81" y="942212"/>
            <a:ext cx="119411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needs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users,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survey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conducted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among</a:t>
            </a:r>
            <a:r>
              <a:rPr sz="1800" spc="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college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students,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working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professionals,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5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PG</a:t>
            </a:r>
            <a:r>
              <a:rPr sz="1800" spc="16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owners.</a:t>
            </a:r>
            <a:r>
              <a:rPr sz="1800" spc="16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5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analysis</a:t>
            </a:r>
            <a:r>
              <a:rPr sz="1800" spc="14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revealed</a:t>
            </a:r>
            <a:r>
              <a:rPr sz="1800" spc="16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15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15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users</a:t>
            </a:r>
            <a:r>
              <a:rPr sz="1800" spc="16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face</a:t>
            </a:r>
            <a:r>
              <a:rPr sz="1800" spc="15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issues</a:t>
            </a:r>
            <a:r>
              <a:rPr sz="1800" spc="16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15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identifying</a:t>
            </a:r>
            <a:r>
              <a:rPr sz="1800" spc="15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verified</a:t>
            </a:r>
            <a:r>
              <a:rPr sz="1800" spc="16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5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safe</a:t>
            </a:r>
            <a:r>
              <a:rPr sz="1800" spc="150" dirty="0">
                <a:latin typeface="Arial MT"/>
                <a:cs typeface="Arial MT"/>
              </a:rPr>
              <a:t>  </a:t>
            </a:r>
            <a:r>
              <a:rPr sz="1800" spc="-25" dirty="0">
                <a:latin typeface="Arial MT"/>
                <a:cs typeface="Arial MT"/>
              </a:rPr>
              <a:t>PG </a:t>
            </a:r>
            <a:r>
              <a:rPr sz="1800" dirty="0">
                <a:latin typeface="Arial MT"/>
                <a:cs typeface="Arial MT"/>
              </a:rPr>
              <a:t>accommodations.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students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difficulty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PGs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matched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budget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preferences,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while </a:t>
            </a:r>
            <a:r>
              <a:rPr sz="1800" dirty="0">
                <a:latin typeface="Arial MT"/>
                <a:cs typeface="Arial MT"/>
              </a:rPr>
              <a:t>PG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owners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found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challenging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promote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properties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2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right</a:t>
            </a:r>
            <a:r>
              <a:rPr sz="1800" spc="2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audience.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survey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highlighted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importance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adding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reviews,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photos,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verification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badges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authenticity.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feedback,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website </a:t>
            </a:r>
            <a:r>
              <a:rPr sz="1800" dirty="0">
                <a:latin typeface="Arial MT"/>
                <a:cs typeface="Arial MT"/>
              </a:rPr>
              <a:t>focuses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simplicity,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transparency,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user-</a:t>
            </a:r>
            <a:r>
              <a:rPr sz="1800" dirty="0">
                <a:latin typeface="Arial MT"/>
                <a:cs typeface="Arial MT"/>
              </a:rPr>
              <a:t>friendly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navigation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enhance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trust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satisfaction.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3747515"/>
            <a:ext cx="7849704" cy="31104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Arial MT"/>
                <a:cs typeface="Arial MT"/>
              </a:rPr>
              <a:t>SOFTWARE</a:t>
            </a:r>
            <a:r>
              <a:rPr sz="2800" b="0" spc="-114" dirty="0">
                <a:latin typeface="Arial MT"/>
                <a:cs typeface="Arial MT"/>
              </a:rPr>
              <a:t> </a:t>
            </a:r>
            <a:r>
              <a:rPr sz="2800" b="0" spc="-10" dirty="0">
                <a:latin typeface="Arial MT"/>
                <a:cs typeface="Arial MT"/>
              </a:rPr>
              <a:t>REQUIREMENT</a:t>
            </a:r>
            <a:r>
              <a:rPr sz="2800" b="0" spc="-140" dirty="0">
                <a:latin typeface="Arial MT"/>
                <a:cs typeface="Arial MT"/>
              </a:rPr>
              <a:t> </a:t>
            </a:r>
            <a:r>
              <a:rPr sz="2800" b="0" spc="-10" dirty="0">
                <a:latin typeface="Arial MT"/>
                <a:cs typeface="Arial MT"/>
              </a:rPr>
              <a:t>SPECIFICATION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923" y="1421236"/>
            <a:ext cx="10784840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0" algn="just">
              <a:lnSpc>
                <a:spcPct val="150000"/>
              </a:lnSpc>
              <a:spcBef>
                <a:spcPts val="9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 Requirement Specifications (SRS)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necessary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functionalities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qualities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that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PG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Hub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possess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meet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needs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operational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goals.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These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specifications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serve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20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blueprint</a:t>
            </a:r>
            <a:r>
              <a:rPr sz="1800" spc="20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20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designing,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developing,</a:t>
            </a:r>
            <a:r>
              <a:rPr sz="1800" spc="2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validating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software.</a:t>
            </a:r>
            <a:r>
              <a:rPr sz="1800" spc="2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0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2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1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categorized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functional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non-</a:t>
            </a:r>
            <a:r>
              <a:rPr sz="1800" dirty="0">
                <a:latin typeface="Arial MT"/>
                <a:cs typeface="Arial MT"/>
              </a:rPr>
              <a:t>functional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ensure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clear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understanding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effective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implementation.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Functional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describe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core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features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interactions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users  will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experience,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while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non-functional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3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address</a:t>
            </a:r>
            <a:r>
              <a:rPr sz="1800" spc="3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critical</a:t>
            </a:r>
            <a:r>
              <a:rPr sz="1800" spc="3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attributes</a:t>
            </a:r>
            <a:r>
              <a:rPr sz="1800" spc="3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3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performance,</a:t>
            </a:r>
            <a:r>
              <a:rPr sz="1800" spc="3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security,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usability.</a:t>
            </a:r>
            <a:r>
              <a:rPr sz="1800" spc="3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Together, </a:t>
            </a:r>
            <a:r>
              <a:rPr sz="1800" dirty="0">
                <a:latin typeface="Arial MT"/>
                <a:cs typeface="Arial MT"/>
              </a:rPr>
              <a:t>these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guide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reliable,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secure,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efficient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verified</a:t>
            </a:r>
            <a:r>
              <a:rPr sz="1800" spc="1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pg </a:t>
            </a:r>
            <a:r>
              <a:rPr sz="1800" dirty="0">
                <a:latin typeface="Arial MT"/>
                <a:cs typeface="Arial MT"/>
              </a:rPr>
              <a:t>connect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solution.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92" y="137286"/>
            <a:ext cx="4508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FUNCTIONAL</a:t>
            </a:r>
            <a:r>
              <a:rPr i="1" spc="-110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851661"/>
            <a:ext cx="11405870" cy="243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hostel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ensures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coordination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wardens,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administrators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 </a:t>
            </a:r>
            <a:r>
              <a:rPr sz="1800" dirty="0">
                <a:latin typeface="Calibri"/>
                <a:cs typeface="Calibri"/>
              </a:rPr>
              <a:t>secure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role-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authentication.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students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track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complaints,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stay </a:t>
            </a:r>
            <a:r>
              <a:rPr sz="1800" spc="-10" dirty="0">
                <a:latin typeface="Calibri"/>
                <a:cs typeface="Calibri"/>
              </a:rPr>
              <a:t>informed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announcements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calendar.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supports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tracking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secure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notifications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profile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personal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customized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 </a:t>
            </a:r>
            <a:r>
              <a:rPr sz="1800" dirty="0">
                <a:latin typeface="Calibri"/>
                <a:cs typeface="Calibri"/>
              </a:rPr>
              <a:t>displaying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relevant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email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notifications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keep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complaints,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events,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announcements.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Additionally,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administrators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export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reports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monitoring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decision- making.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</a:t>
            </a:r>
            <a:r>
              <a:rPr sz="2400" b="1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FUNCTIONAL</a:t>
            </a:r>
            <a:r>
              <a:rPr sz="2400" b="1" i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712" y="3531106"/>
            <a:ext cx="7335365" cy="31303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TECHNICAL</a:t>
            </a:r>
            <a:r>
              <a:rPr i="1" spc="-15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28698"/>
            <a:ext cx="11471148" cy="5829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627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DESCRIPTION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20" dirty="0"/>
              <a:t>MODULES</a:t>
            </a:r>
            <a:r>
              <a:rPr spc="-1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WORKFLOW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" y="944880"/>
            <a:ext cx="12057888" cy="59131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95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00"/>
              </a:spcBef>
            </a:pPr>
            <a:r>
              <a:rPr dirty="0"/>
              <a:t>User</a:t>
            </a:r>
            <a:r>
              <a:rPr spc="-65" dirty="0"/>
              <a:t> </a:t>
            </a:r>
            <a:r>
              <a:rPr spc="-10" dirty="0"/>
              <a:t>Registration/Login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172" y="763523"/>
            <a:ext cx="11786616" cy="55930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28" y="370331"/>
            <a:ext cx="11896344" cy="29519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3390392"/>
            <a:ext cx="1481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Book</a:t>
            </a:r>
            <a:r>
              <a:rPr sz="24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PGs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" y="4267200"/>
            <a:ext cx="12155424" cy="2590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097" y="733425"/>
            <a:ext cx="6828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COURSE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OBJECTIVES: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5279" y="2001983"/>
          <a:ext cx="11341100" cy="3932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5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Define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basics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Object-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Oriented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concepts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Discuss</a:t>
                      </a:r>
                      <a:r>
                        <a:rPr sz="1800" b="1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inheritance,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interfaces,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packages,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handling.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18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event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handling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multithreading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GUI-based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applications.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Evaluate</a:t>
                      </a:r>
                      <a:r>
                        <a:rPr sz="18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object-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oriented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principles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solving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problems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Java.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3291840" algn="l"/>
                          <a:tab pos="6698615" algn="l"/>
                        </a:tabLst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800" b="1" spc="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interfaces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and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abstract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classes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Java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identify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suitable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contexts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4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their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application.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GUI-based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applications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AWT/Swing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event-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driven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Java.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586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dirty="0"/>
              <a:t>PG</a:t>
            </a:r>
            <a:r>
              <a:rPr spc="-10" dirty="0"/>
              <a:t> review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91" y="858011"/>
            <a:ext cx="11684508" cy="54985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4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0"/>
              </a:spcBef>
            </a:pPr>
            <a:r>
              <a:rPr dirty="0"/>
              <a:t>About</a:t>
            </a:r>
            <a:r>
              <a:rPr spc="-75" dirty="0"/>
              <a:t> </a:t>
            </a:r>
            <a:r>
              <a:rPr dirty="0"/>
              <a:t>PG</a:t>
            </a:r>
            <a:r>
              <a:rPr spc="-80" dirty="0"/>
              <a:t> </a:t>
            </a:r>
            <a:r>
              <a:rPr spc="-10" dirty="0"/>
              <a:t>booking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1292352"/>
            <a:ext cx="11939016" cy="37566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42" y="167766"/>
            <a:ext cx="597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SCALABILITY</a:t>
            </a:r>
            <a:r>
              <a:rPr spc="-16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10" dirty="0"/>
              <a:t>EXTENSIBILITY</a:t>
            </a:r>
            <a:r>
              <a:rPr spc="-80" dirty="0"/>
              <a:t> </a:t>
            </a:r>
            <a:r>
              <a:rPr spc="-2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81696" y="2886836"/>
            <a:ext cx="4479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6365" algn="l"/>
                <a:tab pos="2032000" algn="l"/>
                <a:tab pos="3180080" algn="l"/>
                <a:tab pos="4086860" algn="l"/>
              </a:tabLst>
            </a:pPr>
            <a:r>
              <a:rPr sz="1800" spc="-10" dirty="0">
                <a:latin typeface="Arial MT"/>
                <a:cs typeface="Arial MT"/>
              </a:rPr>
              <a:t>accessibility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0" dirty="0">
                <a:latin typeface="Arial MT"/>
                <a:cs typeface="Arial MT"/>
              </a:rPr>
              <a:t>from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desktops,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tablets,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78662"/>
            <a:ext cx="11885295" cy="34378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designed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scalable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easily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extendable:</a:t>
            </a:r>
            <a:endParaRPr sz="1800">
              <a:latin typeface="Arial MT"/>
              <a:cs typeface="Arial MT"/>
            </a:endParaRPr>
          </a:p>
          <a:p>
            <a:pPr marL="299085" marR="571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Database</a:t>
            </a:r>
            <a:r>
              <a:rPr sz="1800" spc="3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Scalability:</a:t>
            </a:r>
            <a:r>
              <a:rPr sz="1800" spc="3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MySQL</a:t>
            </a:r>
            <a:r>
              <a:rPr sz="1800" spc="3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supports</a:t>
            </a:r>
            <a:r>
              <a:rPr sz="1800" spc="3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large</a:t>
            </a:r>
            <a:r>
              <a:rPr sz="1800" spc="3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datasets,</a:t>
            </a:r>
            <a:r>
              <a:rPr sz="1800" spc="3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allowing</a:t>
            </a:r>
            <a:r>
              <a:rPr sz="1800" spc="3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addition</a:t>
            </a:r>
            <a:r>
              <a:rPr sz="1800" spc="3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3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tables</a:t>
            </a:r>
            <a:r>
              <a:rPr sz="1800" spc="3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3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future</a:t>
            </a:r>
            <a:r>
              <a:rPr sz="1800" spc="3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features</a:t>
            </a:r>
            <a:r>
              <a:rPr sz="1800" spc="35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like </a:t>
            </a:r>
            <a:r>
              <a:rPr sz="1800" dirty="0">
                <a:latin typeface="Arial MT"/>
                <a:cs typeface="Arial MT"/>
              </a:rPr>
              <a:t>payment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history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maintenance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logs.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10" dirty="0">
                <a:latin typeface="Arial MT"/>
                <a:cs typeface="Arial MT"/>
              </a:rPr>
              <a:t> Extensibility: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modular design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enables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features—</a:t>
            </a:r>
            <a:r>
              <a:rPr sz="1800" dirty="0">
                <a:latin typeface="Arial MT"/>
                <a:cs typeface="Arial MT"/>
              </a:rPr>
              <a:t>like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chat systems or online </a:t>
            </a:r>
            <a:r>
              <a:rPr sz="1800" spc="-20" dirty="0">
                <a:latin typeface="Arial MT"/>
                <a:cs typeface="Arial MT"/>
              </a:rPr>
              <a:t>payments—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added </a:t>
            </a:r>
            <a:r>
              <a:rPr sz="1800" dirty="0">
                <a:latin typeface="Arial MT"/>
                <a:cs typeface="Arial MT"/>
              </a:rPr>
              <a:t>without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disturbing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existing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modules.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Scalability: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Hosted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cloud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infrastructure,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handle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increased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traffic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during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peak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times.</a:t>
            </a:r>
            <a:endParaRPr sz="1800">
              <a:latin typeface="Arial MT"/>
              <a:cs typeface="Arial MT"/>
            </a:endParaRPr>
          </a:p>
          <a:p>
            <a:pPr marL="299085" marR="464248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1987550" algn="l"/>
                <a:tab pos="3522979" algn="l"/>
                <a:tab pos="4097020" algn="l"/>
                <a:tab pos="5382260" algn="l"/>
                <a:tab pos="6430645" algn="l"/>
              </a:tabLst>
            </a:pPr>
            <a:r>
              <a:rPr sz="1800" spc="-25" dirty="0">
                <a:latin typeface="Arial MT"/>
                <a:cs typeface="Arial MT"/>
              </a:rPr>
              <a:t>Cross-</a:t>
            </a:r>
            <a:r>
              <a:rPr sz="1800" spc="-10" dirty="0">
                <a:latin typeface="Arial MT"/>
                <a:cs typeface="Arial MT"/>
              </a:rPr>
              <a:t>Platform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Compatibility: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web-</a:t>
            </a:r>
            <a:r>
              <a:rPr sz="1800" spc="-10" dirty="0">
                <a:latin typeface="Arial MT"/>
                <a:cs typeface="Arial MT"/>
              </a:rPr>
              <a:t>based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interface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ensures </a:t>
            </a:r>
            <a:r>
              <a:rPr sz="1800" spc="-10" dirty="0">
                <a:latin typeface="Arial MT"/>
                <a:cs typeface="Arial MT"/>
              </a:rPr>
              <a:t>smartphones.</a:t>
            </a:r>
            <a:endParaRPr sz="18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710"/>
              </a:spcBef>
            </a:pP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SECURITY</a:t>
            </a:r>
            <a:r>
              <a:rPr sz="2400" b="1" u="sng" spc="-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400" b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ETHICAL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CONSIDERATIONS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423" y="4148073"/>
            <a:ext cx="1170051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crucial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sensitive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ensure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safety,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secure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encryption,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protected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regular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backups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recovery.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sensitive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encrypted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storage,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role-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prevent unauthorized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Ethical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privacy,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ensuring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genuine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listings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transparency,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enforcing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no-</a:t>
            </a:r>
            <a:r>
              <a:rPr sz="2400" dirty="0">
                <a:latin typeface="Calibri"/>
                <a:cs typeface="Calibri"/>
              </a:rPr>
              <a:t>misuse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policy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suspends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involved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fake </a:t>
            </a:r>
            <a:r>
              <a:rPr sz="2400" spc="-10" dirty="0">
                <a:latin typeface="Calibri"/>
                <a:cs typeface="Calibri"/>
              </a:rPr>
              <a:t>activities.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56361" y="6659109"/>
            <a:ext cx="850265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9278" y="250697"/>
            <a:ext cx="11442700" cy="586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LIMITATIONS</a:t>
            </a:r>
            <a:r>
              <a:rPr sz="1800" b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1800" b="1" u="sng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EXISTING</a:t>
            </a:r>
            <a:r>
              <a:rPr sz="1800" b="1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SYSTEMS</a:t>
            </a:r>
            <a:r>
              <a:rPr sz="1800" b="1" u="sng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FUTURE</a:t>
            </a:r>
            <a:r>
              <a:rPr sz="18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ENHANCEMENTS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800" dirty="0">
              <a:latin typeface="Arial"/>
              <a:cs typeface="Arial"/>
            </a:endParaRPr>
          </a:p>
          <a:p>
            <a:pPr marL="4495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limitations: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800" dirty="0">
              <a:latin typeface="Arial MT"/>
              <a:cs typeface="Arial MT"/>
            </a:endParaRPr>
          </a:p>
          <a:p>
            <a:pPr marL="735965" indent="-2863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35965" algn="l"/>
              </a:tabLst>
            </a:pPr>
            <a:r>
              <a:rPr sz="1800" dirty="0">
                <a:latin typeface="Arial MT"/>
                <a:cs typeface="Arial MT"/>
              </a:rPr>
              <a:t>Manual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Verification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Delays: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Verification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during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peak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submissions.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"/>
            </a:pPr>
            <a:endParaRPr sz="1800" dirty="0">
              <a:latin typeface="Arial MT"/>
              <a:cs typeface="Arial MT"/>
            </a:endParaRPr>
          </a:p>
          <a:p>
            <a:pPr marL="735965" indent="-286385">
              <a:lnSpc>
                <a:spcPct val="100000"/>
              </a:lnSpc>
              <a:buFont typeface="Wingdings"/>
              <a:buChar char=""/>
              <a:tabLst>
                <a:tab pos="735965" algn="l"/>
              </a:tabLst>
            </a:pPr>
            <a:r>
              <a:rPr sz="1800" dirty="0">
                <a:latin typeface="Arial MT"/>
                <a:cs typeface="Arial MT"/>
              </a:rPr>
              <a:t>Limited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Automation: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like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fraud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detection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admin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checks.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"/>
            </a:pPr>
            <a:endParaRPr sz="1800" dirty="0">
              <a:latin typeface="Arial MT"/>
              <a:cs typeface="Arial MT"/>
            </a:endParaRPr>
          </a:p>
          <a:p>
            <a:pPr marL="735965" indent="-286385">
              <a:lnSpc>
                <a:spcPct val="100000"/>
              </a:lnSpc>
              <a:buFont typeface="Wingdings"/>
              <a:buChar char=""/>
              <a:tabLst>
                <a:tab pos="735965" algn="l"/>
              </a:tabLst>
            </a:pPr>
            <a:r>
              <a:rPr sz="1800" dirty="0">
                <a:latin typeface="Arial MT"/>
                <a:cs typeface="Arial MT"/>
              </a:rPr>
              <a:t>Lack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Mobile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Application: Currently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mobile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yet.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Font typeface="Wingdings"/>
              <a:buChar char=""/>
            </a:pPr>
            <a:endParaRPr sz="1800" dirty="0">
              <a:latin typeface="Arial MT"/>
              <a:cs typeface="Arial MT"/>
            </a:endParaRPr>
          </a:p>
          <a:p>
            <a:pPr marL="735965" indent="-286385">
              <a:lnSpc>
                <a:spcPct val="100000"/>
              </a:lnSpc>
              <a:buFont typeface="Wingdings"/>
              <a:buChar char=""/>
              <a:tabLst>
                <a:tab pos="735965" algn="l"/>
              </a:tabLst>
            </a:pPr>
            <a:r>
              <a:rPr sz="1800" spc="-10" dirty="0">
                <a:latin typeface="Arial MT"/>
                <a:cs typeface="Arial MT"/>
              </a:rPr>
              <a:t>AI-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Recommendation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Suggest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suitable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PGs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preferences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searches.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"/>
            </a:pPr>
            <a:endParaRPr sz="1800" dirty="0">
              <a:latin typeface="Arial MT"/>
              <a:cs typeface="Arial MT"/>
            </a:endParaRPr>
          </a:p>
          <a:p>
            <a:pPr marL="735330" indent="-285750">
              <a:lnSpc>
                <a:spcPct val="100000"/>
              </a:lnSpc>
              <a:buFont typeface="Wingdings"/>
              <a:buChar char=""/>
              <a:tabLst>
                <a:tab pos="735330" algn="l"/>
              </a:tabLst>
            </a:pPr>
            <a:r>
              <a:rPr sz="1800" dirty="0">
                <a:latin typeface="Arial MT"/>
                <a:cs typeface="Arial MT"/>
              </a:rPr>
              <a:t>Online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Payment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Integration: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Enable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secure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transactions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automated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billing.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Wingdings"/>
              <a:buChar char=""/>
            </a:pPr>
            <a:endParaRPr sz="1800" dirty="0">
              <a:latin typeface="Arial MT"/>
              <a:cs typeface="Arial MT"/>
            </a:endParaRPr>
          </a:p>
          <a:p>
            <a:pPr marL="735965" indent="-286385">
              <a:lnSpc>
                <a:spcPct val="100000"/>
              </a:lnSpc>
              <a:buFont typeface="Wingdings"/>
              <a:buChar char=""/>
              <a:tabLst>
                <a:tab pos="735965" algn="l"/>
              </a:tabLst>
            </a:pPr>
            <a:r>
              <a:rPr sz="1800" dirty="0">
                <a:latin typeface="Arial MT"/>
                <a:cs typeface="Arial MT"/>
              </a:rPr>
              <a:t>Chatbot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Support: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instant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customer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support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inquiry</a:t>
            </a:r>
            <a:r>
              <a:rPr sz="1800" spc="-10" dirty="0">
                <a:latin typeface="Arial MT"/>
                <a:cs typeface="Arial MT"/>
              </a:rPr>
              <a:t> handling.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60146"/>
            <a:ext cx="2306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Black"/>
                <a:cs typeface="Arial Black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980" y="586231"/>
            <a:ext cx="10941685" cy="5342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Verified PG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Connect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successfully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modern,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reliable,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secure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digital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platform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for </a:t>
            </a:r>
            <a:r>
              <a:rPr sz="1800" dirty="0">
                <a:latin typeface="Arial MT"/>
                <a:cs typeface="Arial MT"/>
              </a:rPr>
              <a:t>managing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Paying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Guest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(PG)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accommodations.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bridges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gap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PG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owners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seekers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by </a:t>
            </a:r>
            <a:r>
              <a:rPr sz="1800" dirty="0">
                <a:latin typeface="Arial MT"/>
                <a:cs typeface="Arial MT"/>
              </a:rPr>
              <a:t>enabling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transparent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communication,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verified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listings,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easy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access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relevant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information.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299085" marR="7620" indent="-287020" algn="just">
              <a:lnSpc>
                <a:spcPct val="15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integration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technologies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like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Java,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MySQL,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HTML,</a:t>
            </a:r>
            <a:r>
              <a:rPr sz="1800" spc="3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CSS,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Bootstrap,</a:t>
            </a:r>
            <a:r>
              <a:rPr sz="1800" spc="4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 </a:t>
            </a:r>
            <a:r>
              <a:rPr sz="1800" dirty="0">
                <a:latin typeface="Arial MT"/>
                <a:cs typeface="Arial MT"/>
              </a:rPr>
              <a:t>ensures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2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smooth,</a:t>
            </a:r>
            <a:r>
              <a:rPr sz="1800" spc="3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responsive,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scalable</a:t>
            </a:r>
            <a:r>
              <a:rPr sz="1800" spc="2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experience.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verification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enhances</a:t>
            </a:r>
            <a:r>
              <a:rPr sz="1800" spc="2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trust</a:t>
            </a:r>
            <a:r>
              <a:rPr sz="1800" spc="29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spc="-10" dirty="0">
                <a:latin typeface="Arial MT"/>
                <a:cs typeface="Arial MT"/>
              </a:rPr>
              <a:t>safety,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user-</a:t>
            </a:r>
            <a:r>
              <a:rPr sz="1800" dirty="0">
                <a:latin typeface="Arial MT"/>
                <a:cs typeface="Arial MT"/>
              </a:rPr>
              <a:t>friendly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interface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non-</a:t>
            </a:r>
            <a:r>
              <a:rPr sz="1800" dirty="0">
                <a:latin typeface="Arial MT"/>
                <a:cs typeface="Arial MT"/>
              </a:rPr>
              <a:t>technical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navigate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effortlessly.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299085" marR="6350" indent="-287020" algn="just">
              <a:lnSpc>
                <a:spcPct val="15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emphasizes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22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technical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efficiency</a:t>
            </a:r>
            <a:r>
              <a:rPr sz="1800" spc="2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2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2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security,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ethical</a:t>
            </a:r>
            <a:r>
              <a:rPr sz="1800" spc="2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responsibility,</a:t>
            </a:r>
            <a:r>
              <a:rPr sz="1800" spc="254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1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satisfaction.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automating</a:t>
            </a:r>
            <a:r>
              <a:rPr sz="1800" spc="1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processes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1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verification,</a:t>
            </a:r>
            <a:r>
              <a:rPr sz="1800" spc="1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search,</a:t>
            </a:r>
            <a:r>
              <a:rPr sz="1800" spc="1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complaint</a:t>
            </a:r>
            <a:r>
              <a:rPr sz="1800" spc="1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handling,</a:t>
            </a:r>
            <a:r>
              <a:rPr sz="1800" spc="19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it </a:t>
            </a:r>
            <a:r>
              <a:rPr sz="1800" dirty="0">
                <a:latin typeface="Arial MT"/>
                <a:cs typeface="Arial MT"/>
              </a:rPr>
              <a:t>minimizes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manual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intervention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improves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overall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reliability.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75"/>
              </a:spcBef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12065" marR="130810">
              <a:lnSpc>
                <a:spcPct val="100000"/>
              </a:lnSpc>
              <a:tabLst>
                <a:tab pos="299085" algn="l"/>
              </a:tabLst>
            </a:pP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2489200"/>
            <a:ext cx="3655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none" dirty="0">
                <a:latin typeface="Calibri Light"/>
                <a:cs typeface="Calibri Light"/>
              </a:rPr>
              <a:t>THANK</a:t>
            </a:r>
            <a:r>
              <a:rPr sz="6000" b="0" u="none" spc="-15" dirty="0">
                <a:latin typeface="Calibri Light"/>
                <a:cs typeface="Calibri Light"/>
              </a:rPr>
              <a:t> </a:t>
            </a:r>
            <a:r>
              <a:rPr sz="6000" b="0" u="none" spc="-35" dirty="0">
                <a:latin typeface="Calibri Light"/>
                <a:cs typeface="Calibri Light"/>
              </a:rPr>
              <a:t>YOU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44" y="4566615"/>
            <a:ext cx="102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158" y="733425"/>
            <a:ext cx="4330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COURSE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OUTCOMES: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7628" y="1880616"/>
          <a:ext cx="10661015" cy="3674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COs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Learners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able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to: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4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Identify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real-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world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problems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analyze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addressed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Java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object-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oriented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principles.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00" b="1" spc="6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modular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scalable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Java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solutions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classes,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inheritance,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interfaces,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exception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ts val="215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handling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solve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identified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problem.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45"/>
                        </a:spcBef>
                        <a:tabLst>
                          <a:tab pos="1007110" algn="l"/>
                          <a:tab pos="1276985" algn="l"/>
                          <a:tab pos="1825625" algn="l"/>
                          <a:tab pos="3013075" algn="l"/>
                          <a:tab pos="3556000" algn="l"/>
                          <a:tab pos="4642485" algn="l"/>
                          <a:tab pos="5151755" algn="l"/>
                          <a:tab pos="6567805" algn="l"/>
                          <a:tab pos="8172450" algn="l"/>
                          <a:tab pos="9380855" algn="l"/>
                        </a:tabLst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Develop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Java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integrates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GUI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(AWT/Swing),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multithreading,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collections,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ts val="2150"/>
                        </a:lnSpc>
                        <a:spcBef>
                          <a:spcPts val="10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file/database operations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scope.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CO4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Evaluate</a:t>
                      </a:r>
                      <a:r>
                        <a:rPr sz="1800" b="1" spc="2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functionality,</a:t>
                      </a:r>
                      <a:r>
                        <a:rPr sz="18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usability,</a:t>
                      </a:r>
                      <a:r>
                        <a:rPr sz="18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8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Java-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solution,</a:t>
                      </a:r>
                      <a:r>
                        <a:rPr sz="18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demonstrate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ts val="2130"/>
                        </a:lnSpc>
                        <a:spcBef>
                          <a:spcPts val="10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effective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teamwork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during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presentation.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482" y="662432"/>
            <a:ext cx="4884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72665" algn="l"/>
              </a:tabLst>
            </a:pPr>
            <a:r>
              <a:rPr sz="3200" spc="-10" dirty="0">
                <a:latin typeface="Times New Roman"/>
                <a:cs typeface="Times New Roman"/>
              </a:rPr>
              <a:t>PROBLEM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75" dirty="0">
                <a:latin typeface="Times New Roman"/>
                <a:cs typeface="Times New Roman"/>
              </a:rPr>
              <a:t>STATEMENT: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8024" y="1542999"/>
            <a:ext cx="97402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guest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(PG)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accommodation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market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several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challenges.</a:t>
            </a: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straightforward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safety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dirty="0">
                <a:latin typeface="Calibri"/>
                <a:cs typeface="Calibri"/>
              </a:rPr>
              <a:t>causing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safety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concerns.</a:t>
            </a:r>
            <a:endParaRPr sz="2400">
              <a:latin typeface="Calibri"/>
              <a:cs typeface="Calibri"/>
            </a:endParaRPr>
          </a:p>
          <a:p>
            <a:pPr marL="299085" marR="234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facilities,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maintenance,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incomplete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unclear.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booking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unreliable.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platforms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convenient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online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payment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options.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spc="-10" dirty="0">
                <a:latin typeface="Calibri"/>
                <a:cs typeface="Calibri"/>
              </a:rPr>
              <a:t>Maintenance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difficult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report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track.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fluctuations.</a:t>
            </a:r>
            <a:endParaRPr sz="2400">
              <a:latin typeface="Calibri"/>
              <a:cs typeface="Calibri"/>
            </a:endParaRPr>
          </a:p>
          <a:p>
            <a:pPr marL="299085" marR="62484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challenges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trust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confidence,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modern,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transparent,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friendly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690" rIns="0" bIns="0" rtlCol="0">
            <a:spAutoFit/>
          </a:bodyPr>
          <a:lstStyle/>
          <a:p>
            <a:pPr marL="4873625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Times New Roman"/>
                <a:cs typeface="Times New Roman"/>
              </a:rPr>
              <a:t>SOLUTION: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5872" y="1357122"/>
            <a:ext cx="921194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11569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Java-</a:t>
            </a:r>
            <a:r>
              <a:rPr sz="2800" dirty="0">
                <a:latin typeface="Calibri"/>
                <a:cs typeface="Calibri"/>
              </a:rPr>
              <a:t>powered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platform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trustworthy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booking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reviews.</a:t>
            </a:r>
            <a:endParaRPr sz="2800">
              <a:latin typeface="Calibri"/>
              <a:cs typeface="Calibri"/>
            </a:endParaRPr>
          </a:p>
          <a:p>
            <a:pPr marL="299085" marR="7581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website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feature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location-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safety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indexes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enhance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confidence.</a:t>
            </a:r>
            <a:endParaRPr sz="2800">
              <a:latin typeface="Calibri"/>
              <a:cs typeface="Calibri"/>
            </a:endParaRPr>
          </a:p>
          <a:p>
            <a:pPr marL="299085" marR="65722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offer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online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payment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options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hassle-free </a:t>
            </a:r>
            <a:r>
              <a:rPr sz="2800" spc="-10" dirty="0">
                <a:latin typeface="Calibri"/>
                <a:cs typeface="Calibri"/>
              </a:rPr>
              <a:t>transactions.</a:t>
            </a:r>
            <a:endParaRPr sz="2800">
              <a:latin typeface="Calibri"/>
              <a:cs typeface="Calibri"/>
            </a:endParaRPr>
          </a:p>
          <a:p>
            <a:pPr marL="299085" marR="4921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maintenance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request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tenants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report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track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issues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efficiently.</a:t>
            </a:r>
            <a:endParaRPr sz="2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pricing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help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market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9597"/>
            <a:ext cx="2741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imes New Roman"/>
                <a:cs typeface="Times New Roman"/>
              </a:rPr>
              <a:t>OBJECTIVES: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36421"/>
            <a:ext cx="4554220" cy="425894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44450" indent="-229235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Enhance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transparency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trust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rental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process.</a:t>
            </a:r>
            <a:endParaRPr sz="2600">
              <a:latin typeface="Calibri"/>
              <a:cs typeface="Calibri"/>
            </a:endParaRPr>
          </a:p>
          <a:p>
            <a:pPr marL="241300" marR="513080" indent="-22923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Improve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safety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through </a:t>
            </a:r>
            <a:r>
              <a:rPr sz="2600" spc="-30" dirty="0">
                <a:latin typeface="Calibri"/>
                <a:cs typeface="Calibri"/>
              </a:rPr>
              <a:t>data-</a:t>
            </a:r>
            <a:r>
              <a:rPr sz="2600" dirty="0">
                <a:latin typeface="Calibri"/>
                <a:cs typeface="Calibri"/>
              </a:rPr>
              <a:t>driven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safety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indexes.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Provide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secure,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smooth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online</a:t>
            </a:r>
            <a:endParaRPr sz="2600">
              <a:latin typeface="Calibri"/>
              <a:cs typeface="Calibri"/>
            </a:endParaRPr>
          </a:p>
          <a:p>
            <a:pPr marL="241300" marR="1387475">
              <a:lnSpc>
                <a:spcPct val="70000"/>
              </a:lnSpc>
              <a:spcBef>
                <a:spcPts val="470"/>
              </a:spcBef>
            </a:pPr>
            <a:r>
              <a:rPr sz="2600" dirty="0">
                <a:latin typeface="Calibri"/>
                <a:cs typeface="Calibri"/>
              </a:rPr>
              <a:t>booking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payment experiences.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Facilitate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instant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digital</a:t>
            </a:r>
            <a:endParaRPr sz="2600">
              <a:latin typeface="Calibri"/>
              <a:cs typeface="Calibri"/>
            </a:endParaRPr>
          </a:p>
          <a:p>
            <a:pPr marL="241300" marR="5080">
              <a:lnSpc>
                <a:spcPct val="70100"/>
              </a:lnSpc>
              <a:spcBef>
                <a:spcPts val="459"/>
              </a:spcBef>
            </a:pPr>
            <a:r>
              <a:rPr sz="2600" dirty="0">
                <a:latin typeface="Calibri"/>
                <a:cs typeface="Calibri"/>
              </a:rPr>
              <a:t>maintenance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requests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issue tracking.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Enable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flexible,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competitive</a:t>
            </a:r>
            <a:endParaRPr sz="2600">
              <a:latin typeface="Calibri"/>
              <a:cs typeface="Calibri"/>
            </a:endParaRPr>
          </a:p>
          <a:p>
            <a:pPr marL="241300" marR="895350">
              <a:lnSpc>
                <a:spcPct val="70000"/>
              </a:lnSpc>
              <a:spcBef>
                <a:spcPts val="470"/>
              </a:spcBef>
            </a:pPr>
            <a:r>
              <a:rPr sz="2600" dirty="0">
                <a:latin typeface="Calibri"/>
                <a:cs typeface="Calibri"/>
              </a:rPr>
              <a:t>pricing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tailored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market demand.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1180" y="339597"/>
            <a:ext cx="4683760" cy="5542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MILESTONES: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Requirement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Analysis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Planning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UI/UX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Design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Wireframes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Java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Backend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Development</a:t>
            </a:r>
            <a:endParaRPr sz="2600">
              <a:latin typeface="Calibri"/>
              <a:cs typeface="Calibri"/>
            </a:endParaRPr>
          </a:p>
          <a:p>
            <a:pPr marL="241300" marR="484505" indent="-228600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Integration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Location-</a:t>
            </a:r>
            <a:r>
              <a:rPr sz="2600" spc="-10" dirty="0">
                <a:latin typeface="Calibri"/>
                <a:cs typeface="Calibri"/>
              </a:rPr>
              <a:t>Based </a:t>
            </a:r>
            <a:r>
              <a:rPr sz="2600" dirty="0">
                <a:latin typeface="Calibri"/>
                <a:cs typeface="Calibri"/>
              </a:rPr>
              <a:t>Search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Safety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Indexes</a:t>
            </a:r>
            <a:endParaRPr sz="2600">
              <a:latin typeface="Calibri"/>
              <a:cs typeface="Calibri"/>
            </a:endParaRPr>
          </a:p>
          <a:p>
            <a:pPr marL="241300" marR="1198245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Secure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Online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Payments </a:t>
            </a:r>
            <a:r>
              <a:rPr sz="2600" spc="-10" dirty="0"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  <a:p>
            <a:pPr marL="241300" marR="1168400" indent="-228600">
              <a:lnSpc>
                <a:spcPct val="7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Dynamic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Pricing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Module Integration</a:t>
            </a:r>
            <a:endParaRPr sz="2600">
              <a:latin typeface="Calibri"/>
              <a:cs typeface="Calibri"/>
            </a:endParaRPr>
          </a:p>
          <a:p>
            <a:pPr marL="241300" marR="478155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Maintenance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Request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 Implementation</a:t>
            </a:r>
            <a:endParaRPr sz="2600">
              <a:latin typeface="Calibri"/>
              <a:cs typeface="Calibri"/>
            </a:endParaRPr>
          </a:p>
          <a:p>
            <a:pPr marL="241300" marR="911860" indent="-228600">
              <a:lnSpc>
                <a:spcPct val="701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QA,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Testing,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Feedback Incorporation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Public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Launch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Marketing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5317"/>
            <a:ext cx="4547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EXPECTED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OUTCOMES: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83666"/>
            <a:ext cx="4665980" cy="47167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029" marR="176530" indent="-227965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Seamless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booking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review 	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PG 	</a:t>
            </a:r>
            <a:r>
              <a:rPr sz="2800" spc="-10" dirty="0">
                <a:latin typeface="Calibri"/>
                <a:cs typeface="Calibri"/>
              </a:rPr>
              <a:t>owners.</a:t>
            </a:r>
            <a:endParaRPr sz="2800">
              <a:latin typeface="Calibri"/>
              <a:cs typeface="Calibri"/>
            </a:endParaRPr>
          </a:p>
          <a:p>
            <a:pPr marL="240029" marR="806450" indent="-227965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High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safety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assurance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via 	</a:t>
            </a:r>
            <a:r>
              <a:rPr sz="2800" dirty="0">
                <a:latin typeface="Calibri"/>
                <a:cs typeface="Calibri"/>
              </a:rPr>
              <a:t>location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scoring.</a:t>
            </a:r>
            <a:endParaRPr sz="2800">
              <a:latin typeface="Calibri"/>
              <a:cs typeface="Calibri"/>
            </a:endParaRPr>
          </a:p>
          <a:p>
            <a:pPr marL="240029" marR="383540" indent="-227965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Fast,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online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payment 	flows.</a:t>
            </a:r>
            <a:endParaRPr sz="2800">
              <a:latin typeface="Calibri"/>
              <a:cs typeface="Calibri"/>
            </a:endParaRPr>
          </a:p>
          <a:p>
            <a:pPr marL="240029" marR="1127125" indent="-227965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Simplified,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trackable 	maintenance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requests.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Data-</a:t>
            </a:r>
            <a:r>
              <a:rPr sz="2800" dirty="0">
                <a:latin typeface="Calibri"/>
                <a:cs typeface="Calibri"/>
              </a:rPr>
              <a:t>driven,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competitive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PG 	</a:t>
            </a:r>
            <a:r>
              <a:rPr sz="2800" dirty="0">
                <a:latin typeface="Calibri"/>
                <a:cs typeface="Calibri"/>
              </a:rPr>
              <a:t>pricing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maximize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occupancy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revenue.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7261" y="341167"/>
            <a:ext cx="4888865" cy="45764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30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INNOVATIVE</a:t>
            </a:r>
            <a:r>
              <a:rPr sz="3000" b="1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FEATURES:</a:t>
            </a:r>
            <a:endParaRPr sz="3000">
              <a:latin typeface="Times New Roman"/>
              <a:cs typeface="Times New Roman"/>
            </a:endParaRPr>
          </a:p>
          <a:p>
            <a:pPr marL="239395" marR="514984" indent="-227329">
              <a:lnSpc>
                <a:spcPts val="2690"/>
              </a:lnSpc>
              <a:spcBef>
                <a:spcPts val="969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5" dirty="0">
                <a:latin typeface="Calibri"/>
                <a:cs typeface="Calibri"/>
              </a:rPr>
              <a:t>Location-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PG</a:t>
            </a:r>
            <a:r>
              <a:rPr sz="2800" spc="-10" dirty="0">
                <a:latin typeface="Calibri"/>
                <a:cs typeface="Calibri"/>
              </a:rPr>
              <a:t> discovery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</a:t>
            </a:r>
            <a:endParaRPr sz="2800">
              <a:latin typeface="Calibri"/>
              <a:cs typeface="Calibri"/>
            </a:endParaRPr>
          </a:p>
          <a:p>
            <a:pPr marL="239395" marR="534670" indent="-227329">
              <a:lnSpc>
                <a:spcPts val="269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Safety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Index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visualization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	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area</a:t>
            </a:r>
            <a:endParaRPr sz="2800">
              <a:latin typeface="Calibri"/>
              <a:cs typeface="Calibri"/>
            </a:endParaRPr>
          </a:p>
          <a:p>
            <a:pPr marL="239395" marR="1008380" indent="-227329">
              <a:lnSpc>
                <a:spcPts val="2690"/>
              </a:lnSpc>
              <a:spcBef>
                <a:spcPts val="99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5" dirty="0">
                <a:latin typeface="Calibri"/>
                <a:cs typeface="Calibri"/>
              </a:rPr>
              <a:t>End-</a:t>
            </a:r>
            <a:r>
              <a:rPr sz="2800" spc="-30" dirty="0">
                <a:latin typeface="Calibri"/>
                <a:cs typeface="Calibri"/>
              </a:rPr>
              <a:t>to-</a:t>
            </a:r>
            <a:r>
              <a:rPr sz="2800" dirty="0">
                <a:latin typeface="Calibri"/>
                <a:cs typeface="Calibri"/>
              </a:rPr>
              <a:t>end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 	payments</a:t>
            </a:r>
            <a:endParaRPr sz="2800">
              <a:latin typeface="Calibri"/>
              <a:cs typeface="Calibri"/>
            </a:endParaRPr>
          </a:p>
          <a:p>
            <a:pPr marL="239395" marR="5080" indent="-227329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Integrated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maintenance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request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tracking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239395" marR="654685" indent="-227329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Automated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pricing 	system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441" rIns="0" bIns="0" rtlCol="0">
            <a:spAutoFit/>
          </a:bodyPr>
          <a:lstStyle/>
          <a:p>
            <a:pPr marL="287210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ARCHITECTURE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DIAGRAM: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8988" y="1386839"/>
            <a:ext cx="967740" cy="32639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225"/>
              </a:spcBef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6379" y="1956816"/>
            <a:ext cx="1539240" cy="3251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21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Login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Signup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6776" y="2555748"/>
            <a:ext cx="1298575" cy="3556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34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PGs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7988" y="3162300"/>
            <a:ext cx="1716405" cy="35687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34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PG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476" y="3796284"/>
            <a:ext cx="3051175" cy="114490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57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Advanced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Features:</a:t>
            </a:r>
            <a:endParaRPr sz="1600">
              <a:latin typeface="Calibri"/>
              <a:cs typeface="Calibri"/>
            </a:endParaRPr>
          </a:p>
          <a:p>
            <a:pPr marL="379095" indent="-286385">
              <a:lnSpc>
                <a:spcPct val="100000"/>
              </a:lnSpc>
              <a:buFont typeface="Arial MT"/>
              <a:buChar char="•"/>
              <a:tabLst>
                <a:tab pos="37909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Verified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Owner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Profile</a:t>
            </a:r>
            <a:endParaRPr sz="1600">
              <a:latin typeface="Calibri"/>
              <a:cs typeface="Calibri"/>
            </a:endParaRPr>
          </a:p>
          <a:p>
            <a:pPr marL="379095" indent="-286385">
              <a:lnSpc>
                <a:spcPct val="100000"/>
              </a:lnSpc>
              <a:buFont typeface="Arial MT"/>
              <a:buChar char="•"/>
              <a:tabLst>
                <a:tab pos="37909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Safety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endParaRPr sz="1600">
              <a:latin typeface="Calibri"/>
              <a:cs typeface="Calibri"/>
            </a:endParaRPr>
          </a:p>
          <a:p>
            <a:pPr marL="379095" indent="-286385">
              <a:lnSpc>
                <a:spcPct val="100000"/>
              </a:lnSpc>
              <a:buFont typeface="Arial MT"/>
              <a:buChar char="•"/>
              <a:tabLst>
                <a:tab pos="37909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Maintenance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271" y="5172455"/>
            <a:ext cx="981710" cy="3276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24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Book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PG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0491" y="5742432"/>
            <a:ext cx="1300480" cy="3276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4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Confirmation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8988" y="6330696"/>
            <a:ext cx="981710" cy="3276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35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0059" y="1712848"/>
            <a:ext cx="76200" cy="24282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057900" y="2281427"/>
            <a:ext cx="76200" cy="274955"/>
          </a:xfrm>
          <a:custGeom>
            <a:avLst/>
            <a:gdLst/>
            <a:ahLst/>
            <a:cxnLst/>
            <a:rect l="l" t="t" r="r" b="b"/>
            <a:pathLst>
              <a:path w="76200" h="274955">
                <a:moveTo>
                  <a:pt x="31750" y="198500"/>
                </a:moveTo>
                <a:lnTo>
                  <a:pt x="0" y="198500"/>
                </a:lnTo>
                <a:lnTo>
                  <a:pt x="38100" y="274700"/>
                </a:lnTo>
                <a:lnTo>
                  <a:pt x="69850" y="211200"/>
                </a:lnTo>
                <a:lnTo>
                  <a:pt x="31750" y="211200"/>
                </a:lnTo>
                <a:lnTo>
                  <a:pt x="31750" y="198500"/>
                </a:lnTo>
                <a:close/>
              </a:path>
              <a:path w="76200" h="274955">
                <a:moveTo>
                  <a:pt x="44450" y="0"/>
                </a:moveTo>
                <a:lnTo>
                  <a:pt x="31750" y="0"/>
                </a:lnTo>
                <a:lnTo>
                  <a:pt x="31750" y="211200"/>
                </a:lnTo>
                <a:lnTo>
                  <a:pt x="44450" y="211200"/>
                </a:lnTo>
                <a:lnTo>
                  <a:pt x="44450" y="0"/>
                </a:lnTo>
                <a:close/>
              </a:path>
              <a:path w="76200" h="274955">
                <a:moveTo>
                  <a:pt x="76200" y="198500"/>
                </a:moveTo>
                <a:lnTo>
                  <a:pt x="44450" y="198500"/>
                </a:lnTo>
                <a:lnTo>
                  <a:pt x="44450" y="211200"/>
                </a:lnTo>
                <a:lnTo>
                  <a:pt x="69850" y="211200"/>
                </a:lnTo>
                <a:lnTo>
                  <a:pt x="76200" y="1985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7900" y="2910839"/>
            <a:ext cx="76200" cy="25184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057900" y="3518915"/>
            <a:ext cx="76200" cy="278130"/>
          </a:xfrm>
          <a:custGeom>
            <a:avLst/>
            <a:gdLst/>
            <a:ahLst/>
            <a:cxnLst/>
            <a:rect l="l" t="t" r="r" b="b"/>
            <a:pathLst>
              <a:path w="76200" h="278129">
                <a:moveTo>
                  <a:pt x="31750" y="201549"/>
                </a:moveTo>
                <a:lnTo>
                  <a:pt x="0" y="201549"/>
                </a:lnTo>
                <a:lnTo>
                  <a:pt x="38100" y="277749"/>
                </a:lnTo>
                <a:lnTo>
                  <a:pt x="69850" y="214249"/>
                </a:lnTo>
                <a:lnTo>
                  <a:pt x="31750" y="214249"/>
                </a:lnTo>
                <a:lnTo>
                  <a:pt x="31750" y="201549"/>
                </a:lnTo>
                <a:close/>
              </a:path>
              <a:path w="76200" h="278129">
                <a:moveTo>
                  <a:pt x="44450" y="0"/>
                </a:moveTo>
                <a:lnTo>
                  <a:pt x="31750" y="0"/>
                </a:lnTo>
                <a:lnTo>
                  <a:pt x="31750" y="214249"/>
                </a:lnTo>
                <a:lnTo>
                  <a:pt x="44450" y="214249"/>
                </a:lnTo>
                <a:lnTo>
                  <a:pt x="44450" y="0"/>
                </a:lnTo>
                <a:close/>
              </a:path>
              <a:path w="76200" h="278129">
                <a:moveTo>
                  <a:pt x="76200" y="201549"/>
                </a:moveTo>
                <a:lnTo>
                  <a:pt x="44450" y="201549"/>
                </a:lnTo>
                <a:lnTo>
                  <a:pt x="44450" y="214249"/>
                </a:lnTo>
                <a:lnTo>
                  <a:pt x="69850" y="214249"/>
                </a:lnTo>
                <a:lnTo>
                  <a:pt x="76200" y="20154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7900" y="4940808"/>
            <a:ext cx="76200" cy="2317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7552" y="5499734"/>
            <a:ext cx="76073" cy="243103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071615" y="6070091"/>
            <a:ext cx="76200" cy="260985"/>
          </a:xfrm>
          <a:custGeom>
            <a:avLst/>
            <a:gdLst/>
            <a:ahLst/>
            <a:cxnLst/>
            <a:rect l="l" t="t" r="r" b="b"/>
            <a:pathLst>
              <a:path w="76200" h="260985">
                <a:moveTo>
                  <a:pt x="31750" y="184340"/>
                </a:moveTo>
                <a:lnTo>
                  <a:pt x="0" y="184340"/>
                </a:lnTo>
                <a:lnTo>
                  <a:pt x="38100" y="260540"/>
                </a:lnTo>
                <a:lnTo>
                  <a:pt x="69851" y="197027"/>
                </a:lnTo>
                <a:lnTo>
                  <a:pt x="31750" y="197027"/>
                </a:lnTo>
                <a:lnTo>
                  <a:pt x="31750" y="184340"/>
                </a:lnTo>
                <a:close/>
              </a:path>
              <a:path w="76200" h="260985">
                <a:moveTo>
                  <a:pt x="44450" y="0"/>
                </a:moveTo>
                <a:lnTo>
                  <a:pt x="31750" y="0"/>
                </a:lnTo>
                <a:lnTo>
                  <a:pt x="31750" y="197027"/>
                </a:lnTo>
                <a:lnTo>
                  <a:pt x="44450" y="197027"/>
                </a:lnTo>
                <a:lnTo>
                  <a:pt x="44450" y="0"/>
                </a:lnTo>
                <a:close/>
              </a:path>
              <a:path w="76200" h="260985">
                <a:moveTo>
                  <a:pt x="76193" y="184340"/>
                </a:moveTo>
                <a:lnTo>
                  <a:pt x="44450" y="184340"/>
                </a:lnTo>
                <a:lnTo>
                  <a:pt x="44450" y="197027"/>
                </a:lnTo>
                <a:lnTo>
                  <a:pt x="69851" y="197027"/>
                </a:lnTo>
                <a:lnTo>
                  <a:pt x="76193" y="18434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10085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latin typeface="Times New Roman"/>
                <a:cs typeface="Times New Roman"/>
              </a:rPr>
              <a:t>DIAGRAMMATIC</a:t>
            </a:r>
            <a:r>
              <a:rPr sz="4400" u="none" spc="-195" dirty="0">
                <a:latin typeface="Times New Roman"/>
                <a:cs typeface="Times New Roman"/>
              </a:rPr>
              <a:t> </a:t>
            </a:r>
            <a:r>
              <a:rPr sz="4400" spc="-40" dirty="0">
                <a:latin typeface="Times New Roman"/>
                <a:cs typeface="Times New Roman"/>
              </a:rPr>
              <a:t>REPRESENTATION</a:t>
            </a:r>
            <a:r>
              <a:rPr sz="4400" b="0" u="none" spc="-40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464564"/>
            <a:ext cx="6374891" cy="48143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1710</Words>
  <Application>Microsoft Office PowerPoint</Application>
  <PresentationFormat>Widescreen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MT</vt:lpstr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COURSE LEARNING OBJECTIVES:</vt:lpstr>
      <vt:lpstr>COURSE OUTCOMES:</vt:lpstr>
      <vt:lpstr>PROBLEM STATEMENT:</vt:lpstr>
      <vt:lpstr>SOLUTION:</vt:lpstr>
      <vt:lpstr>OBJECTIVES:</vt:lpstr>
      <vt:lpstr>EXPECTED OUTCOMES:</vt:lpstr>
      <vt:lpstr>ARCHITECTURE DIAGRAM:</vt:lpstr>
      <vt:lpstr>DIAGRAMMATIC REPRESENTATION:</vt:lpstr>
      <vt:lpstr>PROJECT OVERVIEW</vt:lpstr>
      <vt:lpstr>KEY FEATURES AND INFERENCE</vt:lpstr>
      <vt:lpstr>Inference</vt:lpstr>
      <vt:lpstr>USER SURVEY AND ANALYSIS</vt:lpstr>
      <vt:lpstr>SOFTWARE REQUIREMENT SPECIFICATION</vt:lpstr>
      <vt:lpstr>FUNCTIONAL REQUIREMENTS</vt:lpstr>
      <vt:lpstr>TECHNICAL REQUIREMENTS</vt:lpstr>
      <vt:lpstr>DESCRIPTION OF MODULES AND WORKFLOW</vt:lpstr>
      <vt:lpstr>User Registration/Login</vt:lpstr>
      <vt:lpstr>PowerPoint Presentation</vt:lpstr>
      <vt:lpstr>PG review</vt:lpstr>
      <vt:lpstr>About PG booking</vt:lpstr>
      <vt:lpstr>SCALABILITY AND EXTENSIBILITY PLAN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Level Project Based Learning in Mechanical Measurement &amp; Control</dc:title>
  <dc:creator>Admin</dc:creator>
  <cp:lastModifiedBy>Nagarajan Jeyavarshini</cp:lastModifiedBy>
  <cp:revision>2</cp:revision>
  <dcterms:created xsi:type="dcterms:W3CDTF">2025-10-26T18:51:11Z</dcterms:created>
  <dcterms:modified xsi:type="dcterms:W3CDTF">2025-10-29T08:36:18Z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2025-10-26T00:00:00Z</vt:filetime>
  </property>
  <property fmtid="{D5CDD505-2E9C-101B-9397-08002B2CF9AE}" pid="5" name="Producer">
    <vt:lpwstr>Microsoft® PowerPoint® 2016</vt:lpwstr>
  </property>
</Properties>
</file>