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al Bold" panose="020B0704020202020204" pitchFamily="34" charset="0"/>
      <p:regular r:id="rId19"/>
      <p:bold r:id="rId20"/>
    </p:embeddedFont>
    <p:embeddedFont>
      <p:font typeface="Arimo Bold" panose="020B0604020202020204" charset="0"/>
      <p:regular r:id="rId21"/>
    </p:embeddedFont>
    <p:embeddedFont>
      <p:font typeface="Canva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grpSp>
        <p:nvGrpSpPr>
          <p:cNvPr id="15" name="Group 15"/>
          <p:cNvGrpSpPr/>
          <p:nvPr/>
        </p:nvGrpSpPr>
        <p:grpSpPr>
          <a:xfrm>
            <a:off x="0" y="0"/>
            <a:ext cx="18288000" cy="10287000"/>
            <a:chOff x="0" y="0"/>
            <a:chExt cx="24384000" cy="13716000"/>
          </a:xfrm>
        </p:grpSpPr>
        <p:sp>
          <p:nvSpPr>
            <p:cNvPr id="16" name="Freeform 16"/>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DFDDFB"/>
            </a:solidFill>
          </p:spPr>
        </p:sp>
      </p:grpSp>
      <p:sp>
        <p:nvSpPr>
          <p:cNvPr id="17" name="Freeform 17" descr="A white circle in the sky  Description automatically generated"/>
          <p:cNvSpPr/>
          <p:nvPr/>
        </p:nvSpPr>
        <p:spPr>
          <a:xfrm>
            <a:off x="26126" y="-25400"/>
            <a:ext cx="18261874" cy="10287002"/>
          </a:xfrm>
          <a:custGeom>
            <a:avLst/>
            <a:gdLst/>
            <a:ahLst/>
            <a:cxnLst/>
            <a:rect l="l" t="t" r="r" b="b"/>
            <a:pathLst>
              <a:path w="18261874" h="10287002">
                <a:moveTo>
                  <a:pt x="0" y="0"/>
                </a:moveTo>
                <a:lnTo>
                  <a:pt x="18261874" y="0"/>
                </a:lnTo>
                <a:lnTo>
                  <a:pt x="18261874" y="10287002"/>
                </a:lnTo>
                <a:lnTo>
                  <a:pt x="0" y="10287002"/>
                </a:lnTo>
                <a:lnTo>
                  <a:pt x="0" y="0"/>
                </a:lnTo>
                <a:close/>
              </a:path>
            </a:pathLst>
          </a:custGeom>
          <a:blipFill>
            <a:blip r:embed="rId4"/>
            <a:stretch>
              <a:fillRect t="-7068" r="-751" b="-12170"/>
            </a:stretch>
          </a:blipFill>
        </p:spPr>
      </p:sp>
      <p:grpSp>
        <p:nvGrpSpPr>
          <p:cNvPr id="18" name="Group 18"/>
          <p:cNvGrpSpPr/>
          <p:nvPr/>
        </p:nvGrpSpPr>
        <p:grpSpPr>
          <a:xfrm>
            <a:off x="3704748" y="1436394"/>
            <a:ext cx="12653078" cy="7983744"/>
            <a:chOff x="0" y="0"/>
            <a:chExt cx="16870771" cy="10644992"/>
          </a:xfrm>
        </p:grpSpPr>
        <p:sp>
          <p:nvSpPr>
            <p:cNvPr id="19" name="Freeform 19"/>
            <p:cNvSpPr/>
            <p:nvPr/>
          </p:nvSpPr>
          <p:spPr>
            <a:xfrm>
              <a:off x="33909" y="33909"/>
              <a:ext cx="16802989" cy="10577195"/>
            </a:xfrm>
            <a:custGeom>
              <a:avLst/>
              <a:gdLst/>
              <a:ahLst/>
              <a:cxnLst/>
              <a:rect l="l" t="t" r="r" b="b"/>
              <a:pathLst>
                <a:path w="16802989" h="10577195">
                  <a:moveTo>
                    <a:pt x="0" y="0"/>
                  </a:moveTo>
                  <a:lnTo>
                    <a:pt x="16802989" y="0"/>
                  </a:lnTo>
                  <a:lnTo>
                    <a:pt x="16802989" y="10577195"/>
                  </a:lnTo>
                  <a:lnTo>
                    <a:pt x="0" y="10577195"/>
                  </a:lnTo>
                  <a:close/>
                </a:path>
              </a:pathLst>
            </a:custGeom>
            <a:solidFill>
              <a:srgbClr val="213163"/>
            </a:solidFill>
          </p:spPr>
        </p:sp>
        <p:sp>
          <p:nvSpPr>
            <p:cNvPr id="20" name="Freeform 20"/>
            <p:cNvSpPr/>
            <p:nvPr/>
          </p:nvSpPr>
          <p:spPr>
            <a:xfrm>
              <a:off x="0" y="0"/>
              <a:ext cx="16870807" cy="10645013"/>
            </a:xfrm>
            <a:custGeom>
              <a:avLst/>
              <a:gdLst/>
              <a:ahLst/>
              <a:cxnLst/>
              <a:rect l="l" t="t" r="r" b="b"/>
              <a:pathLst>
                <a:path w="16870807" h="10645013">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id="21" name="Group 21"/>
          <p:cNvGrpSpPr/>
          <p:nvPr/>
        </p:nvGrpSpPr>
        <p:grpSpPr>
          <a:xfrm>
            <a:off x="1951968" y="2020760"/>
            <a:ext cx="14021186" cy="6953610"/>
            <a:chOff x="0" y="0"/>
            <a:chExt cx="18694915" cy="9271480"/>
          </a:xfrm>
        </p:grpSpPr>
        <p:sp>
          <p:nvSpPr>
            <p:cNvPr id="22" name="Freeform 22"/>
            <p:cNvSpPr/>
            <p:nvPr/>
          </p:nvSpPr>
          <p:spPr>
            <a:xfrm>
              <a:off x="33909" y="33909"/>
              <a:ext cx="18627090" cy="9203690"/>
            </a:xfrm>
            <a:custGeom>
              <a:avLst/>
              <a:gdLst/>
              <a:ahLst/>
              <a:cxnLst/>
              <a:rect l="l" t="t" r="r" b="b"/>
              <a:pathLst>
                <a:path w="18627090" h="9203690">
                  <a:moveTo>
                    <a:pt x="0" y="0"/>
                  </a:moveTo>
                  <a:lnTo>
                    <a:pt x="18627090" y="0"/>
                  </a:lnTo>
                  <a:lnTo>
                    <a:pt x="18627090" y="9203690"/>
                  </a:lnTo>
                  <a:lnTo>
                    <a:pt x="0" y="9203690"/>
                  </a:lnTo>
                  <a:close/>
                </a:path>
              </a:pathLst>
            </a:custGeom>
            <a:solidFill>
              <a:srgbClr val="FFFFFF"/>
            </a:solidFill>
          </p:spPr>
        </p:sp>
        <p:sp>
          <p:nvSpPr>
            <p:cNvPr id="23" name="Freeform 23"/>
            <p:cNvSpPr/>
            <p:nvPr/>
          </p:nvSpPr>
          <p:spPr>
            <a:xfrm>
              <a:off x="0" y="0"/>
              <a:ext cx="18694908" cy="9271508"/>
            </a:xfrm>
            <a:custGeom>
              <a:avLst/>
              <a:gdLst/>
              <a:ahLst/>
              <a:cxnLst/>
              <a:rect l="l" t="t" r="r" b="b"/>
              <a:pathLst>
                <a:path w="18694908" h="92715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id="24" name="Group 24"/>
          <p:cNvGrpSpPr/>
          <p:nvPr/>
        </p:nvGrpSpPr>
        <p:grpSpPr>
          <a:xfrm>
            <a:off x="4955716" y="5549484"/>
            <a:ext cx="151928" cy="944630"/>
            <a:chOff x="0" y="0"/>
            <a:chExt cx="202571" cy="1259507"/>
          </a:xfrm>
        </p:grpSpPr>
        <p:sp>
          <p:nvSpPr>
            <p:cNvPr id="25" name="Freeform 25"/>
            <p:cNvSpPr/>
            <p:nvPr/>
          </p:nvSpPr>
          <p:spPr>
            <a:xfrm>
              <a:off x="33909" y="33909"/>
              <a:ext cx="134747" cy="1191768"/>
            </a:xfrm>
            <a:custGeom>
              <a:avLst/>
              <a:gdLst/>
              <a:ahLst/>
              <a:cxnLst/>
              <a:rect l="l" t="t" r="r" b="b"/>
              <a:pathLst>
                <a:path w="134747" h="1191768">
                  <a:moveTo>
                    <a:pt x="0" y="0"/>
                  </a:moveTo>
                  <a:lnTo>
                    <a:pt x="134747" y="0"/>
                  </a:lnTo>
                  <a:lnTo>
                    <a:pt x="134747" y="1191768"/>
                  </a:lnTo>
                  <a:lnTo>
                    <a:pt x="0" y="1191768"/>
                  </a:lnTo>
                  <a:close/>
                </a:path>
              </a:pathLst>
            </a:custGeom>
            <a:solidFill>
              <a:srgbClr val="FFE600"/>
            </a:solidFill>
          </p:spPr>
        </p:sp>
        <p:sp>
          <p:nvSpPr>
            <p:cNvPr id="26" name="Freeform 26"/>
            <p:cNvSpPr/>
            <p:nvPr/>
          </p:nvSpPr>
          <p:spPr>
            <a:xfrm>
              <a:off x="0" y="0"/>
              <a:ext cx="202565" cy="1259586"/>
            </a:xfrm>
            <a:custGeom>
              <a:avLst/>
              <a:gdLst/>
              <a:ahLst/>
              <a:cxnLst/>
              <a:rect l="l" t="t" r="r" b="b"/>
              <a:pathLst>
                <a:path w="202565" h="1259586">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id="27" name="TextBox 27"/>
          <p:cNvSpPr txBox="1"/>
          <p:nvPr/>
        </p:nvSpPr>
        <p:spPr>
          <a:xfrm>
            <a:off x="4150568" y="4456343"/>
            <a:ext cx="9867824" cy="794505"/>
          </a:xfrm>
          <a:prstGeom prst="rect">
            <a:avLst/>
          </a:prstGeom>
        </p:spPr>
        <p:txBody>
          <a:bodyPr lIns="0" tIns="0" rIns="0" bIns="0" rtlCol="0" anchor="t">
            <a:spAutoFit/>
          </a:bodyPr>
          <a:lstStyle/>
          <a:p>
            <a:pPr algn="l">
              <a:lnSpc>
                <a:spcPts val="4800"/>
              </a:lnSpc>
            </a:pPr>
            <a:r>
              <a:rPr lang="en-US" sz="4000">
                <a:solidFill>
                  <a:srgbClr val="161D23"/>
                </a:solidFill>
                <a:latin typeface="Arial Bold"/>
              </a:rPr>
              <a:t>NEXT GEN EMPLOYABILITY PROGRAM</a:t>
            </a:r>
          </a:p>
        </p:txBody>
      </p:sp>
      <p:sp>
        <p:nvSpPr>
          <p:cNvPr id="28" name="TextBox 28"/>
          <p:cNvSpPr txBox="1"/>
          <p:nvPr/>
        </p:nvSpPr>
        <p:spPr>
          <a:xfrm>
            <a:off x="5173684" y="5551461"/>
            <a:ext cx="7856516" cy="794505"/>
          </a:xfrm>
          <a:prstGeom prst="rect">
            <a:avLst/>
          </a:prstGeom>
        </p:spPr>
        <p:txBody>
          <a:bodyPr lIns="0" tIns="0" rIns="0" bIns="0" rtlCol="0" anchor="t">
            <a:spAutoFit/>
          </a:bodyPr>
          <a:lstStyle/>
          <a:p>
            <a:pPr algn="l">
              <a:lnSpc>
                <a:spcPts val="4800"/>
              </a:lnSpc>
            </a:pPr>
            <a:r>
              <a:rPr lang="en-US" sz="4000">
                <a:solidFill>
                  <a:srgbClr val="161D23"/>
                </a:solidFill>
                <a:latin typeface="Arial"/>
              </a:rPr>
              <a:t>Creating a future-ready workforce</a:t>
            </a:r>
          </a:p>
        </p:txBody>
      </p:sp>
      <p:sp>
        <p:nvSpPr>
          <p:cNvPr id="29" name="TextBox 29"/>
          <p:cNvSpPr txBox="1"/>
          <p:nvPr/>
        </p:nvSpPr>
        <p:spPr>
          <a:xfrm>
            <a:off x="2098675" y="7283141"/>
            <a:ext cx="2730990" cy="510143"/>
          </a:xfrm>
          <a:prstGeom prst="rect">
            <a:avLst/>
          </a:prstGeom>
        </p:spPr>
        <p:txBody>
          <a:bodyPr lIns="0" tIns="0" rIns="0" bIns="0" rtlCol="0" anchor="t">
            <a:spAutoFit/>
          </a:bodyPr>
          <a:lstStyle/>
          <a:p>
            <a:pPr algn="l">
              <a:lnSpc>
                <a:spcPts val="2879"/>
              </a:lnSpc>
            </a:pPr>
            <a:r>
              <a:rPr lang="en-US" sz="2400">
                <a:solidFill>
                  <a:srgbClr val="000000"/>
                </a:solidFill>
                <a:latin typeface="Arial"/>
              </a:rPr>
              <a:t>Team Members</a:t>
            </a:r>
          </a:p>
        </p:txBody>
      </p:sp>
      <p:sp>
        <p:nvSpPr>
          <p:cNvPr id="30" name="TextBox 30"/>
          <p:cNvSpPr txBox="1"/>
          <p:nvPr/>
        </p:nvSpPr>
        <p:spPr>
          <a:xfrm>
            <a:off x="2281630" y="7910231"/>
            <a:ext cx="4008228" cy="666849"/>
          </a:xfrm>
          <a:prstGeom prst="rect">
            <a:avLst/>
          </a:prstGeom>
        </p:spPr>
        <p:txBody>
          <a:bodyPr lIns="0" tIns="0" rIns="0" bIns="0" rtlCol="0" anchor="t">
            <a:spAutoFit/>
          </a:bodyPr>
          <a:lstStyle/>
          <a:p>
            <a:pPr algn="l">
              <a:lnSpc>
                <a:spcPts val="2640"/>
              </a:lnSpc>
            </a:pPr>
            <a:r>
              <a:rPr lang="en-US" sz="2200" dirty="0">
                <a:solidFill>
                  <a:srgbClr val="000000"/>
                </a:solidFill>
                <a:latin typeface="Arial"/>
              </a:rPr>
              <a:t>Student Name :</a:t>
            </a:r>
            <a:r>
              <a:rPr lang="en-US" sz="2200" dirty="0" err="1">
                <a:solidFill>
                  <a:srgbClr val="000000"/>
                </a:solidFill>
                <a:latin typeface="Arial"/>
              </a:rPr>
              <a:t>Jeya</a:t>
            </a:r>
            <a:r>
              <a:rPr lang="en-US" sz="2200" dirty="0">
                <a:solidFill>
                  <a:srgbClr val="000000"/>
                </a:solidFill>
                <a:latin typeface="Arial"/>
              </a:rPr>
              <a:t> </a:t>
            </a:r>
            <a:r>
              <a:rPr lang="en-US" sz="2200" dirty="0" err="1">
                <a:solidFill>
                  <a:srgbClr val="000000"/>
                </a:solidFill>
                <a:latin typeface="Arial"/>
              </a:rPr>
              <a:t>Vihash</a:t>
            </a:r>
            <a:r>
              <a:rPr lang="en-US" sz="2200" dirty="0">
                <a:solidFill>
                  <a:srgbClr val="000000"/>
                </a:solidFill>
                <a:latin typeface="Arial"/>
              </a:rPr>
              <a:t> P R </a:t>
            </a:r>
          </a:p>
          <a:p>
            <a:pPr algn="l">
              <a:lnSpc>
                <a:spcPts val="2640"/>
              </a:lnSpc>
            </a:pPr>
            <a:r>
              <a:rPr lang="en-US" sz="2200" dirty="0">
                <a:solidFill>
                  <a:srgbClr val="000000"/>
                </a:solidFill>
                <a:latin typeface="Arial"/>
              </a:rPr>
              <a:t>Student ID : au963521104027</a:t>
            </a:r>
          </a:p>
        </p:txBody>
      </p:sp>
      <p:sp>
        <p:nvSpPr>
          <p:cNvPr id="31" name="AutoShape 31"/>
          <p:cNvSpPr/>
          <p:nvPr/>
        </p:nvSpPr>
        <p:spPr>
          <a:xfrm rot="5485">
            <a:off x="2197248" y="7838984"/>
            <a:ext cx="3979581" cy="0"/>
          </a:xfrm>
          <a:prstGeom prst="line">
            <a:avLst/>
          </a:prstGeom>
          <a:ln w="9525" cap="rnd">
            <a:solidFill>
              <a:srgbClr val="000000"/>
            </a:solidFill>
            <a:prstDash val="solid"/>
            <a:headEnd type="none" w="sm" len="sm"/>
            <a:tailEnd type="none" w="sm" len="sm"/>
          </a:ln>
        </p:spPr>
      </p:sp>
      <p:sp>
        <p:nvSpPr>
          <p:cNvPr id="32" name="TextBox 32"/>
          <p:cNvSpPr txBox="1"/>
          <p:nvPr/>
        </p:nvSpPr>
        <p:spPr>
          <a:xfrm>
            <a:off x="11284379" y="7252661"/>
            <a:ext cx="2730990" cy="510143"/>
          </a:xfrm>
          <a:prstGeom prst="rect">
            <a:avLst/>
          </a:prstGeom>
        </p:spPr>
        <p:txBody>
          <a:bodyPr lIns="0" tIns="0" rIns="0" bIns="0" rtlCol="0" anchor="t">
            <a:spAutoFit/>
          </a:bodyPr>
          <a:lstStyle/>
          <a:p>
            <a:pPr algn="l">
              <a:lnSpc>
                <a:spcPts val="2879"/>
              </a:lnSpc>
            </a:pPr>
            <a:r>
              <a:rPr lang="en-US" sz="2400">
                <a:solidFill>
                  <a:srgbClr val="000000"/>
                </a:solidFill>
                <a:latin typeface="Arial"/>
              </a:rPr>
              <a:t>College Name</a:t>
            </a:r>
          </a:p>
        </p:txBody>
      </p:sp>
      <p:sp>
        <p:nvSpPr>
          <p:cNvPr id="33" name="AutoShape 33"/>
          <p:cNvSpPr/>
          <p:nvPr/>
        </p:nvSpPr>
        <p:spPr>
          <a:xfrm rot="8004">
            <a:off x="11382951" y="7838984"/>
            <a:ext cx="2727021" cy="0"/>
          </a:xfrm>
          <a:prstGeom prst="line">
            <a:avLst/>
          </a:prstGeom>
          <a:ln w="9525" cap="rnd">
            <a:solidFill>
              <a:srgbClr val="000000"/>
            </a:solidFill>
            <a:prstDash val="solid"/>
            <a:headEnd type="none" w="sm" len="sm"/>
            <a:tailEnd type="none" w="sm" len="sm"/>
          </a:ln>
        </p:spPr>
      </p:sp>
      <p:sp>
        <p:nvSpPr>
          <p:cNvPr id="34" name="TextBox 34"/>
          <p:cNvSpPr txBox="1"/>
          <p:nvPr/>
        </p:nvSpPr>
        <p:spPr>
          <a:xfrm>
            <a:off x="11478152" y="7910231"/>
            <a:ext cx="4008228" cy="714375"/>
          </a:xfrm>
          <a:prstGeom prst="rect">
            <a:avLst/>
          </a:prstGeom>
        </p:spPr>
        <p:txBody>
          <a:bodyPr lIns="0" tIns="0" rIns="0" bIns="0" rtlCol="0" anchor="t">
            <a:spAutoFit/>
          </a:bodyPr>
          <a:lstStyle/>
          <a:p>
            <a:pPr algn="l">
              <a:lnSpc>
                <a:spcPts val="2640"/>
              </a:lnSpc>
            </a:pPr>
            <a:r>
              <a:rPr lang="en-US" sz="2200">
                <a:solidFill>
                  <a:srgbClr val="000000"/>
                </a:solidFill>
                <a:latin typeface="Arial"/>
              </a:rPr>
              <a:t>Stella Mary's College of Engineering </a:t>
            </a:r>
          </a:p>
        </p:txBody>
      </p:sp>
      <p:sp>
        <p:nvSpPr>
          <p:cNvPr id="35" name="Freeform 35"/>
          <p:cNvSpPr/>
          <p:nvPr/>
        </p:nvSpPr>
        <p:spPr>
          <a:xfrm>
            <a:off x="3669500" y="2498298"/>
            <a:ext cx="2293484" cy="1332404"/>
          </a:xfrm>
          <a:custGeom>
            <a:avLst/>
            <a:gdLst/>
            <a:ahLst/>
            <a:cxnLst/>
            <a:rect l="l" t="t" r="r" b="b"/>
            <a:pathLst>
              <a:path w="2293484" h="1332404">
                <a:moveTo>
                  <a:pt x="0" y="0"/>
                </a:moveTo>
                <a:lnTo>
                  <a:pt x="2293484" y="0"/>
                </a:lnTo>
                <a:lnTo>
                  <a:pt x="2293484" y="1332404"/>
                </a:lnTo>
                <a:lnTo>
                  <a:pt x="0" y="1332404"/>
                </a:lnTo>
                <a:lnTo>
                  <a:pt x="0" y="0"/>
                </a:lnTo>
                <a:close/>
              </a:path>
            </a:pathLst>
          </a:custGeom>
          <a:blipFill>
            <a:blip r:embed="rId5"/>
            <a:stretch>
              <a:fillRect/>
            </a:stretch>
          </a:blipFill>
        </p:spPr>
      </p:sp>
      <p:sp>
        <p:nvSpPr>
          <p:cNvPr id="36" name="Freeform 36" descr="A logo with people and map  Description automatically generated"/>
          <p:cNvSpPr/>
          <p:nvPr/>
        </p:nvSpPr>
        <p:spPr>
          <a:xfrm>
            <a:off x="12922378" y="2423332"/>
            <a:ext cx="1337128" cy="1332404"/>
          </a:xfrm>
          <a:custGeom>
            <a:avLst/>
            <a:gdLst/>
            <a:ahLst/>
            <a:cxnLst/>
            <a:rect l="l" t="t" r="r" b="b"/>
            <a:pathLst>
              <a:path w="1337128" h="1332404">
                <a:moveTo>
                  <a:pt x="0" y="0"/>
                </a:moveTo>
                <a:lnTo>
                  <a:pt x="1337128" y="0"/>
                </a:lnTo>
                <a:lnTo>
                  <a:pt x="1337128" y="1332404"/>
                </a:lnTo>
                <a:lnTo>
                  <a:pt x="0" y="1332404"/>
                </a:lnTo>
                <a:lnTo>
                  <a:pt x="0" y="0"/>
                </a:lnTo>
                <a:close/>
              </a:path>
            </a:pathLst>
          </a:custGeom>
          <a:blipFill>
            <a:blip r:embed="rId6"/>
            <a:stretch>
              <a:fillRect/>
            </a:stretch>
          </a:blipFill>
        </p:spPr>
      </p:sp>
      <p:sp>
        <p:nvSpPr>
          <p:cNvPr id="37" name="Freeform 37" descr="A close up of a logo  Description automatically generated"/>
          <p:cNvSpPr/>
          <p:nvPr/>
        </p:nvSpPr>
        <p:spPr>
          <a:xfrm>
            <a:off x="7855334" y="2573262"/>
            <a:ext cx="3174694" cy="1032546"/>
          </a:xfrm>
          <a:custGeom>
            <a:avLst/>
            <a:gdLst/>
            <a:ahLst/>
            <a:cxnLst/>
            <a:rect l="l" t="t" r="r" b="b"/>
            <a:pathLst>
              <a:path w="3174694" h="1032546">
                <a:moveTo>
                  <a:pt x="0" y="0"/>
                </a:moveTo>
                <a:lnTo>
                  <a:pt x="3174694" y="0"/>
                </a:lnTo>
                <a:lnTo>
                  <a:pt x="3174694" y="1032546"/>
                </a:lnTo>
                <a:lnTo>
                  <a:pt x="0" y="1032546"/>
                </a:lnTo>
                <a:lnTo>
                  <a:pt x="0" y="0"/>
                </a:lnTo>
                <a:close/>
              </a:path>
            </a:pathLst>
          </a:custGeom>
          <a:blipFill>
            <a:blip r:embed="rId7"/>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2"/>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Freeform 14"/>
          <p:cNvSpPr/>
          <p:nvPr/>
        </p:nvSpPr>
        <p:spPr>
          <a:xfrm>
            <a:off x="2988783" y="1868781"/>
            <a:ext cx="12325559" cy="6503925"/>
          </a:xfrm>
          <a:custGeom>
            <a:avLst/>
            <a:gdLst/>
            <a:ahLst/>
            <a:cxnLst/>
            <a:rect l="l" t="t" r="r" b="b"/>
            <a:pathLst>
              <a:path w="12325559" h="6503925">
                <a:moveTo>
                  <a:pt x="0" y="0"/>
                </a:moveTo>
                <a:lnTo>
                  <a:pt x="12325560" y="0"/>
                </a:lnTo>
                <a:lnTo>
                  <a:pt x="12325560" y="6503925"/>
                </a:lnTo>
                <a:lnTo>
                  <a:pt x="0" y="6503925"/>
                </a:lnTo>
                <a:lnTo>
                  <a:pt x="0" y="0"/>
                </a:lnTo>
                <a:close/>
              </a:path>
            </a:pathLst>
          </a:custGeom>
          <a:blipFill>
            <a:blip r:embed="rId3"/>
            <a:stretch>
              <a:fillRect r="-1663" b="-8372"/>
            </a:stretch>
          </a:blipFill>
        </p:spPr>
      </p:sp>
      <p:sp>
        <p:nvSpPr>
          <p:cNvPr id="15" name="TextBox 15"/>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6" name="TextBox 16"/>
          <p:cNvSpPr txBox="1"/>
          <p:nvPr/>
        </p:nvSpPr>
        <p:spPr>
          <a:xfrm>
            <a:off x="1257120" y="1145114"/>
            <a:ext cx="15772860" cy="1390184"/>
          </a:xfrm>
          <a:prstGeom prst="rect">
            <a:avLst/>
          </a:prstGeom>
        </p:spPr>
        <p:txBody>
          <a:bodyPr lIns="0" tIns="0" rIns="0" bIns="0" rtlCol="0" anchor="t">
            <a:spAutoFit/>
          </a:bodyPr>
          <a:lstStyle/>
          <a:p>
            <a:pPr algn="ctr">
              <a:lnSpc>
                <a:spcPts val="3359"/>
              </a:lnSpc>
            </a:pPr>
            <a:r>
              <a:rPr lang="en-US" sz="2799">
                <a:solidFill>
                  <a:srgbClr val="000000"/>
                </a:solidFill>
                <a:latin typeface="Arial Bold"/>
              </a:rPr>
              <a:t>About-Us-Page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2"/>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Freeform 14"/>
          <p:cNvSpPr/>
          <p:nvPr/>
        </p:nvSpPr>
        <p:spPr>
          <a:xfrm>
            <a:off x="2414939" y="1948946"/>
            <a:ext cx="13457222" cy="7569687"/>
          </a:xfrm>
          <a:custGeom>
            <a:avLst/>
            <a:gdLst/>
            <a:ahLst/>
            <a:cxnLst/>
            <a:rect l="l" t="t" r="r" b="b"/>
            <a:pathLst>
              <a:path w="13457222" h="7569687">
                <a:moveTo>
                  <a:pt x="0" y="0"/>
                </a:moveTo>
                <a:lnTo>
                  <a:pt x="13457222" y="0"/>
                </a:lnTo>
                <a:lnTo>
                  <a:pt x="13457222" y="7569688"/>
                </a:lnTo>
                <a:lnTo>
                  <a:pt x="0" y="7569688"/>
                </a:lnTo>
                <a:lnTo>
                  <a:pt x="0" y="0"/>
                </a:lnTo>
                <a:close/>
              </a:path>
            </a:pathLst>
          </a:custGeom>
          <a:blipFill>
            <a:blip r:embed="rId3"/>
            <a:stretch>
              <a:fillRect/>
            </a:stretch>
          </a:blipFill>
        </p:spPr>
      </p:sp>
      <p:sp>
        <p:nvSpPr>
          <p:cNvPr id="15" name="TextBox 15"/>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6" name="TextBox 16"/>
          <p:cNvSpPr txBox="1"/>
          <p:nvPr/>
        </p:nvSpPr>
        <p:spPr>
          <a:xfrm>
            <a:off x="1257120" y="1212850"/>
            <a:ext cx="15772860" cy="1322448"/>
          </a:xfrm>
          <a:prstGeom prst="rect">
            <a:avLst/>
          </a:prstGeom>
        </p:spPr>
        <p:txBody>
          <a:bodyPr lIns="0" tIns="0" rIns="0" bIns="0" rtlCol="0" anchor="t">
            <a:spAutoFit/>
          </a:bodyPr>
          <a:lstStyle/>
          <a:p>
            <a:pPr algn="ctr">
              <a:lnSpc>
                <a:spcPts val="3359"/>
              </a:lnSpc>
            </a:pPr>
            <a:r>
              <a:rPr lang="en-US" sz="2799">
                <a:solidFill>
                  <a:srgbClr val="000000"/>
                </a:solidFill>
                <a:latin typeface="Arial Bold"/>
              </a:rPr>
              <a:t>Service-Page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2"/>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Freeform 14"/>
          <p:cNvSpPr/>
          <p:nvPr/>
        </p:nvSpPr>
        <p:spPr>
          <a:xfrm>
            <a:off x="2415389" y="1948946"/>
            <a:ext cx="13457222" cy="7569687"/>
          </a:xfrm>
          <a:custGeom>
            <a:avLst/>
            <a:gdLst/>
            <a:ahLst/>
            <a:cxnLst/>
            <a:rect l="l" t="t" r="r" b="b"/>
            <a:pathLst>
              <a:path w="13457222" h="7569687">
                <a:moveTo>
                  <a:pt x="0" y="0"/>
                </a:moveTo>
                <a:lnTo>
                  <a:pt x="13457222" y="0"/>
                </a:lnTo>
                <a:lnTo>
                  <a:pt x="13457222" y="7569688"/>
                </a:lnTo>
                <a:lnTo>
                  <a:pt x="0" y="7569688"/>
                </a:lnTo>
                <a:lnTo>
                  <a:pt x="0" y="0"/>
                </a:lnTo>
                <a:close/>
              </a:path>
            </a:pathLst>
          </a:custGeom>
          <a:blipFill>
            <a:blip r:embed="rId3"/>
            <a:stretch>
              <a:fillRect/>
            </a:stretch>
          </a:blipFill>
        </p:spPr>
      </p:sp>
      <p:sp>
        <p:nvSpPr>
          <p:cNvPr id="15" name="TextBox 15"/>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6" name="TextBox 16"/>
          <p:cNvSpPr txBox="1"/>
          <p:nvPr/>
        </p:nvSpPr>
        <p:spPr>
          <a:xfrm>
            <a:off x="1257120" y="1229782"/>
            <a:ext cx="15772860" cy="1305516"/>
          </a:xfrm>
          <a:prstGeom prst="rect">
            <a:avLst/>
          </a:prstGeom>
        </p:spPr>
        <p:txBody>
          <a:bodyPr lIns="0" tIns="0" rIns="0" bIns="0" rtlCol="0" anchor="t">
            <a:spAutoFit/>
          </a:bodyPr>
          <a:lstStyle/>
          <a:p>
            <a:pPr algn="ctr">
              <a:lnSpc>
                <a:spcPts val="3359"/>
              </a:lnSpc>
            </a:pPr>
            <a:r>
              <a:rPr lang="en-US" sz="2799">
                <a:solidFill>
                  <a:srgbClr val="000000"/>
                </a:solidFill>
                <a:latin typeface="Arial Bold"/>
              </a:rPr>
              <a:t>Departments-Page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2"/>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Freeform 14"/>
          <p:cNvSpPr/>
          <p:nvPr/>
        </p:nvSpPr>
        <p:spPr>
          <a:xfrm>
            <a:off x="2988783" y="2209828"/>
            <a:ext cx="12530617" cy="7048472"/>
          </a:xfrm>
          <a:custGeom>
            <a:avLst/>
            <a:gdLst/>
            <a:ahLst/>
            <a:cxnLst/>
            <a:rect l="l" t="t" r="r" b="b"/>
            <a:pathLst>
              <a:path w="12530617" h="7048472">
                <a:moveTo>
                  <a:pt x="0" y="0"/>
                </a:moveTo>
                <a:lnTo>
                  <a:pt x="12530617" y="0"/>
                </a:lnTo>
                <a:lnTo>
                  <a:pt x="12530617" y="7048472"/>
                </a:lnTo>
                <a:lnTo>
                  <a:pt x="0" y="7048472"/>
                </a:lnTo>
                <a:lnTo>
                  <a:pt x="0" y="0"/>
                </a:lnTo>
                <a:close/>
              </a:path>
            </a:pathLst>
          </a:custGeom>
          <a:blipFill>
            <a:blip r:embed="rId3"/>
            <a:stretch>
              <a:fillRect/>
            </a:stretch>
          </a:blipFill>
        </p:spPr>
      </p:sp>
      <p:sp>
        <p:nvSpPr>
          <p:cNvPr id="15" name="TextBox 15"/>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6" name="TextBox 16"/>
          <p:cNvSpPr txBox="1"/>
          <p:nvPr/>
        </p:nvSpPr>
        <p:spPr>
          <a:xfrm>
            <a:off x="1257120" y="1178982"/>
            <a:ext cx="15772860" cy="1356316"/>
          </a:xfrm>
          <a:prstGeom prst="rect">
            <a:avLst/>
          </a:prstGeom>
        </p:spPr>
        <p:txBody>
          <a:bodyPr lIns="0" tIns="0" rIns="0" bIns="0" rtlCol="0" anchor="t">
            <a:spAutoFit/>
          </a:bodyPr>
          <a:lstStyle/>
          <a:p>
            <a:pPr algn="ctr">
              <a:lnSpc>
                <a:spcPts val="3359"/>
              </a:lnSpc>
            </a:pPr>
            <a:r>
              <a:rPr lang="en-US" sz="2799">
                <a:solidFill>
                  <a:srgbClr val="000000"/>
                </a:solidFill>
                <a:latin typeface="Arial Bold"/>
              </a:rPr>
              <a:t>Blog-Page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2"/>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430106" y="1372657"/>
            <a:ext cx="16843714" cy="1162641"/>
          </a:xfrm>
          <a:prstGeom prst="rect">
            <a:avLst/>
          </a:prstGeom>
        </p:spPr>
        <p:txBody>
          <a:bodyPr lIns="0" tIns="0" rIns="0" bIns="0" rtlCol="0" anchor="t">
            <a:spAutoFit/>
          </a:bodyPr>
          <a:lstStyle/>
          <a:p>
            <a:pPr algn="l">
              <a:lnSpc>
                <a:spcPts val="3840"/>
              </a:lnSpc>
            </a:pPr>
            <a:r>
              <a:rPr lang="en-US" sz="3200">
                <a:solidFill>
                  <a:srgbClr val="213163"/>
                </a:solidFill>
                <a:latin typeface="Arial Bold"/>
              </a:rPr>
              <a:t>Future Enhancements</a:t>
            </a:r>
            <a:r>
              <a:rPr lang="en-US" sz="3200">
                <a:solidFill>
                  <a:srgbClr val="374151"/>
                </a:solidFill>
                <a:latin typeface="Arial Bold"/>
              </a:rPr>
              <a:t>:</a:t>
            </a:r>
          </a:p>
          <a:p>
            <a:pPr algn="l">
              <a:lnSpc>
                <a:spcPts val="3840"/>
              </a:lnSpc>
            </a:pPr>
            <a:endParaRPr lang="en-US" sz="3200">
              <a:solidFill>
                <a:srgbClr val="374151"/>
              </a:solidFill>
              <a:latin typeface="Arial Bold"/>
            </a:endParaRPr>
          </a:p>
        </p:txBody>
      </p:sp>
      <p:sp>
        <p:nvSpPr>
          <p:cNvPr id="16" name="TextBox 16"/>
          <p:cNvSpPr txBox="1"/>
          <p:nvPr/>
        </p:nvSpPr>
        <p:spPr>
          <a:xfrm>
            <a:off x="430106" y="1873015"/>
            <a:ext cx="19066063" cy="7486865"/>
          </a:xfrm>
          <a:prstGeom prst="rect">
            <a:avLst/>
          </a:prstGeom>
        </p:spPr>
        <p:txBody>
          <a:bodyPr lIns="0" tIns="0" rIns="0" bIns="0" rtlCol="0" anchor="t">
            <a:spAutoFit/>
          </a:bodyPr>
          <a:lstStyle/>
          <a:p>
            <a:pPr>
              <a:lnSpc>
                <a:spcPts val="5991"/>
              </a:lnSpc>
            </a:pPr>
            <a:r>
              <a:rPr lang="en-US" sz="3994" spc="51">
                <a:solidFill>
                  <a:srgbClr val="000000"/>
                </a:solidFill>
                <a:latin typeface="Canva Sans Bold"/>
              </a:rPr>
              <a:t>Future enhancements for the car rental application could include:</a:t>
            </a:r>
          </a:p>
          <a:p>
            <a:pPr>
              <a:lnSpc>
                <a:spcPts val="5991"/>
              </a:lnSpc>
            </a:pPr>
            <a:endParaRPr lang="en-US" sz="3994" spc="51">
              <a:solidFill>
                <a:srgbClr val="000000"/>
              </a:solidFill>
              <a:latin typeface="Canva Sans Bold"/>
            </a:endParaRPr>
          </a:p>
          <a:p>
            <a:pPr>
              <a:lnSpc>
                <a:spcPts val="5991"/>
              </a:lnSpc>
            </a:pPr>
            <a:r>
              <a:rPr lang="en-US" sz="3994" spc="51">
                <a:solidFill>
                  <a:srgbClr val="000000"/>
                </a:solidFill>
                <a:latin typeface="Canva Sans Bold"/>
              </a:rPr>
              <a:t>1.Integration of Electric Vehicles (EVs)</a:t>
            </a:r>
          </a:p>
          <a:p>
            <a:pPr>
              <a:lnSpc>
                <a:spcPts val="5991"/>
              </a:lnSpc>
            </a:pPr>
            <a:r>
              <a:rPr lang="en-US" sz="3994" spc="51">
                <a:solidFill>
                  <a:srgbClr val="000000"/>
                </a:solidFill>
                <a:latin typeface="Canva Sans Bold"/>
              </a:rPr>
              <a:t>2.Predictive Maintenance</a:t>
            </a:r>
          </a:p>
          <a:p>
            <a:pPr>
              <a:lnSpc>
                <a:spcPts val="5991"/>
              </a:lnSpc>
            </a:pPr>
            <a:r>
              <a:rPr lang="en-US" sz="3994" spc="51">
                <a:solidFill>
                  <a:srgbClr val="000000"/>
                </a:solidFill>
                <a:latin typeface="Canva Sans Bold"/>
              </a:rPr>
              <a:t>3.Enhanced Mobile App Features</a:t>
            </a:r>
          </a:p>
          <a:p>
            <a:pPr>
              <a:lnSpc>
                <a:spcPts val="5991"/>
              </a:lnSpc>
            </a:pPr>
            <a:r>
              <a:rPr lang="en-US" sz="3994" spc="51">
                <a:solidFill>
                  <a:srgbClr val="000000"/>
                </a:solidFill>
                <a:latin typeface="Canva Sans Bold"/>
              </a:rPr>
              <a:t>4.Subscription Models</a:t>
            </a:r>
          </a:p>
          <a:p>
            <a:pPr>
              <a:lnSpc>
                <a:spcPts val="5991"/>
              </a:lnSpc>
            </a:pPr>
            <a:r>
              <a:rPr lang="en-US" sz="3994" spc="51">
                <a:solidFill>
                  <a:srgbClr val="000000"/>
                </a:solidFill>
                <a:latin typeface="Canva Sans Bold"/>
              </a:rPr>
              <a:t>5.Partnerships and Loyalty Programs</a:t>
            </a:r>
          </a:p>
          <a:p>
            <a:pPr>
              <a:lnSpc>
                <a:spcPts val="5991"/>
              </a:lnSpc>
            </a:pPr>
            <a:r>
              <a:rPr lang="en-US" sz="3994" spc="51">
                <a:solidFill>
                  <a:srgbClr val="000000"/>
                </a:solidFill>
                <a:latin typeface="Canva Sans Bold"/>
              </a:rPr>
              <a:t>6.Environmental Impact Tracking</a:t>
            </a:r>
          </a:p>
          <a:p>
            <a:pPr>
              <a:lnSpc>
                <a:spcPts val="5991"/>
              </a:lnSpc>
            </a:pPr>
            <a:r>
              <a:rPr lang="en-US" sz="3994" spc="51">
                <a:solidFill>
                  <a:srgbClr val="000000"/>
                </a:solidFill>
                <a:latin typeface="Canva Sans Bold"/>
              </a:rPr>
              <a:t>7.Blockchain Integration</a:t>
            </a:r>
          </a:p>
          <a:p>
            <a:pPr>
              <a:lnSpc>
                <a:spcPts val="5991"/>
              </a:lnSpc>
            </a:pPr>
            <a:r>
              <a:rPr lang="en-US" sz="3994" spc="51">
                <a:solidFill>
                  <a:srgbClr val="000000"/>
                </a:solidFill>
                <a:latin typeface="Canva Sans Bold"/>
              </a:rPr>
              <a:t>8.AI-Powered Chatbots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353489" y="1389010"/>
            <a:ext cx="5689314" cy="528351"/>
          </a:xfrm>
          <a:prstGeom prst="rect">
            <a:avLst/>
          </a:prstGeom>
        </p:spPr>
        <p:txBody>
          <a:bodyPr lIns="0" tIns="0" rIns="0" bIns="0" rtlCol="0" anchor="t">
            <a:spAutoFit/>
          </a:bodyPr>
          <a:lstStyle/>
          <a:p>
            <a:pPr algn="l">
              <a:lnSpc>
                <a:spcPts val="3840"/>
              </a:lnSpc>
            </a:pPr>
            <a:r>
              <a:rPr lang="en-US" sz="3200">
                <a:solidFill>
                  <a:srgbClr val="213163"/>
                </a:solidFill>
                <a:latin typeface="Arial Bold"/>
              </a:rPr>
              <a:t>Conclusion</a:t>
            </a:r>
          </a:p>
        </p:txBody>
      </p:sp>
      <p:sp>
        <p:nvSpPr>
          <p:cNvPr id="16" name="AutoShape 16"/>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17" name="TextBox 17"/>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
        <p:nvSpPr>
          <p:cNvPr id="18" name="TextBox 18"/>
          <p:cNvSpPr txBox="1"/>
          <p:nvPr/>
        </p:nvSpPr>
        <p:spPr>
          <a:xfrm>
            <a:off x="457944" y="2085485"/>
            <a:ext cx="17372113" cy="7044637"/>
          </a:xfrm>
          <a:prstGeom prst="rect">
            <a:avLst/>
          </a:prstGeom>
        </p:spPr>
        <p:txBody>
          <a:bodyPr lIns="0" tIns="0" rIns="0" bIns="0" rtlCol="0" anchor="t">
            <a:spAutoFit/>
          </a:bodyPr>
          <a:lstStyle/>
          <a:p>
            <a:pPr algn="just">
              <a:lnSpc>
                <a:spcPts val="4031"/>
              </a:lnSpc>
            </a:pPr>
            <a:r>
              <a:rPr lang="en-US" sz="2584" spc="12">
                <a:solidFill>
                  <a:srgbClr val="000000"/>
                </a:solidFill>
                <a:latin typeface="Canva Sans Bold"/>
              </a:rPr>
              <a:t>In conclusion, the car rental application represents a pivotal solution in revolutionizing the way people access and utilize rental vehicles. By leveraging cutting-edge technology and innovative features, the application streamlines the rental process, enhances convenience, and improves overall customer satisfaction. Through real-time availability updates, secure booking and payment systems, GPS navigation, and responsive customer support, the application delivers a seamless experience for users.</a:t>
            </a:r>
          </a:p>
          <a:p>
            <a:pPr algn="just">
              <a:lnSpc>
                <a:spcPts val="4031"/>
              </a:lnSpc>
            </a:pPr>
            <a:endParaRPr lang="en-US" sz="2584" spc="12">
              <a:solidFill>
                <a:srgbClr val="000000"/>
              </a:solidFill>
              <a:latin typeface="Canva Sans Bold"/>
            </a:endParaRPr>
          </a:p>
          <a:p>
            <a:pPr algn="just">
              <a:lnSpc>
                <a:spcPts val="4031"/>
              </a:lnSpc>
            </a:pPr>
            <a:r>
              <a:rPr lang="en-US" sz="2584" spc="12">
                <a:solidFill>
                  <a:srgbClr val="000000"/>
                </a:solidFill>
                <a:latin typeface="Canva Sans Bold"/>
              </a:rPr>
              <a:t>Moreover, with future enhancements such as integrating electric vehicles, predictive maintenance, and subscription models, the application continues to evolve to meet the changing needs and preferences of customers while staying ahead in the competitive rental market.</a:t>
            </a:r>
          </a:p>
          <a:p>
            <a:pPr algn="just">
              <a:lnSpc>
                <a:spcPts val="4031"/>
              </a:lnSpc>
            </a:pPr>
            <a:endParaRPr lang="en-US" sz="2584" spc="12">
              <a:solidFill>
                <a:srgbClr val="000000"/>
              </a:solidFill>
              <a:latin typeface="Canva Sans Bold"/>
            </a:endParaRPr>
          </a:p>
          <a:p>
            <a:pPr algn="just">
              <a:lnSpc>
                <a:spcPts val="4031"/>
              </a:lnSpc>
            </a:pPr>
            <a:r>
              <a:rPr lang="en-US" sz="2584" spc="12">
                <a:solidFill>
                  <a:srgbClr val="000000"/>
                </a:solidFill>
                <a:latin typeface="Canva Sans Bold"/>
              </a:rPr>
              <a:t>Ultimately, the car rental application not only facilitates efficient vehicle rentals but also contributes to environmental sustainability, fosters partnerships, and embraces emerging technologies to deliver value-added services. As such, it stands as a testament to the transformative power of technology in reshaping traditional industries and enhancing the overall mobility experience for users.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7009056" y="4653135"/>
            <a:ext cx="4298038" cy="964853"/>
          </a:xfrm>
          <a:prstGeom prst="rect">
            <a:avLst/>
          </a:prstGeom>
        </p:spPr>
        <p:txBody>
          <a:bodyPr lIns="0" tIns="0" rIns="0" bIns="0" rtlCol="0" anchor="t">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Freeform 15" descr="A blue and white rectangle with a white border  Description automatically generated"/>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a:stretch>
          </a:blipFill>
        </p:spPr>
      </p:sp>
      <p:sp>
        <p:nvSpPr>
          <p:cNvPr id="16" name="TextBox 16"/>
          <p:cNvSpPr txBox="1"/>
          <p:nvPr/>
        </p:nvSpPr>
        <p:spPr>
          <a:xfrm>
            <a:off x="4845524" y="1568655"/>
            <a:ext cx="8566472" cy="1238509"/>
          </a:xfrm>
          <a:prstGeom prst="rect">
            <a:avLst/>
          </a:prstGeom>
        </p:spPr>
        <p:txBody>
          <a:bodyPr lIns="0" tIns="0" rIns="0" bIns="0" rtlCol="0" anchor="t">
            <a:spAutoFit/>
          </a:bodyPr>
          <a:lstStyle/>
          <a:p>
            <a:pPr algn="ctr">
              <a:lnSpc>
                <a:spcPts val="7860"/>
              </a:lnSpc>
            </a:pPr>
            <a:r>
              <a:rPr lang="en-US" sz="4000">
                <a:solidFill>
                  <a:srgbClr val="213164"/>
                </a:solidFill>
                <a:latin typeface="Arial Bold"/>
              </a:rPr>
              <a:t>CAPSTONE PROJECT SHOWCASE</a:t>
            </a:r>
          </a:p>
        </p:txBody>
      </p:sp>
      <p:grpSp>
        <p:nvGrpSpPr>
          <p:cNvPr id="17" name="Group 17"/>
          <p:cNvGrpSpPr/>
          <p:nvPr/>
        </p:nvGrpSpPr>
        <p:grpSpPr>
          <a:xfrm>
            <a:off x="1887220" y="6050280"/>
            <a:ext cx="14505940" cy="1112052"/>
            <a:chOff x="0" y="0"/>
            <a:chExt cx="19341253" cy="1482736"/>
          </a:xfrm>
        </p:grpSpPr>
        <p:sp>
          <p:nvSpPr>
            <p:cNvPr id="18" name="Freeform 18"/>
            <p:cNvSpPr/>
            <p:nvPr/>
          </p:nvSpPr>
          <p:spPr>
            <a:xfrm>
              <a:off x="33909" y="33909"/>
              <a:ext cx="19273520" cy="1414907"/>
            </a:xfrm>
            <a:custGeom>
              <a:avLst/>
              <a:gdLst/>
              <a:ahLst/>
              <a:cxnLst/>
              <a:rect l="l" t="t" r="r" b="b"/>
              <a:pathLst>
                <a:path w="19273520" h="1414907">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id="19" name="Freeform 19"/>
            <p:cNvSpPr/>
            <p:nvPr/>
          </p:nvSpPr>
          <p:spPr>
            <a:xfrm>
              <a:off x="0" y="0"/>
              <a:ext cx="19341339" cy="1482725"/>
            </a:xfrm>
            <a:custGeom>
              <a:avLst/>
              <a:gdLst/>
              <a:ahLst/>
              <a:cxnLst/>
              <a:rect l="l" t="t" r="r" b="b"/>
              <a:pathLst>
                <a:path w="19341339" h="1482725">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id="20" name="TextBox 20"/>
          <p:cNvSpPr txBox="1"/>
          <p:nvPr/>
        </p:nvSpPr>
        <p:spPr>
          <a:xfrm>
            <a:off x="4258946" y="6291066"/>
            <a:ext cx="9762490" cy="554280"/>
          </a:xfrm>
          <a:prstGeom prst="rect">
            <a:avLst/>
          </a:prstGeom>
        </p:spPr>
        <p:txBody>
          <a:bodyPr lIns="0" tIns="0" rIns="0" bIns="0" rtlCol="0" anchor="t">
            <a:spAutoFit/>
          </a:bodyPr>
          <a:lstStyle/>
          <a:p>
            <a:pPr algn="ctr">
              <a:lnSpc>
                <a:spcPts val="3992"/>
              </a:lnSpc>
            </a:pPr>
            <a:r>
              <a:rPr lang="en-US" sz="3200">
                <a:solidFill>
                  <a:srgbClr val="000000"/>
                </a:solidFill>
                <a:latin typeface="Arial Bold"/>
              </a:rPr>
              <a:t>Car Rentals Application with Django Framework </a:t>
            </a:r>
          </a:p>
        </p:txBody>
      </p:sp>
      <p:sp>
        <p:nvSpPr>
          <p:cNvPr id="21" name="TextBox 21"/>
          <p:cNvSpPr txBox="1"/>
          <p:nvPr/>
        </p:nvSpPr>
        <p:spPr>
          <a:xfrm>
            <a:off x="7744460" y="5332944"/>
            <a:ext cx="2799080" cy="554280"/>
          </a:xfrm>
          <a:prstGeom prst="rect">
            <a:avLst/>
          </a:prstGeom>
        </p:spPr>
        <p:txBody>
          <a:bodyPr lIns="0" tIns="0" rIns="0" bIns="0" rtlCol="0" anchor="t">
            <a:spAutoFit/>
          </a:bodyPr>
          <a:lstStyle/>
          <a:p>
            <a:pPr algn="ctr">
              <a:lnSpc>
                <a:spcPts val="3992"/>
              </a:lnSpc>
            </a:pPr>
            <a:r>
              <a:rPr lang="en-US" sz="3200">
                <a:solidFill>
                  <a:srgbClr val="FFFFFF"/>
                </a:solidFill>
                <a:latin typeface="Arial Bold"/>
              </a:rPr>
              <a:t>Project Title</a:t>
            </a:r>
          </a:p>
        </p:txBody>
      </p:sp>
      <p:sp>
        <p:nvSpPr>
          <p:cNvPr id="22" name="TextBox 22"/>
          <p:cNvSpPr txBox="1"/>
          <p:nvPr/>
        </p:nvSpPr>
        <p:spPr>
          <a:xfrm>
            <a:off x="2553626" y="7983746"/>
            <a:ext cx="13180750" cy="1100840"/>
          </a:xfrm>
          <a:prstGeom prst="rect">
            <a:avLst/>
          </a:prstGeom>
        </p:spPr>
        <p:txBody>
          <a:bodyPr lIns="0" tIns="0" rIns="0" bIns="0" rtlCol="0" anchor="t">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368729" y="1018655"/>
            <a:ext cx="17698521" cy="9485805"/>
          </a:xfrm>
          <a:prstGeom prst="rect">
            <a:avLst/>
          </a:prstGeom>
        </p:spPr>
        <p:txBody>
          <a:bodyPr lIns="0" tIns="0" rIns="0" bIns="0" rtlCol="0" anchor="t">
            <a:spAutoFit/>
          </a:bodyPr>
          <a:lstStyle/>
          <a:p>
            <a:pPr algn="l">
              <a:lnSpc>
                <a:spcPts val="6277"/>
              </a:lnSpc>
            </a:pPr>
            <a:r>
              <a:rPr lang="en-US" sz="3411" spc="276">
                <a:solidFill>
                  <a:srgbClr val="213163"/>
                </a:solidFill>
                <a:latin typeface="Arial Bold"/>
              </a:rPr>
              <a:t>Abstract</a:t>
            </a:r>
          </a:p>
          <a:p>
            <a:pPr algn="l">
              <a:lnSpc>
                <a:spcPts val="6277"/>
              </a:lnSpc>
            </a:pPr>
            <a:endParaRPr lang="en-US" sz="3411" spc="276">
              <a:solidFill>
                <a:srgbClr val="213163"/>
              </a:solidFill>
              <a:latin typeface="Arial Bold"/>
            </a:endParaRPr>
          </a:p>
          <a:p>
            <a:pPr algn="l">
              <a:lnSpc>
                <a:spcPts val="6277"/>
              </a:lnSpc>
            </a:pPr>
            <a:r>
              <a:rPr lang="en-US" sz="3411" spc="276">
                <a:solidFill>
                  <a:srgbClr val="213163"/>
                </a:solidFill>
                <a:latin typeface="Arial Bold"/>
              </a:rPr>
              <a:t>The car rental application is a digital platform designed to facilitate the process of renting vehicles. It provides users with a convenient interface to search for available cars, make reservations, manage bookings, and handle payments securely. The application streamlines the rental process for both customers and rental agencies, offering features such as real-time availability, GPS navigation, and customer support. With its user-friendly design and comprehensive functionality, the car rental application aims to enhance the overall experience of renting a vehicle.</a:t>
            </a:r>
          </a:p>
          <a:p>
            <a:pPr algn="l">
              <a:lnSpc>
                <a:spcPts val="6277"/>
              </a:lnSpc>
            </a:pPr>
            <a:endParaRPr lang="en-US" sz="3411" spc="276">
              <a:solidFill>
                <a:srgbClr val="213163"/>
              </a:solidFill>
              <a:latin typeface="Arial Bold"/>
            </a:endParaRPr>
          </a:p>
          <a:p>
            <a:pPr algn="l">
              <a:lnSpc>
                <a:spcPts val="6277"/>
              </a:lnSpc>
            </a:pPr>
            <a:endParaRPr lang="en-US" sz="3411" spc="276">
              <a:solidFill>
                <a:srgbClr val="213163"/>
              </a:solidFill>
              <a:latin typeface="Arial Bold"/>
            </a:endParaRPr>
          </a:p>
        </p:txBody>
      </p:sp>
      <p:sp>
        <p:nvSpPr>
          <p:cNvPr id="16" name="AutoShape 16"/>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17" name="TextBox 17"/>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368729" y="980555"/>
            <a:ext cx="17698521" cy="7613628"/>
          </a:xfrm>
          <a:prstGeom prst="rect">
            <a:avLst/>
          </a:prstGeom>
        </p:spPr>
        <p:txBody>
          <a:bodyPr lIns="0" tIns="0" rIns="0" bIns="0" rtlCol="0" anchor="t">
            <a:spAutoFit/>
          </a:bodyPr>
          <a:lstStyle/>
          <a:p>
            <a:pPr algn="l">
              <a:lnSpc>
                <a:spcPts val="5523"/>
              </a:lnSpc>
            </a:pPr>
            <a:r>
              <a:rPr lang="en-US" sz="2311" spc="466">
                <a:solidFill>
                  <a:srgbClr val="213163"/>
                </a:solidFill>
                <a:latin typeface="Arial Bold"/>
              </a:rPr>
              <a:t>Problem Statement</a:t>
            </a:r>
          </a:p>
          <a:p>
            <a:pPr algn="l">
              <a:lnSpc>
                <a:spcPts val="5523"/>
              </a:lnSpc>
            </a:pPr>
            <a:endParaRPr lang="en-US" sz="2311" spc="466">
              <a:solidFill>
                <a:srgbClr val="213163"/>
              </a:solidFill>
              <a:latin typeface="Arial Bold"/>
            </a:endParaRPr>
          </a:p>
          <a:p>
            <a:pPr algn="l">
              <a:lnSpc>
                <a:spcPts val="5523"/>
              </a:lnSpc>
            </a:pPr>
            <a:r>
              <a:rPr lang="en-US" sz="2311" spc="466">
                <a:solidFill>
                  <a:srgbClr val="213163"/>
                </a:solidFill>
                <a:latin typeface="Arial Bold"/>
              </a:rPr>
              <a:t>The problem statement for the car rental application revolves around addressing the inefficiencies and inconveniences associated with traditional car rental processes. Specifically, it aims to streamline the rental experience by providing a digital platform that offers convenience, accessibility, and efficiency for both customers and rental agencies. Key challenges include long wait times, limited vehicle availability, complex reservation procedures, unclear pricing structures, and potential issues with vehicle maintenance and cleanliness. The goal is to develop a solution that leverages technology to overcome these challenges and create a seamless and user-friendly car rental experience for all stakeholders involved.</a:t>
            </a:r>
          </a:p>
        </p:txBody>
      </p:sp>
      <p:sp>
        <p:nvSpPr>
          <p:cNvPr id="16" name="AutoShape 16"/>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17" name="TextBox 17"/>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294740" y="1028180"/>
            <a:ext cx="17698521" cy="7772423"/>
          </a:xfrm>
          <a:prstGeom prst="rect">
            <a:avLst/>
          </a:prstGeom>
        </p:spPr>
        <p:txBody>
          <a:bodyPr lIns="0" tIns="0" rIns="0" bIns="0" rtlCol="0" anchor="t">
            <a:spAutoFit/>
          </a:bodyPr>
          <a:lstStyle/>
          <a:p>
            <a:pPr algn="l">
              <a:lnSpc>
                <a:spcPts val="4750"/>
              </a:lnSpc>
            </a:pPr>
            <a:r>
              <a:rPr lang="en-US" sz="2021" spc="626">
                <a:solidFill>
                  <a:srgbClr val="213163"/>
                </a:solidFill>
                <a:latin typeface="Arial Bold"/>
              </a:rPr>
              <a:t>Project Overview</a:t>
            </a:r>
          </a:p>
          <a:p>
            <a:pPr algn="l">
              <a:lnSpc>
                <a:spcPts val="4750"/>
              </a:lnSpc>
            </a:pPr>
            <a:endParaRPr lang="en-US" sz="2021" spc="626">
              <a:solidFill>
                <a:srgbClr val="213163"/>
              </a:solidFill>
              <a:latin typeface="Arial Bold"/>
            </a:endParaRPr>
          </a:p>
          <a:p>
            <a:pPr algn="l">
              <a:lnSpc>
                <a:spcPts val="4750"/>
              </a:lnSpc>
            </a:pPr>
            <a:r>
              <a:rPr lang="en-US" sz="2021" spc="626">
                <a:solidFill>
                  <a:srgbClr val="213163"/>
                </a:solidFill>
                <a:latin typeface="Arial Bold"/>
              </a:rPr>
              <a:t>The car rental application is a comprehensive digital platform designed to facilitate the process of renting vehicles. It offers a user-friendly interface accessible via web or mobile devices, enabling customers to search for available cars, make reservations, manage bookings, and handle payments securely. The application integrates real-time inventory management, allowing users to check vehicle availability instantly. It also includes features such as GPS navigation, which assists renters in locating pickup/drop-off points and navigating during their rental period. Additionally, the application provides customer support channels to address any queries or issues promptly. Overall, the car rental application aims to simplify and enhance the rental experience for both customers and rental agencies through efficient technology-driven solutions.</a:t>
            </a:r>
          </a:p>
        </p:txBody>
      </p:sp>
      <p:sp>
        <p:nvSpPr>
          <p:cNvPr id="16" name="AutoShape 16"/>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17" name="TextBox 17"/>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353489" y="1389010"/>
            <a:ext cx="5689314" cy="528351"/>
          </a:xfrm>
          <a:prstGeom prst="rect">
            <a:avLst/>
          </a:prstGeom>
        </p:spPr>
        <p:txBody>
          <a:bodyPr lIns="0" tIns="0" rIns="0" bIns="0" rtlCol="0" anchor="t">
            <a:spAutoFit/>
          </a:bodyPr>
          <a:lstStyle/>
          <a:p>
            <a:pPr algn="l">
              <a:lnSpc>
                <a:spcPts val="3840"/>
              </a:lnSpc>
            </a:pPr>
            <a:r>
              <a:rPr lang="en-US" sz="3200">
                <a:solidFill>
                  <a:srgbClr val="213163"/>
                </a:solidFill>
                <a:latin typeface="Arial Bold"/>
              </a:rPr>
              <a:t>Proposed Solution</a:t>
            </a:r>
          </a:p>
        </p:txBody>
      </p:sp>
      <p:sp>
        <p:nvSpPr>
          <p:cNvPr id="16" name="TextBox 16"/>
          <p:cNvSpPr txBox="1"/>
          <p:nvPr/>
        </p:nvSpPr>
        <p:spPr>
          <a:xfrm>
            <a:off x="368506" y="2031085"/>
            <a:ext cx="12943743" cy="7235001"/>
          </a:xfrm>
          <a:prstGeom prst="rect">
            <a:avLst/>
          </a:prstGeom>
        </p:spPr>
        <p:txBody>
          <a:bodyPr lIns="0" tIns="0" rIns="0" bIns="0" rtlCol="0" anchor="t">
            <a:spAutoFit/>
          </a:bodyPr>
          <a:lstStyle/>
          <a:p>
            <a:pPr>
              <a:lnSpc>
                <a:spcPts val="5221"/>
              </a:lnSpc>
            </a:pPr>
            <a:r>
              <a:rPr lang="en-US" sz="2949" spc="253">
                <a:solidFill>
                  <a:srgbClr val="374151"/>
                </a:solidFill>
                <a:latin typeface="Arial Bold"/>
              </a:rPr>
              <a:t>The proposed solution for the car rental application includes several key features aimed at improving the overall rental experience for customers and rental agencies:</a:t>
            </a:r>
          </a:p>
          <a:p>
            <a:pPr>
              <a:lnSpc>
                <a:spcPts val="5221"/>
              </a:lnSpc>
            </a:pPr>
            <a:endParaRPr lang="en-US" sz="2949" spc="253">
              <a:solidFill>
                <a:srgbClr val="374151"/>
              </a:solidFill>
              <a:latin typeface="Arial Bold"/>
            </a:endParaRPr>
          </a:p>
          <a:p>
            <a:pPr>
              <a:lnSpc>
                <a:spcPts val="5221"/>
              </a:lnSpc>
            </a:pPr>
            <a:r>
              <a:rPr lang="en-US" sz="2949" spc="253">
                <a:solidFill>
                  <a:srgbClr val="374151"/>
                </a:solidFill>
                <a:latin typeface="Arial Bold"/>
              </a:rPr>
              <a:t>1.User-friendly Interface</a:t>
            </a:r>
          </a:p>
          <a:p>
            <a:pPr>
              <a:lnSpc>
                <a:spcPts val="5221"/>
              </a:lnSpc>
            </a:pPr>
            <a:r>
              <a:rPr lang="en-US" sz="2949" spc="253">
                <a:solidFill>
                  <a:srgbClr val="374151"/>
                </a:solidFill>
                <a:latin typeface="Arial Bold"/>
              </a:rPr>
              <a:t>2.Real-time Availability</a:t>
            </a:r>
          </a:p>
          <a:p>
            <a:pPr>
              <a:lnSpc>
                <a:spcPts val="5221"/>
              </a:lnSpc>
            </a:pPr>
            <a:r>
              <a:rPr lang="en-US" sz="2949" spc="253">
                <a:solidFill>
                  <a:srgbClr val="374151"/>
                </a:solidFill>
                <a:latin typeface="Arial Bold"/>
              </a:rPr>
              <a:t>3.Secure Booking and Payment</a:t>
            </a:r>
          </a:p>
          <a:p>
            <a:pPr>
              <a:lnSpc>
                <a:spcPts val="5221"/>
              </a:lnSpc>
            </a:pPr>
            <a:r>
              <a:rPr lang="en-US" sz="2949" spc="253">
                <a:solidFill>
                  <a:srgbClr val="374151"/>
                </a:solidFill>
                <a:latin typeface="Arial Bold"/>
              </a:rPr>
              <a:t>4.GPS Navigation</a:t>
            </a:r>
          </a:p>
          <a:p>
            <a:pPr>
              <a:lnSpc>
                <a:spcPts val="5221"/>
              </a:lnSpc>
            </a:pPr>
            <a:r>
              <a:rPr lang="en-US" sz="2949" spc="253">
                <a:solidFill>
                  <a:srgbClr val="374151"/>
                </a:solidFill>
                <a:latin typeface="Arial Bold"/>
              </a:rPr>
              <a:t>5.Customer Support </a:t>
            </a:r>
          </a:p>
          <a:p>
            <a:pPr>
              <a:lnSpc>
                <a:spcPts val="5221"/>
              </a:lnSpc>
            </a:pPr>
            <a:r>
              <a:rPr lang="en-US" sz="2949" spc="253">
                <a:solidFill>
                  <a:srgbClr val="374151"/>
                </a:solidFill>
                <a:latin typeface="Arial Bold"/>
              </a:rPr>
              <a:t>6.Transparent Pricing</a:t>
            </a:r>
          </a:p>
          <a:p>
            <a:pPr algn="l">
              <a:lnSpc>
                <a:spcPts val="5221"/>
              </a:lnSpc>
            </a:pPr>
            <a:r>
              <a:rPr lang="en-US" sz="2949" spc="253">
                <a:solidFill>
                  <a:srgbClr val="374151"/>
                </a:solidFill>
                <a:latin typeface="Arial Bold"/>
              </a:rPr>
              <a:t>7.Ratings and Reviews</a:t>
            </a:r>
          </a:p>
        </p:txBody>
      </p:sp>
      <p:sp>
        <p:nvSpPr>
          <p:cNvPr id="17" name="AutoShape 17"/>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18" name="TextBox 18"/>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353489" y="1389010"/>
            <a:ext cx="5689314" cy="528351"/>
          </a:xfrm>
          <a:prstGeom prst="rect">
            <a:avLst/>
          </a:prstGeom>
        </p:spPr>
        <p:txBody>
          <a:bodyPr lIns="0" tIns="0" rIns="0" bIns="0" rtlCol="0" anchor="t">
            <a:spAutoFit/>
          </a:bodyPr>
          <a:lstStyle/>
          <a:p>
            <a:pPr algn="l">
              <a:lnSpc>
                <a:spcPts val="3840"/>
              </a:lnSpc>
            </a:pPr>
            <a:r>
              <a:rPr lang="en-US" sz="3200">
                <a:solidFill>
                  <a:srgbClr val="213163"/>
                </a:solidFill>
                <a:latin typeface="Arial Bold"/>
              </a:rPr>
              <a:t>Technology Used</a:t>
            </a:r>
          </a:p>
        </p:txBody>
      </p:sp>
      <p:sp>
        <p:nvSpPr>
          <p:cNvPr id="16" name="Freeform 16"/>
          <p:cNvSpPr/>
          <p:nvPr/>
        </p:nvSpPr>
        <p:spPr>
          <a:xfrm>
            <a:off x="2042342" y="3446514"/>
            <a:ext cx="5912938" cy="5146094"/>
          </a:xfrm>
          <a:custGeom>
            <a:avLst/>
            <a:gdLst/>
            <a:ahLst/>
            <a:cxnLst/>
            <a:rect l="l" t="t" r="r" b="b"/>
            <a:pathLst>
              <a:path w="5912938" h="5146094">
                <a:moveTo>
                  <a:pt x="0" y="0"/>
                </a:moveTo>
                <a:lnTo>
                  <a:pt x="5912938" y="0"/>
                </a:lnTo>
                <a:lnTo>
                  <a:pt x="5912938" y="5146094"/>
                </a:lnTo>
                <a:lnTo>
                  <a:pt x="0" y="5146094"/>
                </a:lnTo>
                <a:lnTo>
                  <a:pt x="0" y="0"/>
                </a:lnTo>
                <a:close/>
              </a:path>
            </a:pathLst>
          </a:custGeom>
          <a:blipFill>
            <a:blip r:embed="rId4"/>
            <a:stretch>
              <a:fillRect t="-2035" b="-2035"/>
            </a:stretch>
          </a:blipFill>
        </p:spPr>
      </p:sp>
      <p:sp>
        <p:nvSpPr>
          <p:cNvPr id="17" name="Freeform 17"/>
          <p:cNvSpPr/>
          <p:nvPr/>
        </p:nvSpPr>
        <p:spPr>
          <a:xfrm>
            <a:off x="9128760" y="3425384"/>
            <a:ext cx="8331198" cy="4181904"/>
          </a:xfrm>
          <a:custGeom>
            <a:avLst/>
            <a:gdLst/>
            <a:ahLst/>
            <a:cxnLst/>
            <a:rect l="l" t="t" r="r" b="b"/>
            <a:pathLst>
              <a:path w="8331198" h="4181904">
                <a:moveTo>
                  <a:pt x="0" y="0"/>
                </a:moveTo>
                <a:lnTo>
                  <a:pt x="8331198" y="0"/>
                </a:lnTo>
                <a:lnTo>
                  <a:pt x="8331198" y="4181904"/>
                </a:lnTo>
                <a:lnTo>
                  <a:pt x="0" y="4181904"/>
                </a:lnTo>
                <a:lnTo>
                  <a:pt x="0" y="0"/>
                </a:lnTo>
                <a:close/>
              </a:path>
            </a:pathLst>
          </a:custGeom>
          <a:blipFill>
            <a:blip r:embed="rId5"/>
            <a:stretch>
              <a:fillRect t="-6138" b="-6138"/>
            </a:stretch>
          </a:blipFill>
        </p:spPr>
      </p:sp>
      <p:sp>
        <p:nvSpPr>
          <p:cNvPr id="18" name="TextBox 18"/>
          <p:cNvSpPr txBox="1"/>
          <p:nvPr/>
        </p:nvSpPr>
        <p:spPr>
          <a:xfrm>
            <a:off x="2092162" y="2711592"/>
            <a:ext cx="6454088" cy="581264"/>
          </a:xfrm>
          <a:prstGeom prst="rect">
            <a:avLst/>
          </a:prstGeom>
        </p:spPr>
        <p:txBody>
          <a:bodyPr lIns="0" tIns="0" rIns="0" bIns="0" rtlCol="0" anchor="t">
            <a:spAutoFit/>
          </a:bodyPr>
          <a:lstStyle/>
          <a:p>
            <a:pPr algn="ctr">
              <a:lnSpc>
                <a:spcPts val="3359"/>
              </a:lnSpc>
            </a:pPr>
            <a:r>
              <a:rPr lang="en-US" sz="2799">
                <a:solidFill>
                  <a:srgbClr val="000000"/>
                </a:solidFill>
                <a:latin typeface="Arial"/>
              </a:rPr>
              <a:t>Front-end</a:t>
            </a:r>
          </a:p>
        </p:txBody>
      </p:sp>
      <p:sp>
        <p:nvSpPr>
          <p:cNvPr id="19" name="TextBox 19"/>
          <p:cNvSpPr txBox="1"/>
          <p:nvPr/>
        </p:nvSpPr>
        <p:spPr>
          <a:xfrm>
            <a:off x="9822912" y="2563614"/>
            <a:ext cx="6979058" cy="581264"/>
          </a:xfrm>
          <a:prstGeom prst="rect">
            <a:avLst/>
          </a:prstGeom>
        </p:spPr>
        <p:txBody>
          <a:bodyPr lIns="0" tIns="0" rIns="0" bIns="0" rtlCol="0" anchor="t">
            <a:spAutoFit/>
          </a:bodyPr>
          <a:lstStyle/>
          <a:p>
            <a:pPr algn="ctr">
              <a:lnSpc>
                <a:spcPts val="3359"/>
              </a:lnSpc>
            </a:pPr>
            <a:r>
              <a:rPr lang="en-US" sz="2799">
                <a:solidFill>
                  <a:srgbClr val="000000"/>
                </a:solidFill>
                <a:latin typeface="Arial"/>
              </a:rPr>
              <a:t>Back-end</a:t>
            </a:r>
          </a:p>
        </p:txBody>
      </p:sp>
      <p:sp>
        <p:nvSpPr>
          <p:cNvPr id="20" name="AutoShape 20"/>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21" name="TextBox 21"/>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3"/>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TextBox 14"/>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5" name="TextBox 15"/>
          <p:cNvSpPr txBox="1"/>
          <p:nvPr/>
        </p:nvSpPr>
        <p:spPr>
          <a:xfrm>
            <a:off x="353489" y="1389010"/>
            <a:ext cx="5689314" cy="528351"/>
          </a:xfrm>
          <a:prstGeom prst="rect">
            <a:avLst/>
          </a:prstGeom>
        </p:spPr>
        <p:txBody>
          <a:bodyPr lIns="0" tIns="0" rIns="0" bIns="0" rtlCol="0" anchor="t">
            <a:spAutoFit/>
          </a:bodyPr>
          <a:lstStyle/>
          <a:p>
            <a:pPr algn="l">
              <a:lnSpc>
                <a:spcPts val="3840"/>
              </a:lnSpc>
            </a:pPr>
            <a:r>
              <a:rPr lang="en-US" sz="3200">
                <a:solidFill>
                  <a:srgbClr val="213163"/>
                </a:solidFill>
                <a:latin typeface="Arial Bold"/>
              </a:rPr>
              <a:t>Modelling &amp; Results</a:t>
            </a:r>
          </a:p>
        </p:txBody>
      </p:sp>
      <p:sp>
        <p:nvSpPr>
          <p:cNvPr id="16" name="AutoShape 16"/>
          <p:cNvSpPr/>
          <p:nvPr/>
        </p:nvSpPr>
        <p:spPr>
          <a:xfrm rot="3577">
            <a:off x="-9530" y="9351820"/>
            <a:ext cx="18307060" cy="0"/>
          </a:xfrm>
          <a:prstGeom prst="line">
            <a:avLst/>
          </a:prstGeom>
          <a:ln w="9525" cap="rnd">
            <a:solidFill>
              <a:srgbClr val="FFFFFF"/>
            </a:solidFill>
            <a:prstDash val="solid"/>
            <a:headEnd type="none" w="sm" len="sm"/>
            <a:tailEnd type="none" w="sm" len="sm"/>
          </a:ln>
        </p:spPr>
      </p:sp>
      <p:sp>
        <p:nvSpPr>
          <p:cNvPr id="17" name="TextBox 17"/>
          <p:cNvSpPr txBox="1"/>
          <p:nvPr/>
        </p:nvSpPr>
        <p:spPr>
          <a:xfrm>
            <a:off x="368729" y="9470020"/>
            <a:ext cx="1231486" cy="509301"/>
          </a:xfrm>
          <a:prstGeom prst="rect">
            <a:avLst/>
          </a:prstGeom>
        </p:spPr>
        <p:txBody>
          <a:bodyPr lIns="0" tIns="0" rIns="0" bIns="0" rtlCol="0" anchor="t">
            <a:spAutoFit/>
          </a:bodyPr>
          <a:lstStyle/>
          <a:p>
            <a:pPr algn="l">
              <a:lnSpc>
                <a:spcPts val="2400"/>
              </a:lnSpc>
            </a:pPr>
            <a:r>
              <a:rPr lang="en-US" sz="2000">
                <a:solidFill>
                  <a:srgbClr val="000000"/>
                </a:solidFill>
                <a:latin typeface="Arial"/>
              </a:rPr>
              <a:t>Source :</a:t>
            </a:r>
          </a:p>
        </p:txBody>
      </p:sp>
      <p:sp>
        <p:nvSpPr>
          <p:cNvPr id="18" name="TextBox 18"/>
          <p:cNvSpPr txBox="1"/>
          <p:nvPr/>
        </p:nvSpPr>
        <p:spPr>
          <a:xfrm>
            <a:off x="276400" y="1943410"/>
            <a:ext cx="20492534" cy="7422698"/>
          </a:xfrm>
          <a:prstGeom prst="rect">
            <a:avLst/>
          </a:prstGeom>
        </p:spPr>
        <p:txBody>
          <a:bodyPr lIns="0" tIns="0" rIns="0" bIns="0" rtlCol="0" anchor="t">
            <a:spAutoFit/>
          </a:bodyPr>
          <a:lstStyle/>
          <a:p>
            <a:pPr>
              <a:lnSpc>
                <a:spcPts val="3514"/>
              </a:lnSpc>
            </a:pPr>
            <a:r>
              <a:rPr lang="en-US" sz="2196" spc="485">
                <a:solidFill>
                  <a:srgbClr val="000000"/>
                </a:solidFill>
                <a:latin typeface="Canva Sans Bold"/>
              </a:rPr>
              <a:t>For modeling the car rental application, a typical approach involves the following steps:</a:t>
            </a:r>
          </a:p>
          <a:p>
            <a:pPr>
              <a:lnSpc>
                <a:spcPts val="3514"/>
              </a:lnSpc>
            </a:pPr>
            <a:r>
              <a:rPr lang="en-US" sz="2196" spc="485">
                <a:solidFill>
                  <a:srgbClr val="000000"/>
                </a:solidFill>
                <a:latin typeface="Canva Sans Bold"/>
              </a:rPr>
              <a:t>1.Data Collection</a:t>
            </a:r>
          </a:p>
          <a:p>
            <a:pPr>
              <a:lnSpc>
                <a:spcPts val="3514"/>
              </a:lnSpc>
            </a:pPr>
            <a:r>
              <a:rPr lang="en-US" sz="2196" spc="485">
                <a:solidFill>
                  <a:srgbClr val="000000"/>
                </a:solidFill>
                <a:latin typeface="Canva Sans Bold"/>
              </a:rPr>
              <a:t>2.Data Preprocessing</a:t>
            </a:r>
          </a:p>
          <a:p>
            <a:pPr>
              <a:lnSpc>
                <a:spcPts val="3514"/>
              </a:lnSpc>
            </a:pPr>
            <a:r>
              <a:rPr lang="en-US" sz="2196" spc="485">
                <a:solidFill>
                  <a:srgbClr val="000000"/>
                </a:solidFill>
                <a:latin typeface="Canva Sans Bold"/>
              </a:rPr>
              <a:t>3.Feature Engineering</a:t>
            </a:r>
          </a:p>
          <a:p>
            <a:pPr>
              <a:lnSpc>
                <a:spcPts val="3514"/>
              </a:lnSpc>
            </a:pPr>
            <a:r>
              <a:rPr lang="en-US" sz="2196" spc="485">
                <a:solidFill>
                  <a:srgbClr val="000000"/>
                </a:solidFill>
                <a:latin typeface="Canva Sans Bold"/>
              </a:rPr>
              <a:t>4.Model Selection</a:t>
            </a:r>
          </a:p>
          <a:p>
            <a:pPr>
              <a:lnSpc>
                <a:spcPts val="3514"/>
              </a:lnSpc>
            </a:pPr>
            <a:r>
              <a:rPr lang="en-US" sz="2196" spc="485">
                <a:solidFill>
                  <a:srgbClr val="000000"/>
                </a:solidFill>
                <a:latin typeface="Canva Sans Bold"/>
              </a:rPr>
              <a:t>5.Model Training</a:t>
            </a:r>
          </a:p>
          <a:p>
            <a:pPr>
              <a:lnSpc>
                <a:spcPts val="3514"/>
              </a:lnSpc>
            </a:pPr>
            <a:r>
              <a:rPr lang="en-US" sz="2196" spc="485">
                <a:solidFill>
                  <a:srgbClr val="000000"/>
                </a:solidFill>
                <a:latin typeface="Canva Sans Bold"/>
              </a:rPr>
              <a:t>6.Evaluation</a:t>
            </a:r>
          </a:p>
          <a:p>
            <a:pPr>
              <a:lnSpc>
                <a:spcPts val="3514"/>
              </a:lnSpc>
            </a:pPr>
            <a:r>
              <a:rPr lang="en-US" sz="2196" spc="485">
                <a:solidFill>
                  <a:srgbClr val="000000"/>
                </a:solidFill>
                <a:latin typeface="Canva Sans Bold"/>
              </a:rPr>
              <a:t>7.Deployment</a:t>
            </a:r>
          </a:p>
          <a:p>
            <a:pPr>
              <a:lnSpc>
                <a:spcPts val="3514"/>
              </a:lnSpc>
            </a:pPr>
            <a:endParaRPr lang="en-US" sz="2196" spc="485">
              <a:solidFill>
                <a:srgbClr val="000000"/>
              </a:solidFill>
              <a:latin typeface="Canva Sans Bold"/>
            </a:endParaRPr>
          </a:p>
          <a:p>
            <a:pPr>
              <a:lnSpc>
                <a:spcPts val="3514"/>
              </a:lnSpc>
            </a:pPr>
            <a:r>
              <a:rPr lang="en-US" sz="2196" spc="485">
                <a:solidFill>
                  <a:srgbClr val="000000"/>
                </a:solidFill>
                <a:latin typeface="Canva Sans Bold"/>
              </a:rPr>
              <a:t>As for results, the car rental application aims to achieve several key outcomes:</a:t>
            </a:r>
          </a:p>
          <a:p>
            <a:pPr>
              <a:lnSpc>
                <a:spcPts val="3514"/>
              </a:lnSpc>
            </a:pPr>
            <a:endParaRPr lang="en-US" sz="2196" spc="485">
              <a:solidFill>
                <a:srgbClr val="000000"/>
              </a:solidFill>
              <a:latin typeface="Canva Sans Bold"/>
            </a:endParaRPr>
          </a:p>
          <a:p>
            <a:pPr>
              <a:lnSpc>
                <a:spcPts val="3514"/>
              </a:lnSpc>
            </a:pPr>
            <a:endParaRPr lang="en-US" sz="2196" spc="485">
              <a:solidFill>
                <a:srgbClr val="000000"/>
              </a:solidFill>
              <a:latin typeface="Canva Sans Bold"/>
            </a:endParaRPr>
          </a:p>
          <a:p>
            <a:pPr>
              <a:lnSpc>
                <a:spcPts val="3514"/>
              </a:lnSpc>
            </a:pPr>
            <a:r>
              <a:rPr lang="en-US" sz="2196" spc="485">
                <a:solidFill>
                  <a:srgbClr val="000000"/>
                </a:solidFill>
                <a:latin typeface="Canva Sans Bold"/>
              </a:rPr>
              <a:t>1.Improved Customer Experience</a:t>
            </a:r>
          </a:p>
          <a:p>
            <a:pPr>
              <a:lnSpc>
                <a:spcPts val="3514"/>
              </a:lnSpc>
            </a:pPr>
            <a:r>
              <a:rPr lang="en-US" sz="2196" spc="485">
                <a:solidFill>
                  <a:srgbClr val="000000"/>
                </a:solidFill>
                <a:latin typeface="Canva Sans Bold"/>
              </a:rPr>
              <a:t>2.Optimized Operations</a:t>
            </a:r>
          </a:p>
          <a:p>
            <a:pPr>
              <a:lnSpc>
                <a:spcPts val="3514"/>
              </a:lnSpc>
            </a:pPr>
            <a:r>
              <a:rPr lang="en-US" sz="2196" spc="485">
                <a:solidFill>
                  <a:srgbClr val="000000"/>
                </a:solidFill>
                <a:latin typeface="Canva Sans Bold"/>
              </a:rPr>
              <a:t>3.Enhanced Revenue</a:t>
            </a:r>
          </a:p>
          <a:p>
            <a:pPr>
              <a:lnSpc>
                <a:spcPts val="3514"/>
              </a:lnSpc>
            </a:pPr>
            <a:r>
              <a:rPr lang="en-US" sz="2196" spc="485">
                <a:solidFill>
                  <a:srgbClr val="000000"/>
                </a:solidFill>
                <a:latin typeface="Canva Sans Bold"/>
              </a:rPr>
              <a:t>4.Fraud Prevention</a:t>
            </a:r>
          </a:p>
          <a:p>
            <a:pPr>
              <a:lnSpc>
                <a:spcPts val="3514"/>
              </a:lnSpc>
            </a:pPr>
            <a:r>
              <a:rPr lang="en-US" sz="2196" spc="485">
                <a:solidFill>
                  <a:srgbClr val="000000"/>
                </a:solidFill>
                <a:latin typeface="Canva Sans Bold"/>
              </a:rPr>
              <a:t>5.Data-driven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66856" y="125568"/>
            <a:ext cx="2218944" cy="1169312"/>
            <a:chOff x="0" y="0"/>
            <a:chExt cx="2958592" cy="1559083"/>
          </a:xfrm>
        </p:grpSpPr>
        <p:sp>
          <p:nvSpPr>
            <p:cNvPr id="3" name="Freeform 3"/>
            <p:cNvSpPr/>
            <p:nvPr/>
          </p:nvSpPr>
          <p:spPr>
            <a:xfrm>
              <a:off x="0" y="0"/>
              <a:ext cx="2958592" cy="1559052"/>
            </a:xfrm>
            <a:custGeom>
              <a:avLst/>
              <a:gdLst/>
              <a:ahLst/>
              <a:cxnLst/>
              <a:rect l="l" t="t" r="r" b="b"/>
              <a:pathLst>
                <a:path w="2958592" h="1559052">
                  <a:moveTo>
                    <a:pt x="0" y="0"/>
                  </a:moveTo>
                  <a:lnTo>
                    <a:pt x="2958592" y="0"/>
                  </a:lnTo>
                  <a:lnTo>
                    <a:pt x="2958592" y="1559052"/>
                  </a:lnTo>
                  <a:lnTo>
                    <a:pt x="0" y="1559052"/>
                  </a:lnTo>
                  <a:close/>
                </a:path>
              </a:pathLst>
            </a:custGeom>
            <a:solidFill>
              <a:srgbClr val="FFFFFF"/>
            </a:solidFill>
          </p:spPr>
        </p:sp>
      </p:grpSp>
      <p:sp>
        <p:nvSpPr>
          <p:cNvPr id="4" name="Freeform 4" descr="A close up of a sign  Description automatically generated"/>
          <p:cNvSpPr/>
          <p:nvPr/>
        </p:nvSpPr>
        <p:spPr>
          <a:xfrm>
            <a:off x="15599502" y="177834"/>
            <a:ext cx="2467748" cy="824952"/>
          </a:xfrm>
          <a:custGeom>
            <a:avLst/>
            <a:gdLst/>
            <a:ahLst/>
            <a:cxnLst/>
            <a:rect l="l" t="t" r="r" b="b"/>
            <a:pathLst>
              <a:path w="2467748" h="824952">
                <a:moveTo>
                  <a:pt x="0" y="0"/>
                </a:moveTo>
                <a:lnTo>
                  <a:pt x="2467748" y="0"/>
                </a:lnTo>
                <a:lnTo>
                  <a:pt x="2467748" y="824952"/>
                </a:lnTo>
                <a:lnTo>
                  <a:pt x="0" y="824952"/>
                </a:lnTo>
                <a:lnTo>
                  <a:pt x="0" y="0"/>
                </a:lnTo>
                <a:close/>
              </a:path>
            </a:pathLst>
          </a:custGeom>
          <a:blipFill>
            <a:blip r:embed="rId2"/>
            <a:stretch>
              <a:fillRect/>
            </a:stretch>
          </a:blipFill>
        </p:spPr>
      </p:sp>
      <p:grpSp>
        <p:nvGrpSpPr>
          <p:cNvPr id="5" name="Group 5"/>
          <p:cNvGrpSpPr/>
          <p:nvPr/>
        </p:nvGrpSpPr>
        <p:grpSpPr>
          <a:xfrm>
            <a:off x="15189200" y="165134"/>
            <a:ext cx="330200" cy="824952"/>
            <a:chOff x="0" y="0"/>
            <a:chExt cx="440267" cy="1099936"/>
          </a:xfrm>
        </p:grpSpPr>
        <p:sp>
          <p:nvSpPr>
            <p:cNvPr id="6" name="Freeform 6"/>
            <p:cNvSpPr/>
            <p:nvPr/>
          </p:nvSpPr>
          <p:spPr>
            <a:xfrm>
              <a:off x="0" y="0"/>
              <a:ext cx="440309" cy="1099947"/>
            </a:xfrm>
            <a:custGeom>
              <a:avLst/>
              <a:gdLst/>
              <a:ahLst/>
              <a:cxnLst/>
              <a:rect l="l" t="t" r="r" b="b"/>
              <a:pathLst>
                <a:path w="440309" h="1099947">
                  <a:moveTo>
                    <a:pt x="0" y="0"/>
                  </a:moveTo>
                  <a:lnTo>
                    <a:pt x="440309" y="0"/>
                  </a:lnTo>
                  <a:lnTo>
                    <a:pt x="440309" y="1099947"/>
                  </a:lnTo>
                  <a:lnTo>
                    <a:pt x="0" y="1099947"/>
                  </a:lnTo>
                  <a:close/>
                </a:path>
              </a:pathLst>
            </a:custGeom>
            <a:solidFill>
              <a:srgbClr val="841910"/>
            </a:solidFill>
          </p:spPr>
        </p:sp>
      </p:grpSp>
      <p:grpSp>
        <p:nvGrpSpPr>
          <p:cNvPr id="7" name="Group 7"/>
          <p:cNvGrpSpPr/>
          <p:nvPr/>
        </p:nvGrpSpPr>
        <p:grpSpPr>
          <a:xfrm>
            <a:off x="14880498" y="165134"/>
            <a:ext cx="207102" cy="824952"/>
            <a:chOff x="0" y="0"/>
            <a:chExt cx="276136" cy="1099936"/>
          </a:xfrm>
        </p:grpSpPr>
        <p:sp>
          <p:nvSpPr>
            <p:cNvPr id="8" name="Freeform 8"/>
            <p:cNvSpPr/>
            <p:nvPr/>
          </p:nvSpPr>
          <p:spPr>
            <a:xfrm>
              <a:off x="0" y="0"/>
              <a:ext cx="276098" cy="1099947"/>
            </a:xfrm>
            <a:custGeom>
              <a:avLst/>
              <a:gdLst/>
              <a:ahLst/>
              <a:cxnLst/>
              <a:rect l="l" t="t" r="r" b="b"/>
              <a:pathLst>
                <a:path w="276098" h="1099947">
                  <a:moveTo>
                    <a:pt x="0" y="0"/>
                  </a:moveTo>
                  <a:lnTo>
                    <a:pt x="276098" y="0"/>
                  </a:lnTo>
                  <a:lnTo>
                    <a:pt x="276098" y="1099947"/>
                  </a:lnTo>
                  <a:lnTo>
                    <a:pt x="0" y="1099947"/>
                  </a:lnTo>
                  <a:close/>
                </a:path>
              </a:pathLst>
            </a:custGeom>
            <a:solidFill>
              <a:srgbClr val="213264"/>
            </a:solidFill>
          </p:spPr>
        </p:sp>
      </p:grpSp>
      <p:grpSp>
        <p:nvGrpSpPr>
          <p:cNvPr id="9" name="Group 9"/>
          <p:cNvGrpSpPr/>
          <p:nvPr/>
        </p:nvGrpSpPr>
        <p:grpSpPr>
          <a:xfrm>
            <a:off x="0" y="10172700"/>
            <a:ext cx="18288000" cy="139700"/>
            <a:chOff x="0" y="0"/>
            <a:chExt cx="24384000" cy="186267"/>
          </a:xfrm>
        </p:grpSpPr>
        <p:sp>
          <p:nvSpPr>
            <p:cNvPr id="10" name="Freeform 10"/>
            <p:cNvSpPr/>
            <p:nvPr/>
          </p:nvSpPr>
          <p:spPr>
            <a:xfrm>
              <a:off x="0" y="0"/>
              <a:ext cx="24384000" cy="186309"/>
            </a:xfrm>
            <a:custGeom>
              <a:avLst/>
              <a:gdLst/>
              <a:ahLst/>
              <a:cxnLst/>
              <a:rect l="l" t="t" r="r" b="b"/>
              <a:pathLst>
                <a:path w="24384000" h="186309">
                  <a:moveTo>
                    <a:pt x="0" y="0"/>
                  </a:moveTo>
                  <a:lnTo>
                    <a:pt x="24384000" y="0"/>
                  </a:lnTo>
                  <a:lnTo>
                    <a:pt x="24384000" y="186309"/>
                  </a:lnTo>
                  <a:lnTo>
                    <a:pt x="0" y="186309"/>
                  </a:lnTo>
                  <a:close/>
                </a:path>
              </a:pathLst>
            </a:custGeom>
            <a:solidFill>
              <a:srgbClr val="213264"/>
            </a:solidFill>
          </p:spPr>
        </p:sp>
      </p:grpSp>
      <p:grpSp>
        <p:nvGrpSpPr>
          <p:cNvPr id="11" name="Group 11"/>
          <p:cNvGrpSpPr/>
          <p:nvPr/>
        </p:nvGrpSpPr>
        <p:grpSpPr>
          <a:xfrm>
            <a:off x="-25400" y="152434"/>
            <a:ext cx="14617656" cy="863052"/>
            <a:chOff x="0" y="0"/>
            <a:chExt cx="19490208" cy="1150736"/>
          </a:xfrm>
        </p:grpSpPr>
        <p:sp>
          <p:nvSpPr>
            <p:cNvPr id="12" name="Freeform 12"/>
            <p:cNvSpPr/>
            <p:nvPr/>
          </p:nvSpPr>
          <p:spPr>
            <a:xfrm>
              <a:off x="33909" y="33909"/>
              <a:ext cx="19422491" cy="1082929"/>
            </a:xfrm>
            <a:custGeom>
              <a:avLst/>
              <a:gdLst/>
              <a:ahLst/>
              <a:cxnLst/>
              <a:rect l="l" t="t" r="r" b="b"/>
              <a:pathLst>
                <a:path w="19422491" h="1082929">
                  <a:moveTo>
                    <a:pt x="0" y="0"/>
                  </a:moveTo>
                  <a:lnTo>
                    <a:pt x="19422491" y="0"/>
                  </a:lnTo>
                  <a:lnTo>
                    <a:pt x="19422491" y="1082929"/>
                  </a:lnTo>
                  <a:lnTo>
                    <a:pt x="0" y="1082929"/>
                  </a:lnTo>
                  <a:close/>
                </a:path>
              </a:pathLst>
            </a:custGeom>
            <a:solidFill>
              <a:srgbClr val="213264"/>
            </a:solidFill>
          </p:spPr>
        </p:sp>
        <p:sp>
          <p:nvSpPr>
            <p:cNvPr id="13" name="Freeform 13"/>
            <p:cNvSpPr/>
            <p:nvPr/>
          </p:nvSpPr>
          <p:spPr>
            <a:xfrm>
              <a:off x="0" y="0"/>
              <a:ext cx="19490310" cy="1150747"/>
            </a:xfrm>
            <a:custGeom>
              <a:avLst/>
              <a:gdLst/>
              <a:ahLst/>
              <a:cxnLst/>
              <a:rect l="l" t="t" r="r" b="b"/>
              <a:pathLst>
                <a:path w="19490310" h="1150747">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id="14" name="Freeform 14"/>
          <p:cNvSpPr/>
          <p:nvPr/>
        </p:nvSpPr>
        <p:spPr>
          <a:xfrm>
            <a:off x="2878692" y="2448300"/>
            <a:ext cx="12491407" cy="6500553"/>
          </a:xfrm>
          <a:custGeom>
            <a:avLst/>
            <a:gdLst/>
            <a:ahLst/>
            <a:cxnLst/>
            <a:rect l="l" t="t" r="r" b="b"/>
            <a:pathLst>
              <a:path w="12491407" h="6500553">
                <a:moveTo>
                  <a:pt x="0" y="0"/>
                </a:moveTo>
                <a:lnTo>
                  <a:pt x="12491407" y="0"/>
                </a:lnTo>
                <a:lnTo>
                  <a:pt x="12491407" y="6500553"/>
                </a:lnTo>
                <a:lnTo>
                  <a:pt x="0" y="6500553"/>
                </a:lnTo>
                <a:lnTo>
                  <a:pt x="0" y="0"/>
                </a:lnTo>
                <a:close/>
              </a:path>
            </a:pathLst>
          </a:custGeom>
          <a:blipFill>
            <a:blip r:embed="rId3"/>
            <a:stretch>
              <a:fillRect b="-8089"/>
            </a:stretch>
          </a:blipFill>
        </p:spPr>
      </p:sp>
      <p:sp>
        <p:nvSpPr>
          <p:cNvPr id="15" name="TextBox 15"/>
          <p:cNvSpPr txBox="1"/>
          <p:nvPr/>
        </p:nvSpPr>
        <p:spPr>
          <a:xfrm>
            <a:off x="276400" y="181172"/>
            <a:ext cx="7724600" cy="723424"/>
          </a:xfrm>
          <a:prstGeom prst="rect">
            <a:avLst/>
          </a:prstGeom>
        </p:spPr>
        <p:txBody>
          <a:bodyPr lIns="0" tIns="0" rIns="0" bIns="0" rtlCol="0" anchor="t">
            <a:spAutoFit/>
          </a:bodyPr>
          <a:lstStyle/>
          <a:p>
            <a:pPr algn="l">
              <a:lnSpc>
                <a:spcPts val="4320"/>
              </a:lnSpc>
            </a:pPr>
            <a:r>
              <a:rPr lang="en-US" sz="3600">
                <a:solidFill>
                  <a:srgbClr val="FFFFFF"/>
                </a:solidFill>
                <a:latin typeface="Arial"/>
              </a:rPr>
              <a:t>Next Gen Employability Program</a:t>
            </a:r>
          </a:p>
        </p:txBody>
      </p:sp>
      <p:sp>
        <p:nvSpPr>
          <p:cNvPr id="16" name="TextBox 16"/>
          <p:cNvSpPr txBox="1"/>
          <p:nvPr/>
        </p:nvSpPr>
        <p:spPr>
          <a:xfrm>
            <a:off x="403125" y="1222459"/>
            <a:ext cx="17481750" cy="816266"/>
          </a:xfrm>
          <a:prstGeom prst="rect">
            <a:avLst/>
          </a:prstGeom>
        </p:spPr>
        <p:txBody>
          <a:bodyPr lIns="0" tIns="0" rIns="0" bIns="0" rtlCol="0" anchor="t">
            <a:spAutoFit/>
          </a:bodyPr>
          <a:lstStyle/>
          <a:p>
            <a:pPr algn="ctr">
              <a:lnSpc>
                <a:spcPts val="5759"/>
              </a:lnSpc>
            </a:pPr>
            <a:r>
              <a:rPr lang="en-US" sz="4800">
                <a:solidFill>
                  <a:srgbClr val="000000"/>
                </a:solidFill>
                <a:latin typeface="Arial"/>
              </a:rPr>
              <a:t>Homepage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872</Words>
  <Application>Microsoft Office PowerPoint</Application>
  <PresentationFormat>Custom</PresentationFormat>
  <Paragraphs>119</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Arial Bold</vt:lpstr>
      <vt:lpstr>Canva Sans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Rentals Application with Django Framework - KAVIN BRYLO M(4032,SMCE).PPT.pptx</dc:title>
  <cp:lastModifiedBy>colin brighton</cp:lastModifiedBy>
  <cp:revision>2</cp:revision>
  <dcterms:created xsi:type="dcterms:W3CDTF">2006-08-16T00:00:00Z</dcterms:created>
  <dcterms:modified xsi:type="dcterms:W3CDTF">2024-04-12T16:16:02Z</dcterms:modified>
  <dc:identifier>DAGCEnT6Veo</dc:identifier>
</cp:coreProperties>
</file>