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a39870209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a3987020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Cyclistic Bike-Share Analysis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annual members and casual riders use Cyclistic bikes differently?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Members rides</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Members ride more frequently and primarily on weekdays, indicating that they use Cyclistic for commuting, while casual riders have significantly lower usage.</a:t>
            </a:r>
            <a:endParaRPr sz="16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Casual riders</a:t>
            </a:r>
            <a:endParaRPr>
              <a:solidFill>
                <a:schemeClr val="lt1"/>
              </a:solidFill>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Casual riders are more active on weekends, suggesting they use the service for leisure rather than daily transportation.</a:t>
            </a:r>
            <a:endParaRPr sz="16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Both riders Pattern</a:t>
            </a:r>
            <a:endParaRPr>
              <a:solidFill>
                <a:schemeClr val="lt1"/>
              </a:solidFill>
            </a:endParaRPr>
          </a:p>
        </p:txBody>
      </p:sp>
      <p:sp>
        <p:nvSpPr>
          <p:cNvPr id="106" name="Google Shape;106;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Members maintain consistent ride patterns throughout the week, while casual riders usage spikes on weekends, highlighting a key behavioral difference that can inform targeted marketing strategies.</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5"/>
          <p:cNvGrpSpPr/>
          <p:nvPr/>
        </p:nvGrpSpPr>
        <p:grpSpPr>
          <a:xfrm>
            <a:off x="4939500" y="1219611"/>
            <a:ext cx="3837000" cy="2704200"/>
            <a:chOff x="4939500" y="1219611"/>
            <a:chExt cx="3837000" cy="2704200"/>
          </a:xfrm>
        </p:grpSpPr>
        <p:cxnSp>
          <p:nvCxnSpPr>
            <p:cNvPr id="112" name="Google Shape;112;p15"/>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3" name="Google Shape;113;p15"/>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4" name="Google Shape;114;p15"/>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5" name="Google Shape;115;p15"/>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6" name="Google Shape;116;p15"/>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7" name="Google Shape;117;p15"/>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8" name="Google Shape;118;p15"/>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19" name="Google Shape;119;p15"/>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0" name="Google Shape;120;p15"/>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21" name="Google Shape;121;p15"/>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22" name="Google Shape;122;p15"/>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txBox="1"/>
          <p:nvPr>
            <p:ph type="title"/>
          </p:nvPr>
        </p:nvSpPr>
        <p:spPr>
          <a:xfrm>
            <a:off x="563625" y="1421525"/>
            <a:ext cx="3384600" cy="9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Q1 2019 Analysis</a:t>
            </a:r>
            <a:endParaRPr sz="3000"/>
          </a:p>
        </p:txBody>
      </p:sp>
      <p:sp>
        <p:nvSpPr>
          <p:cNvPr id="124" name="Google Shape;124;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The data shows that members take significantly more rides than casual riders, especially on weekdays, indicating a strong preference for commuting. In contrast, casual riders exhibit lower but more balanced usage, with a slight increase on weekends, suggesting a focus on leisure trips.</a:t>
            </a:r>
            <a:endParaRPr sz="1300"/>
          </a:p>
        </p:txBody>
      </p:sp>
      <p:grpSp>
        <p:nvGrpSpPr>
          <p:cNvPr id="125" name="Google Shape;125;p15"/>
          <p:cNvGrpSpPr/>
          <p:nvPr/>
        </p:nvGrpSpPr>
        <p:grpSpPr>
          <a:xfrm>
            <a:off x="4939534" y="2017046"/>
            <a:ext cx="3825543" cy="1573620"/>
            <a:chOff x="1000000" y="2393988"/>
            <a:chExt cx="4144235" cy="1704713"/>
          </a:xfrm>
        </p:grpSpPr>
        <p:sp>
          <p:nvSpPr>
            <p:cNvPr id="126" name="Google Shape;126;p15"/>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27" name="Google Shape;127;p15"/>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5"/>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5"/>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5"/>
          <p:cNvGrpSpPr/>
          <p:nvPr/>
        </p:nvGrpSpPr>
        <p:grpSpPr>
          <a:xfrm>
            <a:off x="4939557" y="1778136"/>
            <a:ext cx="3836911" cy="1503799"/>
            <a:chOff x="1000025" y="2059300"/>
            <a:chExt cx="4156550" cy="1629075"/>
          </a:xfrm>
        </p:grpSpPr>
        <p:sp>
          <p:nvSpPr>
            <p:cNvPr id="137" name="Google Shape;137;p15"/>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38" name="Google Shape;138;p15"/>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5"/>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pic>
        <p:nvPicPr>
          <p:cNvPr id="147" name="Google Shape;147;p15"/>
          <p:cNvPicPr preferRelativeResize="0"/>
          <p:nvPr/>
        </p:nvPicPr>
        <p:blipFill>
          <a:blip r:embed="rId3">
            <a:alphaModFix/>
          </a:blip>
          <a:stretch>
            <a:fillRect/>
          </a:stretch>
        </p:blipFill>
        <p:spPr>
          <a:xfrm>
            <a:off x="4633088" y="949225"/>
            <a:ext cx="4449850" cy="3245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6"/>
          <p:cNvGrpSpPr/>
          <p:nvPr/>
        </p:nvGrpSpPr>
        <p:grpSpPr>
          <a:xfrm>
            <a:off x="4939500" y="1219611"/>
            <a:ext cx="3837000" cy="2704200"/>
            <a:chOff x="4939500" y="1219611"/>
            <a:chExt cx="3837000" cy="2704200"/>
          </a:xfrm>
        </p:grpSpPr>
        <p:cxnSp>
          <p:nvCxnSpPr>
            <p:cNvPr id="153" name="Google Shape;153;p1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4" name="Google Shape;154;p1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5" name="Google Shape;155;p1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6" name="Google Shape;156;p1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7" name="Google Shape;157;p1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8" name="Google Shape;158;p1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59" name="Google Shape;159;p1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0" name="Google Shape;160;p1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1" name="Google Shape;161;p1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162" name="Google Shape;162;p1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163" name="Google Shape;163;p1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ph type="title"/>
          </p:nvPr>
        </p:nvSpPr>
        <p:spPr>
          <a:xfrm>
            <a:off x="563625" y="1421525"/>
            <a:ext cx="3384600" cy="99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Q1 2020 Analysis</a:t>
            </a:r>
            <a:endParaRPr sz="3000"/>
          </a:p>
        </p:txBody>
      </p:sp>
      <p:sp>
        <p:nvSpPr>
          <p:cNvPr id="165" name="Google Shape;165;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The trend remains consistent, with members continuing to dominate weekday usage, reinforcing their reliance on Cyclistic for daily transport. Casual rider activity remains concentrated on weekends, highlighting an opportunity to convert them into members through targeted weekend promotions.</a:t>
            </a:r>
            <a:endParaRPr sz="1300"/>
          </a:p>
        </p:txBody>
      </p:sp>
      <p:grpSp>
        <p:nvGrpSpPr>
          <p:cNvPr id="166" name="Google Shape;166;p16"/>
          <p:cNvGrpSpPr/>
          <p:nvPr/>
        </p:nvGrpSpPr>
        <p:grpSpPr>
          <a:xfrm>
            <a:off x="4939534" y="2017046"/>
            <a:ext cx="3825543" cy="1573620"/>
            <a:chOff x="1000000" y="2393988"/>
            <a:chExt cx="4144235" cy="1704713"/>
          </a:xfrm>
        </p:grpSpPr>
        <p:sp>
          <p:nvSpPr>
            <p:cNvPr id="167" name="Google Shape;167;p16"/>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168" name="Google Shape;168;p1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6"/>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6"/>
          <p:cNvGrpSpPr/>
          <p:nvPr/>
        </p:nvGrpSpPr>
        <p:grpSpPr>
          <a:xfrm>
            <a:off x="4939557" y="1778136"/>
            <a:ext cx="3836911" cy="1503799"/>
            <a:chOff x="1000025" y="2059300"/>
            <a:chExt cx="4156550" cy="1629075"/>
          </a:xfrm>
        </p:grpSpPr>
        <p:sp>
          <p:nvSpPr>
            <p:cNvPr id="178" name="Google Shape;178;p1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179" name="Google Shape;179;p1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body"/>
          </p:nvPr>
        </p:nvSpPr>
        <p:spPr>
          <a:xfrm>
            <a:off x="6847150" y="1606395"/>
            <a:ext cx="11796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max growth</a:t>
            </a:r>
            <a:endParaRPr sz="1300">
              <a:solidFill>
                <a:schemeClr val="dk1"/>
              </a:solidFill>
            </a:endParaRPr>
          </a:p>
        </p:txBody>
      </p:sp>
      <p:pic>
        <p:nvPicPr>
          <p:cNvPr id="188" name="Google Shape;188;p16"/>
          <p:cNvPicPr preferRelativeResize="0"/>
          <p:nvPr/>
        </p:nvPicPr>
        <p:blipFill>
          <a:blip r:embed="rId3">
            <a:alphaModFix/>
          </a:blip>
          <a:stretch>
            <a:fillRect/>
          </a:stretch>
        </p:blipFill>
        <p:spPr>
          <a:xfrm>
            <a:off x="4624250" y="1097425"/>
            <a:ext cx="4456099" cy="2948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Data-Driven Marketing Strategies</a:t>
            </a:r>
            <a:endParaRPr/>
          </a:p>
        </p:txBody>
      </p:sp>
      <p:sp>
        <p:nvSpPr>
          <p:cNvPr id="194" name="Google Shape;194;p1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5" name="Google Shape;195;p1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Strategie </a:t>
            </a:r>
            <a:r>
              <a:rPr lang="en">
                <a:solidFill>
                  <a:schemeClr val="lt1"/>
                </a:solidFill>
              </a:rPr>
              <a:t>1</a:t>
            </a:r>
            <a:endParaRPr>
              <a:solidFill>
                <a:schemeClr val="lt1"/>
              </a:solidFill>
            </a:endParaRPr>
          </a:p>
        </p:txBody>
      </p:sp>
      <p:sp>
        <p:nvSpPr>
          <p:cNvPr id="196" name="Google Shape;196;p17"/>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Promote Membership Plans for Commuters</a:t>
            </a:r>
            <a:endParaRPr b="1" sz="1600"/>
          </a:p>
          <a:p>
            <a:pPr indent="0" lvl="0" marL="0" rtl="0" algn="l">
              <a:spcBef>
                <a:spcPts val="800"/>
              </a:spcBef>
              <a:spcAft>
                <a:spcPts val="800"/>
              </a:spcAft>
              <a:buNone/>
            </a:pPr>
            <a:r>
              <a:rPr lang="en" sz="1600"/>
              <a:t>Offer exclusive benefits for members, such as faster checkouts or reserved bikes during peak hours.</a:t>
            </a:r>
            <a:endParaRPr sz="1600"/>
          </a:p>
        </p:txBody>
      </p:sp>
      <p:sp>
        <p:nvSpPr>
          <p:cNvPr id="197" name="Google Shape;197;p1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8" name="Google Shape;198;p1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Strategie </a:t>
            </a:r>
            <a:r>
              <a:rPr lang="en">
                <a:solidFill>
                  <a:schemeClr val="lt1"/>
                </a:solidFill>
              </a:rPr>
              <a:t>2</a:t>
            </a:r>
            <a:endParaRPr>
              <a:solidFill>
                <a:schemeClr val="lt1"/>
              </a:solidFill>
            </a:endParaRPr>
          </a:p>
        </p:txBody>
      </p:sp>
      <p:sp>
        <p:nvSpPr>
          <p:cNvPr id="199" name="Google Shape;199;p17"/>
          <p:cNvSpPr txBox="1"/>
          <p:nvPr>
            <p:ph idx="4294967295" type="body"/>
          </p:nvPr>
        </p:nvSpPr>
        <p:spPr>
          <a:xfrm>
            <a:off x="3154371"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Convert Weekend Casual Riders with Seasonal Memberships</a:t>
            </a:r>
            <a:endParaRPr b="1" sz="1600"/>
          </a:p>
          <a:p>
            <a:pPr indent="0" lvl="0" marL="0" rtl="0" algn="l">
              <a:spcBef>
                <a:spcPts val="800"/>
              </a:spcBef>
              <a:spcAft>
                <a:spcPts val="800"/>
              </a:spcAft>
              <a:buNone/>
            </a:pPr>
            <a:r>
              <a:rPr lang="en" sz="1600"/>
              <a:t>Since casual riders are active on weekends, introduce a weekend membership plan.</a:t>
            </a:r>
            <a:endParaRPr sz="1600"/>
          </a:p>
        </p:txBody>
      </p:sp>
      <p:sp>
        <p:nvSpPr>
          <p:cNvPr id="200" name="Google Shape;200;p1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1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Strategie </a:t>
            </a:r>
            <a:r>
              <a:rPr lang="en">
                <a:solidFill>
                  <a:schemeClr val="lt1"/>
                </a:solidFill>
              </a:rPr>
              <a:t>3</a:t>
            </a:r>
            <a:endParaRPr>
              <a:solidFill>
                <a:schemeClr val="lt1"/>
              </a:solidFill>
            </a:endParaRPr>
          </a:p>
        </p:txBody>
      </p:sp>
      <p:sp>
        <p:nvSpPr>
          <p:cNvPr id="202" name="Google Shape;202;p17"/>
          <p:cNvSpPr txBox="1"/>
          <p:nvPr>
            <p:ph idx="4294967295" type="body"/>
          </p:nvPr>
        </p:nvSpPr>
        <p:spPr>
          <a:xfrm>
            <a:off x="6092951"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Use Digital Marketing to Retarget Casual Users</a:t>
            </a:r>
            <a:endParaRPr b="1" sz="1600"/>
          </a:p>
          <a:p>
            <a:pPr indent="-317500" lvl="0" marL="457200" rtl="0" algn="l">
              <a:spcBef>
                <a:spcPts val="800"/>
              </a:spcBef>
              <a:spcAft>
                <a:spcPts val="0"/>
              </a:spcAft>
              <a:buSzPts val="1400"/>
              <a:buChar char="●"/>
            </a:pPr>
            <a:r>
              <a:rPr lang="en" sz="1400"/>
              <a:t>Email and in-app notifications promoting the benefits of membership.</a:t>
            </a:r>
            <a:endParaRPr sz="1400"/>
          </a:p>
          <a:p>
            <a:pPr indent="-317500" lvl="0" marL="457200" rtl="0" algn="l">
              <a:spcBef>
                <a:spcPts val="0"/>
              </a:spcBef>
              <a:spcAft>
                <a:spcPts val="0"/>
              </a:spcAft>
              <a:buSzPts val="1400"/>
              <a:buChar char="●"/>
            </a:pPr>
            <a:r>
              <a:rPr lang="en" sz="1400"/>
              <a:t>Personalized discounts based on casual riders' previous trip history.</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518100" y="25717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 </a:t>
            </a:r>
            <a:endParaRPr/>
          </a:p>
        </p:txBody>
      </p:sp>
      <p:sp>
        <p:nvSpPr>
          <p:cNvPr id="208" name="Google Shape;208;p18"/>
          <p:cNvSpPr txBox="1"/>
          <p:nvPr/>
        </p:nvSpPr>
        <p:spPr>
          <a:xfrm>
            <a:off x="518100" y="3898100"/>
            <a:ext cx="418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Abdullahi Mohamed Jeylani</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