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zn9oAlMNQItFUuc26nHC3zTCs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14FC50-E279-4A2B-860E-A8229106BF26}">
  <a:tblStyle styleId="{7A14FC50-E279-4A2B-860E-A8229106BF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" name="Google Shape;21;p16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6" name="Google Shape;96;p2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4" name="Google Shape;104;p2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1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7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" name="Google Shape;37;p18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" name="Google Shape;46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" name="Google Shape;57;p2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4" name="Google Shape;64;p2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0" name="Google Shape;70;p2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2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" name="Google Shape;88;p2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34664" r="940" t="0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 rot="303011">
            <a:off x="1718653" y="700861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rgbClr val="1265D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>
            <p:ph type="ctrTitle"/>
          </p:nvPr>
        </p:nvSpPr>
        <p:spPr>
          <a:xfrm>
            <a:off x="643467" y="795509"/>
            <a:ext cx="4092525" cy="27986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entury Gothic"/>
              <a:buNone/>
            </a:pPr>
            <a:r>
              <a:rPr b="0" i="0" lang="es-ES">
                <a:solidFill>
                  <a:srgbClr val="FFFFFF"/>
                </a:solidFill>
              </a:rPr>
              <a:t>FlixGenAI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"/>
          <p:cNvSpPr txBox="1"/>
          <p:nvPr>
            <p:ph idx="1" type="subTitle"/>
          </p:nvPr>
        </p:nvSpPr>
        <p:spPr>
          <a:xfrm>
            <a:off x="643467" y="3686187"/>
            <a:ext cx="4092525" cy="22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0" i="0" lang="es-ES">
                <a:solidFill>
                  <a:srgbClr val="FFFFFF"/>
                </a:solidFill>
              </a:rPr>
              <a:t>Curso de IA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i="0" lang="es-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Marrcos Jose Orjuela Murillo 2225506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i="0" lang="es-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Jeider Torres </a:t>
            </a:r>
            <a:r>
              <a:rPr b="1" lang="es-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Martinez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i="0" lang="es-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2201431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rgbClr val="1265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cap="flat" cmpd="sng" w="127000">
            <a:solidFill>
              <a:srgbClr val="1265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2517098" y="-2687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</a:pPr>
            <a:r>
              <a:rPr b="0" i="0" lang="es-ES">
                <a:latin typeface="Roboto"/>
                <a:ea typeface="Roboto"/>
                <a:cs typeface="Roboto"/>
                <a:sym typeface="Roboto"/>
              </a:rPr>
              <a:t>CLASIFICACION NO SUPERVISADA</a:t>
            </a:r>
            <a:endParaRPr/>
          </a:p>
        </p:txBody>
      </p:sp>
      <p:pic>
        <p:nvPicPr>
          <p:cNvPr id="265" name="Google Shape;26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43" y="1024262"/>
            <a:ext cx="4405117" cy="360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4439" y="869694"/>
            <a:ext cx="4580981" cy="37587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7" name="Google Shape;267;p10"/>
          <p:cNvGraphicFramePr/>
          <p:nvPr/>
        </p:nvGraphicFramePr>
        <p:xfrm>
          <a:off x="993183" y="510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{7A14FC50-E279-4A2B-860E-A8229106BF26}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Algoritmo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Agrupa por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Detecta Ruido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Necesita 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K-Means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Distancia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❌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DBSCAN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Densidad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❌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1"/>
          <p:cNvPicPr preferRelativeResize="0"/>
          <p:nvPr/>
        </p:nvPicPr>
        <p:blipFill rotWithShape="1">
          <a:blip r:embed="rId3">
            <a:alphaModFix/>
          </a:blip>
          <a:srcRect b="32994" l="0" r="1" t="0"/>
          <a:stretch/>
        </p:blipFill>
        <p:spPr>
          <a:xfrm>
            <a:off x="342019" y="594698"/>
            <a:ext cx="6482245" cy="3550863"/>
          </a:xfrm>
          <a:custGeom>
            <a:rect b="b" l="l" r="r" t="t"/>
            <a:pathLst>
              <a:path extrusionOk="0" h="6391879" w="11668636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76" name="Google Shape;276;p11"/>
          <p:cNvSpPr/>
          <p:nvPr/>
        </p:nvSpPr>
        <p:spPr>
          <a:xfrm rot="-172285">
            <a:off x="8958979" y="368138"/>
            <a:ext cx="2987899" cy="2987899"/>
          </a:xfrm>
          <a:prstGeom prst="arc">
            <a:avLst>
              <a:gd fmla="val 16200000" name="adj1"/>
              <a:gd fmla="val 2287352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6824264" y="631452"/>
            <a:ext cx="45191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🎯 Películas con baja/buena crítica.</a:t>
            </a:r>
            <a:endParaRPr/>
          </a:p>
          <a:p>
            <a:pPr indent="-11430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🎬 Posibles clásicos populares, películas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independientes o con críticas mixtas.</a:t>
            </a:r>
            <a:endParaRPr/>
          </a:p>
        </p:txBody>
      </p:sp>
      <p:sp>
        <p:nvSpPr>
          <p:cNvPr id="279" name="Google Shape;279;p11"/>
          <p:cNvSpPr txBox="1"/>
          <p:nvPr/>
        </p:nvSpPr>
        <p:spPr>
          <a:xfrm>
            <a:off x="2339524" y="4493962"/>
            <a:ext cx="67595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Agglomerative Clustering reveló </a:t>
            </a:r>
            <a:r>
              <a:rPr b="1" i="0" lang="es-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estructuras ocultas</a:t>
            </a:r>
            <a:r>
              <a:rPr b="0" i="0" lang="es-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los datos, agrupando películas de forma lógica y coherente con sus características numéricas, </a:t>
            </a:r>
            <a:r>
              <a:rPr b="1" i="0" lang="es-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 necesidad de géneros ni etiquetas previas</a:t>
            </a:r>
            <a:r>
              <a:rPr b="0" i="0" lang="es-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8525836" y="775849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 txBox="1"/>
          <p:nvPr>
            <p:ph type="title"/>
          </p:nvPr>
        </p:nvSpPr>
        <p:spPr>
          <a:xfrm>
            <a:off x="3517316" y="-96194"/>
            <a:ext cx="5130798" cy="2750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Cortes horizontales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indican posibles agrupaciones (clústeres).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Cortar el dendrograma a una altura (ej. 20) nos da aproximadamente </a:t>
            </a:r>
            <a:r>
              <a:rPr b="1" i="0" lang="es-E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clústeres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coherente con el análisis anterior.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observar qué clústeres están más relacionados entre sí.</a:t>
            </a:r>
            <a:endParaRPr/>
          </a:p>
        </p:txBody>
      </p:sp>
      <p:pic>
        <p:nvPicPr>
          <p:cNvPr id="289" name="Google Shape;28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281" y="2558030"/>
            <a:ext cx="8054455" cy="410777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/>
          <p:nvPr/>
        </p:nvSpPr>
        <p:spPr>
          <a:xfrm rot="-853893">
            <a:off x="2906963" y="1348064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rgbClr val="1265D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 txBox="1"/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s-ES">
                <a:solidFill>
                  <a:srgbClr val="FFFFFF"/>
                </a:solidFill>
              </a:rPr>
              <a:t>Análisis de Resultados</a:t>
            </a:r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5237018" y="656000"/>
            <a:ext cx="6303729" cy="5556223"/>
            <a:chOff x="0" y="2307"/>
            <a:chExt cx="6303729" cy="5556223"/>
          </a:xfrm>
        </p:grpSpPr>
        <p:sp>
          <p:nvSpPr>
            <p:cNvPr id="300" name="Google Shape;300;p13"/>
            <p:cNvSpPr/>
            <p:nvPr/>
          </p:nvSpPr>
          <p:spPr>
            <a:xfrm>
              <a:off x="0" y="2307"/>
              <a:ext cx="6303729" cy="116973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353843" y="265497"/>
              <a:ext cx="643352" cy="6433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351039" y="2307"/>
              <a:ext cx="4952689" cy="1169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 txBox="1"/>
            <p:nvPr/>
          </p:nvSpPr>
          <p:spPr>
            <a:xfrm>
              <a:off x="1351039" y="2307"/>
              <a:ext cx="4952689" cy="1169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75" lIns="123775" spcFirstLastPara="1" rIns="123775" wrap="square" tIns="12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None/>
              </a:pPr>
              <a:r>
                <a:rPr b="0" i="0" lang="es-ES" sz="2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Random Forest: mejor equilibrio y exactitud.</a:t>
              </a:r>
              <a:endParaRPr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0" y="1464471"/>
              <a:ext cx="6303729" cy="116973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353843" y="1727661"/>
              <a:ext cx="643352" cy="6433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351039" y="1464471"/>
              <a:ext cx="4952689" cy="1169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 txBox="1"/>
            <p:nvPr/>
          </p:nvSpPr>
          <p:spPr>
            <a:xfrm>
              <a:off x="1351039" y="1464471"/>
              <a:ext cx="4952689" cy="1169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75" lIns="123775" spcFirstLastPara="1" rIns="123775" wrap="square" tIns="12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None/>
              </a:pPr>
              <a:r>
                <a:rPr b="0" i="0" lang="es-ES" sz="2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Gradient Boosting: mayor precisión pero menor Recall.</a:t>
              </a:r>
              <a:endParaRPr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0" y="2926635"/>
              <a:ext cx="6303729" cy="116973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53843" y="3189825"/>
              <a:ext cx="643352" cy="64335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351039" y="2926635"/>
              <a:ext cx="4952689" cy="1169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 txBox="1"/>
            <p:nvPr/>
          </p:nvSpPr>
          <p:spPr>
            <a:xfrm>
              <a:off x="1351039" y="2926635"/>
              <a:ext cx="4952689" cy="1169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75" lIns="123775" spcFirstLastPara="1" rIns="123775" wrap="square" tIns="12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None/>
              </a:pPr>
              <a:r>
                <a:rPr b="0" i="0" lang="es-ES" sz="2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Árboles de Decisión: rendimiento más bajo.</a:t>
              </a:r>
              <a:endParaRPr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0" y="4388799"/>
              <a:ext cx="6303729" cy="1169731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353843" y="4651989"/>
              <a:ext cx="643352" cy="64335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351039" y="4388799"/>
              <a:ext cx="4952689" cy="1169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 txBox="1"/>
            <p:nvPr/>
          </p:nvSpPr>
          <p:spPr>
            <a:xfrm>
              <a:off x="1351039" y="4388799"/>
              <a:ext cx="4952689" cy="1169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75" lIns="123775" spcFirstLastPara="1" rIns="123775" wrap="square" tIns="123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None/>
              </a:pPr>
              <a:r>
                <a:rPr b="0" i="0" lang="es-ES" sz="2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Regresión Logística: simple y competitivo.</a:t>
              </a:r>
              <a:endParaRPr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s-ES">
                <a:solidFill>
                  <a:srgbClr val="FFFFFF"/>
                </a:solidFill>
              </a:rPr>
              <a:t>Conclusiones</a:t>
            </a: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14"/>
          <p:cNvGrpSpPr/>
          <p:nvPr/>
        </p:nvGrpSpPr>
        <p:grpSpPr>
          <a:xfrm>
            <a:off x="838200" y="1801442"/>
            <a:ext cx="10515600" cy="4350274"/>
            <a:chOff x="0" y="531"/>
            <a:chExt cx="10515600" cy="4350274"/>
          </a:xfrm>
        </p:grpSpPr>
        <p:sp>
          <p:nvSpPr>
            <p:cNvPr id="324" name="Google Shape;324;p14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4E91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 txBox="1"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entury Gothic"/>
                <a:buNone/>
              </a:pPr>
              <a:r>
                <a:rPr b="0" i="0" lang="es-ES" sz="2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Random Forest es el modelo más equilibrado y con mejor desempeño.</a:t>
              </a:r>
              <a:endParaRPr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5A5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 txBox="1"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entury Gothic"/>
                <a:buNone/>
              </a:pPr>
              <a:r>
                <a:rPr b="0" i="0" lang="es-ES" sz="2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elección del modelo ideal depende del objetivo del proyecto.</a:t>
              </a:r>
              <a:endParaRPr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2AC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entury Gothic"/>
                <a:buNone/>
              </a:pPr>
              <a:r>
                <a:rPr b="0" i="0" lang="es-ES" sz="2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 un escenario real, podrías combinar modelos (ensemble) o ajustar hiperparámetros para mejorar resultados.</a:t>
              </a:r>
              <a:endParaRPr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b="0" i="0" lang="es-ES">
                <a:solidFill>
                  <a:srgbClr val="FFFFFF"/>
                </a:solidFill>
              </a:rPr>
              <a:t>Motivación del Proyecto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s-ES"/>
              <a:t>En la actualidad, las plataformas de contenido como Netflix, Amazon Prime, Video o Disney+ enfrentan el reto constante de ofrecer experiencias personalizadas a sus usuarios, adaptándose a sus gustos, preferencias y hábitos de visualización. Ante esta necesidad, surge el interés por desarrollar sistemas inteligentes que permitan mejorar la experiencia del usuario mediante recomendaciones precisas y relevantes.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b="0" i="0" lang="es-ES">
                <a:solidFill>
                  <a:srgbClr val="FFFFFF"/>
                </a:solidFill>
              </a:rPr>
              <a:t>Objetivo General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s-ES"/>
              <a:t>Desarrollar un sistema de recomendación de películas utilizando la técnica de filtrado colaborativo usuario-usuario, mediante el análisis de un dataset con información de interacciones, con el fin de generar recomendaciones personalizadas y mejorar la experiencia del usuario en plataformas de contenido digital.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</a:pPr>
            <a:r>
              <a:rPr b="0" i="0" lang="es-ES">
                <a:solidFill>
                  <a:srgbClr val="000000"/>
                </a:solidFill>
              </a:rPr>
              <a:t>Información del Dataset</a:t>
            </a:r>
            <a:endParaRPr/>
          </a:p>
        </p:txBody>
      </p:sp>
      <p:grpSp>
        <p:nvGrpSpPr>
          <p:cNvPr id="140" name="Google Shape;140;p4"/>
          <p:cNvGrpSpPr/>
          <p:nvPr/>
        </p:nvGrpSpPr>
        <p:grpSpPr>
          <a:xfrm>
            <a:off x="838200" y="1827509"/>
            <a:ext cx="10515600" cy="3855973"/>
            <a:chOff x="0" y="1884"/>
            <a:chExt cx="10515600" cy="3855973"/>
          </a:xfrm>
        </p:grpSpPr>
        <p:cxnSp>
          <p:nvCxnSpPr>
            <p:cNvPr id="141" name="Google Shape;141;p4"/>
            <p:cNvCxnSpPr/>
            <p:nvPr/>
          </p:nvCxnSpPr>
          <p:spPr>
            <a:xfrm>
              <a:off x="0" y="1884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2" name="Google Shape;142;p4"/>
            <p:cNvSpPr/>
            <p:nvPr/>
          </p:nvSpPr>
          <p:spPr>
            <a:xfrm>
              <a:off x="0" y="1884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0" y="1884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Título: Nombre del contenido (películas o series).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44" name="Google Shape;144;p4"/>
            <p:cNvCxnSpPr/>
            <p:nvPr/>
          </p:nvCxnSpPr>
          <p:spPr>
            <a:xfrm>
              <a:off x="0" y="323215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5" name="Google Shape;145;p4"/>
            <p:cNvSpPr/>
            <p:nvPr/>
          </p:nvSpPr>
          <p:spPr>
            <a:xfrm>
              <a:off x="0" y="323215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0" y="323215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Género: Clasificación por tipo (Comedia, Drama, etc.) y categorías sugeridas por Netflix.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47" name="Google Shape;147;p4"/>
            <p:cNvCxnSpPr/>
            <p:nvPr/>
          </p:nvCxnSpPr>
          <p:spPr>
            <a:xfrm>
              <a:off x="0" y="644546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8" name="Google Shape;148;p4"/>
            <p:cNvSpPr/>
            <p:nvPr/>
          </p:nvSpPr>
          <p:spPr>
            <a:xfrm>
              <a:off x="0" y="644546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0" y="644546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Idioma: Idiomas disponibles.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50" name="Google Shape;150;p4"/>
            <p:cNvCxnSpPr/>
            <p:nvPr/>
          </p:nvCxnSpPr>
          <p:spPr>
            <a:xfrm>
              <a:off x="0" y="965877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1" name="Google Shape;151;p4"/>
            <p:cNvSpPr/>
            <p:nvPr/>
          </p:nvSpPr>
          <p:spPr>
            <a:xfrm>
              <a:off x="0" y="965877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0" y="965877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Tipo: Serie o Película.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53" name="Google Shape;153;p4"/>
            <p:cNvCxnSpPr/>
            <p:nvPr/>
          </p:nvCxnSpPr>
          <p:spPr>
            <a:xfrm>
              <a:off x="0" y="1287208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4" name="Google Shape;154;p4"/>
            <p:cNvSpPr/>
            <p:nvPr/>
          </p:nvSpPr>
          <p:spPr>
            <a:xfrm>
              <a:off x="0" y="1287208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0" y="1287208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Puntaje: Valoración alternativa de calidad.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56" name="Google Shape;156;p4"/>
            <p:cNvCxnSpPr/>
            <p:nvPr/>
          </p:nvCxnSpPr>
          <p:spPr>
            <a:xfrm>
              <a:off x="0" y="1608539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7" name="Google Shape;157;p4"/>
            <p:cNvSpPr/>
            <p:nvPr/>
          </p:nvSpPr>
          <p:spPr>
            <a:xfrm>
              <a:off x="0" y="1608539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0" y="1608539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Disponibilidad por País: Regiones donde está disponible.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59" name="Google Shape;159;p4"/>
            <p:cNvCxnSpPr/>
            <p:nvPr/>
          </p:nvCxnSpPr>
          <p:spPr>
            <a:xfrm>
              <a:off x="0" y="1929871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0" name="Google Shape;160;p4"/>
            <p:cNvSpPr/>
            <p:nvPr/>
          </p:nvSpPr>
          <p:spPr>
            <a:xfrm>
              <a:off x="0" y="1929871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0" y="1929871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Duración: Tiempo aproximado de reproducción.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2" name="Google Shape;162;p4"/>
            <p:cNvCxnSpPr/>
            <p:nvPr/>
          </p:nvCxnSpPr>
          <p:spPr>
            <a:xfrm>
              <a:off x="0" y="2251202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3" name="Google Shape;163;p4"/>
            <p:cNvSpPr/>
            <p:nvPr/>
          </p:nvSpPr>
          <p:spPr>
            <a:xfrm>
              <a:off x="0" y="2251202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0" y="2251202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Director y Guionista: Créditos principales de producción.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5" name="Google Shape;165;p4"/>
            <p:cNvCxnSpPr/>
            <p:nvPr/>
          </p:nvCxnSpPr>
          <p:spPr>
            <a:xfrm>
              <a:off x="0" y="2572533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6" name="Google Shape;166;p4"/>
            <p:cNvSpPr/>
            <p:nvPr/>
          </p:nvSpPr>
          <p:spPr>
            <a:xfrm>
              <a:off x="0" y="2572533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0" y="2572533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Fecha de Estreno en Netflix: Fecha de publicación en la plataforma.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8" name="Google Shape;168;p4"/>
            <p:cNvCxnSpPr/>
            <p:nvPr/>
          </p:nvCxnSpPr>
          <p:spPr>
            <a:xfrm>
              <a:off x="0" y="2893864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9" name="Google Shape;169;p4"/>
            <p:cNvSpPr/>
            <p:nvPr/>
          </p:nvSpPr>
          <p:spPr>
            <a:xfrm>
              <a:off x="0" y="2893864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0" y="2893864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Productora: Casa de producción del contenido.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1" name="Google Shape;171;p4"/>
            <p:cNvCxnSpPr/>
            <p:nvPr/>
          </p:nvCxnSpPr>
          <p:spPr>
            <a:xfrm>
              <a:off x="0" y="3215195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4"/>
            <p:cNvSpPr/>
            <p:nvPr/>
          </p:nvSpPr>
          <p:spPr>
            <a:xfrm>
              <a:off x="0" y="3215195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0" y="3215195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Enlaces: Acceso directo a Netflix, IMDb, tráiler y póster.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4" name="Google Shape;174;p4"/>
            <p:cNvCxnSpPr/>
            <p:nvPr/>
          </p:nvCxnSpPr>
          <p:spPr>
            <a:xfrm>
              <a:off x="0" y="3536526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5" name="Google Shape;175;p4"/>
            <p:cNvSpPr/>
            <p:nvPr/>
          </p:nvSpPr>
          <p:spPr>
            <a:xfrm>
              <a:off x="0" y="3536526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0" y="3536526"/>
              <a:ext cx="10515600" cy="32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Resumen: Descripción breve del argumento.</a:t>
              </a:r>
              <a:endPara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</a:pPr>
            <a:r>
              <a:rPr b="0" i="0" lang="es-ES">
                <a:solidFill>
                  <a:srgbClr val="000000"/>
                </a:solidFill>
              </a:rPr>
              <a:t>Estadisticas</a:t>
            </a:r>
            <a:br>
              <a:rPr b="0" i="0" lang="es-ES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8107" y="0"/>
            <a:ext cx="7455693" cy="666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s-ES">
                <a:solidFill>
                  <a:srgbClr val="FFFFFF"/>
                </a:solidFill>
              </a:rPr>
              <a:t>Preprocesamiento 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>
            <a:off x="838200" y="1800911"/>
            <a:ext cx="10515599" cy="4351337"/>
            <a:chOff x="0" y="0"/>
            <a:chExt cx="10515599" cy="4351337"/>
          </a:xfrm>
        </p:grpSpPr>
        <p:sp>
          <p:nvSpPr>
            <p:cNvPr id="192" name="Google Shape;192;p6"/>
            <p:cNvSpPr/>
            <p:nvPr/>
          </p:nvSpPr>
          <p:spPr>
            <a:xfrm>
              <a:off x="0" y="0"/>
              <a:ext cx="8097012" cy="783240"/>
            </a:xfrm>
            <a:prstGeom prst="roundRect">
              <a:avLst>
                <a:gd fmla="val 10000" name="adj"/>
              </a:avLst>
            </a:prstGeom>
            <a:solidFill>
              <a:srgbClr val="4E91E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22940" y="22940"/>
              <a:ext cx="7160195" cy="737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s-E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Fuente de datos: películas con atributos como presupuesto, género, duración, etc.</a:t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04647" y="892024"/>
              <a:ext cx="8097012" cy="783240"/>
            </a:xfrm>
            <a:prstGeom prst="roundRect">
              <a:avLst>
                <a:gd fmla="val 10000" name="adj"/>
              </a:avLst>
            </a:prstGeom>
            <a:solidFill>
              <a:srgbClr val="4358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 txBox="1"/>
            <p:nvPr/>
          </p:nvSpPr>
          <p:spPr>
            <a:xfrm>
              <a:off x="627587" y="914964"/>
              <a:ext cx="6937378" cy="737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s-E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Eliminación de valores nulos y duplicados.</a:t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209293" y="1784048"/>
              <a:ext cx="8097012" cy="783240"/>
            </a:xfrm>
            <a:prstGeom prst="roundRect">
              <a:avLst>
                <a:gd fmla="val 10000" name="adj"/>
              </a:avLst>
            </a:prstGeom>
            <a:solidFill>
              <a:srgbClr val="4F43B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1232233" y="1806988"/>
              <a:ext cx="6937378" cy="737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s-E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Codificación de variables categóricas (One-Hot Encoding, Label Encoding).</a:t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813940" y="2676072"/>
              <a:ext cx="8097012" cy="783240"/>
            </a:xfrm>
            <a:prstGeom prst="roundRect">
              <a:avLst>
                <a:gd fmla="val 10000" name="adj"/>
              </a:avLst>
            </a:prstGeom>
            <a:solidFill>
              <a:srgbClr val="624E8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1836880" y="2699012"/>
              <a:ext cx="6937378" cy="737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s-E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Normalización/Estandarización (si aplicaste alguna).</a:t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418587" y="3568097"/>
              <a:ext cx="8097012" cy="783240"/>
            </a:xfrm>
            <a:prstGeom prst="roundRect">
              <a:avLst>
                <a:gd fmla="val 10000" name="adj"/>
              </a:avLst>
            </a:prstGeom>
            <a:solidFill>
              <a:srgbClr val="59515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2441527" y="3591037"/>
              <a:ext cx="6937378" cy="737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s-E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División del dataset: entrenamiento (70%) y prueba (30%).</a:t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7587905" y="572200"/>
              <a:ext cx="509106" cy="5091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EDBF7">
                <a:alpha val="89803"/>
              </a:srgbClr>
            </a:solidFill>
            <a:ln cap="flat" cmpd="sng" w="12700">
              <a:solidFill>
                <a:srgbClr val="CEDBF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7702454" y="572200"/>
              <a:ext cx="280008" cy="38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entury Gothic"/>
                <a:buNone/>
              </a:pPr>
              <a:r>
                <a:t/>
              </a:r>
              <a:endParaRPr b="0" i="0" sz="2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8192552" y="1464225"/>
              <a:ext cx="509106" cy="5091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BCAEF">
                <a:alpha val="89803"/>
              </a:srgbClr>
            </a:solidFill>
            <a:ln cap="flat" cmpd="sng" w="12700">
              <a:solidFill>
                <a:srgbClr val="CBCA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8307101" y="1464225"/>
              <a:ext cx="280008" cy="38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entury Gothic"/>
                <a:buNone/>
              </a:pPr>
              <a:r>
                <a:t/>
              </a:r>
              <a:endParaRPr b="0" i="0" sz="2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8797199" y="2343195"/>
              <a:ext cx="509106" cy="5091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1CAE1">
                <a:alpha val="89803"/>
              </a:srgbClr>
            </a:solidFill>
            <a:ln cap="flat" cmpd="sng" w="12700">
              <a:solidFill>
                <a:srgbClr val="D1CAE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8911748" y="2343195"/>
              <a:ext cx="280008" cy="38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entury Gothic"/>
                <a:buNone/>
              </a:pPr>
              <a:r>
                <a:t/>
              </a:r>
              <a:endParaRPr b="0" i="0" sz="2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9401846" y="3243922"/>
              <a:ext cx="509106" cy="5091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CED1">
                <a:alpha val="89803"/>
              </a:srgbClr>
            </a:solidFill>
            <a:ln cap="flat" cmpd="sng" w="12700">
              <a:solidFill>
                <a:srgbClr val="CFCED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9516395" y="3243922"/>
              <a:ext cx="280008" cy="38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entury Gothic"/>
                <a:buNone/>
              </a:pPr>
              <a:r>
                <a:t/>
              </a:r>
              <a:endParaRPr b="0" i="0" sz="2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s-ES"/>
              <a:t>Clasificación Supervisada</a:t>
            </a:r>
            <a:endParaRPr/>
          </a:p>
        </p:txBody>
      </p:sp>
      <p:grpSp>
        <p:nvGrpSpPr>
          <p:cNvPr id="216" name="Google Shape;216;p7"/>
          <p:cNvGrpSpPr/>
          <p:nvPr/>
        </p:nvGrpSpPr>
        <p:grpSpPr>
          <a:xfrm>
            <a:off x="838200" y="1827509"/>
            <a:ext cx="10515600" cy="3855973"/>
            <a:chOff x="0" y="1884"/>
            <a:chExt cx="10515600" cy="3855973"/>
          </a:xfrm>
        </p:grpSpPr>
        <p:cxnSp>
          <p:nvCxnSpPr>
            <p:cNvPr id="217" name="Google Shape;217;p7"/>
            <p:cNvCxnSpPr/>
            <p:nvPr/>
          </p:nvCxnSpPr>
          <p:spPr>
            <a:xfrm>
              <a:off x="0" y="1884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8" name="Google Shape;218;p7"/>
            <p:cNvSpPr/>
            <p:nvPr/>
          </p:nvSpPr>
          <p:spPr>
            <a:xfrm>
              <a:off x="0" y="1884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0" y="1884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Modelos utilizados: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20" name="Google Shape;220;p7"/>
            <p:cNvCxnSpPr/>
            <p:nvPr/>
          </p:nvCxnSpPr>
          <p:spPr>
            <a:xfrm>
              <a:off x="0" y="644546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7"/>
            <p:cNvSpPr/>
            <p:nvPr/>
          </p:nvSpPr>
          <p:spPr>
            <a:xfrm>
              <a:off x="0" y="644546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 txBox="1"/>
            <p:nvPr/>
          </p:nvSpPr>
          <p:spPr>
            <a:xfrm>
              <a:off x="0" y="644546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Regresión Logística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23" name="Google Shape;223;p7"/>
            <p:cNvCxnSpPr/>
            <p:nvPr/>
          </p:nvCxnSpPr>
          <p:spPr>
            <a:xfrm>
              <a:off x="0" y="1287208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4" name="Google Shape;224;p7"/>
            <p:cNvSpPr/>
            <p:nvPr/>
          </p:nvSpPr>
          <p:spPr>
            <a:xfrm>
              <a:off x="0" y="1287208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 txBox="1"/>
            <p:nvPr/>
          </p:nvSpPr>
          <p:spPr>
            <a:xfrm>
              <a:off x="0" y="1287208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Árboles de Decisión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26" name="Google Shape;226;p7"/>
            <p:cNvCxnSpPr/>
            <p:nvPr/>
          </p:nvCxnSpPr>
          <p:spPr>
            <a:xfrm>
              <a:off x="0" y="1929870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7" name="Google Shape;227;p7"/>
            <p:cNvSpPr/>
            <p:nvPr/>
          </p:nvSpPr>
          <p:spPr>
            <a:xfrm>
              <a:off x="0" y="1929871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0" y="1929871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Random Forest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29" name="Google Shape;229;p7"/>
            <p:cNvCxnSpPr/>
            <p:nvPr/>
          </p:nvCxnSpPr>
          <p:spPr>
            <a:xfrm>
              <a:off x="0" y="2572533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0" name="Google Shape;230;p7"/>
            <p:cNvSpPr/>
            <p:nvPr/>
          </p:nvSpPr>
          <p:spPr>
            <a:xfrm>
              <a:off x="0" y="2572533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 txBox="1"/>
            <p:nvPr/>
          </p:nvSpPr>
          <p:spPr>
            <a:xfrm>
              <a:off x="0" y="2572533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Gradient Boosting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32" name="Google Shape;232;p7"/>
            <p:cNvCxnSpPr/>
            <p:nvPr/>
          </p:nvCxnSpPr>
          <p:spPr>
            <a:xfrm>
              <a:off x="0" y="3215195"/>
              <a:ext cx="10515600" cy="0"/>
            </a:xfrm>
            <a:prstGeom prst="straightConnector1">
              <a:avLst/>
            </a:prstGeom>
            <a:solidFill>
              <a:srgbClr val="EE735E"/>
            </a:solidFill>
            <a:ln cap="flat" cmpd="sng" w="12700">
              <a:solidFill>
                <a:srgbClr val="EE735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3" name="Google Shape;233;p7"/>
            <p:cNvSpPr/>
            <p:nvPr/>
          </p:nvSpPr>
          <p:spPr>
            <a:xfrm>
              <a:off x="0" y="3215195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0" y="3215195"/>
              <a:ext cx="10515600" cy="64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 entrenaron cuatro modelos supervisados con el objetivo de predecir si una película ganaría muchos premios. Cada modelo fue evaluado usando métricas estándar como Accuracy, Precision, Recall y F1-Score.Con un enfoque de clasificación binaria (Clase 0: pocos premios, Clase 1: muchos premios).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8525836" y="775849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 txBox="1"/>
          <p:nvPr>
            <p:ph type="title"/>
          </p:nvPr>
        </p:nvSpPr>
        <p:spPr>
          <a:xfrm>
            <a:off x="6417732" y="957715"/>
            <a:ext cx="5130798" cy="2750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s-ES" sz="6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Google Shape;245;p8"/>
          <p:cNvGraphicFramePr/>
          <p:nvPr/>
        </p:nvGraphicFramePr>
        <p:xfrm>
          <a:off x="0" y="17677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2F2F2"/>
                </a:solidFill>
                <a:tableStyleId>{7A14FC50-E279-4A2B-860E-A8229106BF26}</a:tableStyleId>
              </a:tblPr>
              <a:tblGrid>
                <a:gridCol w="1154500"/>
                <a:gridCol w="1362875"/>
                <a:gridCol w="1364700"/>
                <a:gridCol w="1004100"/>
                <a:gridCol w="964225"/>
              </a:tblGrid>
              <a:tr h="77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chemeClr val="dk1"/>
                          </a:solidFill>
                        </a:rPr>
                        <a:t>Modelo</a:t>
                      </a:r>
                      <a:endParaRPr/>
                    </a:p>
                  </a:txBody>
                  <a:tcPr marT="20875" marB="156550" marR="104375" marL="73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cap="none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20875" marB="156550" marR="104375" marL="73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cap="none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20875" marB="156550" marR="104375" marL="73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cap="none">
                          <a:solidFill>
                            <a:schemeClr val="dk1"/>
                          </a:solidFill>
                        </a:rPr>
                        <a:t>Recall</a:t>
                      </a:r>
                      <a:endParaRPr/>
                    </a:p>
                  </a:txBody>
                  <a:tcPr marT="20875" marB="156550" marR="104375" marL="73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cap="none">
                          <a:solidFill>
                            <a:schemeClr val="dk1"/>
                          </a:solidFill>
                        </a:rPr>
                        <a:t>F1-Score</a:t>
                      </a:r>
                      <a:endParaRPr/>
                    </a:p>
                  </a:txBody>
                  <a:tcPr marT="20875" marB="156550" marR="104375" marL="73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3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cap="none">
                          <a:solidFill>
                            <a:schemeClr val="dk1"/>
                          </a:solidFill>
                        </a:rPr>
                        <a:t>Regresión Logística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20875" marB="156550" marR="104375" marL="730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0.8283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0.8439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0.8047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0.8238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3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cap="none">
                          <a:solidFill>
                            <a:schemeClr val="dk1"/>
                          </a:solidFill>
                        </a:rPr>
                        <a:t>Árbol de Decisión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20875" marB="156550" marR="104375" marL="730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0.7773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0.7931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0.7488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0.7703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3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cap="none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20875" marB="156550" marR="104375" marL="730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0.8306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0.8550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0.7953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0.8241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3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cap="none">
                          <a:solidFill>
                            <a:schemeClr val="dk1"/>
                          </a:solidFill>
                        </a:rPr>
                        <a:t>Gradient Boosting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20875" marB="156550" marR="104375" marL="730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0.8237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0.8840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0.7442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cap="none">
                          <a:solidFill>
                            <a:schemeClr val="dk1"/>
                          </a:solidFill>
                        </a:rPr>
                        <a:t>0.8081</a:t>
                      </a:r>
                      <a:endParaRPr/>
                    </a:p>
                  </a:txBody>
                  <a:tcPr marT="20875" marB="156550" marR="104375" marL="73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0198657" y="1"/>
            <a:ext cx="1155142" cy="625027"/>
          </a:xfrm>
          <a:custGeom>
            <a:rect b="b" l="l" r="r" t="t"/>
            <a:pathLst>
              <a:path extrusionOk="0" h="625027" w="1155142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 txBox="1"/>
          <p:nvPr>
            <p:ph idx="1" type="body"/>
          </p:nvPr>
        </p:nvSpPr>
        <p:spPr>
          <a:xfrm>
            <a:off x="575238" y="810940"/>
            <a:ext cx="7142918" cy="569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Análisis de Resultados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Mejor Precisión:</a:t>
            </a:r>
            <a:b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El modelo </a:t>
            </a: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Gradient Boosting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 obtuvo la </a:t>
            </a: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mayor precisión (0.8840)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, lo que indica que fue el más conservador al clasificar positivos, pero con menor </a:t>
            </a: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 (0.7442), lo cual sugiere más falsos negativos.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Mejor Recall:</a:t>
            </a:r>
            <a:b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La </a:t>
            </a: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Regresión Logística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 tuvo un recall más equilibrado (0.8047), lo que la hace adecuada si es importante </a:t>
            </a: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detectar correctamente la mayor cantidad posible de positivos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Mejor Balance General (F1-Score):</a:t>
            </a:r>
            <a:b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El </a:t>
            </a: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modelo Random Forest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 obtuvo el </a:t>
            </a: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mejor F1-Score (0.8241)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, reflejando un equilibrio sólido entre precisión y recall.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Peor Desempeño Global:</a:t>
            </a:r>
            <a:b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El </a:t>
            </a: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Árbol de Decisión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 fue el más débil en todas las métricas, con un F1-Score de solo </a:t>
            </a:r>
            <a:r>
              <a:rPr b="1" lang="es-ES" sz="2300">
                <a:latin typeface="Century Gothic"/>
                <a:ea typeface="Century Gothic"/>
                <a:cs typeface="Century Gothic"/>
                <a:sym typeface="Century Gothic"/>
              </a:rPr>
              <a:t>0.7703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, lo cual puede deberse a su </a:t>
            </a:r>
            <a:r>
              <a:rPr lang="es-ES" sz="2000">
                <a:latin typeface="Century Gothic"/>
                <a:ea typeface="Century Gothic"/>
                <a:cs typeface="Century Gothic"/>
                <a:sym typeface="Century Gothic"/>
              </a:rPr>
              <a:t>tendencia</a:t>
            </a:r>
            <a:r>
              <a:rPr lang="es-ES" sz="2300">
                <a:latin typeface="Century Gothic"/>
                <a:ea typeface="Century Gothic"/>
                <a:cs typeface="Century Gothic"/>
                <a:sym typeface="Century Gothic"/>
              </a:rPr>
              <a:t> al sobreajuste o falta de capacidad para capturar relaciones complejas.</a:t>
            </a:r>
            <a:endParaRPr/>
          </a:p>
          <a:p>
            <a:pPr indent="-15227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300"/>
          </a:p>
        </p:txBody>
      </p:sp>
      <p:sp>
        <p:nvSpPr>
          <p:cNvPr id="253" name="Google Shape;253;p9"/>
          <p:cNvSpPr/>
          <p:nvPr/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tadísticas" id="254" name="Google Shape;2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7184" y="1216485"/>
            <a:ext cx="3781051" cy="3781051"/>
          </a:xfrm>
          <a:custGeom>
            <a:rect b="b" l="l" r="r" t="t"/>
            <a:pathLst>
              <a:path extrusionOk="0" h="5712488" w="4114800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55" name="Google Shape;255;p9"/>
          <p:cNvSpPr/>
          <p:nvPr/>
        </p:nvSpPr>
        <p:spPr>
          <a:xfrm>
            <a:off x="6749602" y="1"/>
            <a:ext cx="2066948" cy="1621879"/>
          </a:xfrm>
          <a:custGeom>
            <a:rect b="b" l="l" r="r" t="t"/>
            <a:pathLst>
              <a:path extrusionOk="0" h="1621879" w="2066948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9"/>
          <p:cNvCxnSpPr/>
          <p:nvPr/>
        </p:nvCxnSpPr>
        <p:spPr>
          <a:xfrm>
            <a:off x="12138745" y="1027906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9"/>
          <p:cNvSpPr/>
          <p:nvPr/>
        </p:nvSpPr>
        <p:spPr>
          <a:xfrm rot="-1136562">
            <a:off x="7456580" y="5166682"/>
            <a:ext cx="1835725" cy="2024785"/>
          </a:xfrm>
          <a:custGeom>
            <a:rect b="b" l="l" r="r" t="t"/>
            <a:pathLst>
              <a:path extrusionOk="0" h="2024785" w="183572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6809527" y="6033795"/>
            <a:ext cx="1991064" cy="824205"/>
          </a:xfrm>
          <a:custGeom>
            <a:rect b="b" l="l" r="r" t="t"/>
            <a:pathLst>
              <a:path extrusionOk="0" h="824205" w="1991064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10851696" y="5519196"/>
            <a:ext cx="1340305" cy="1338805"/>
          </a:xfrm>
          <a:custGeom>
            <a:rect b="b" l="l" r="r" t="t"/>
            <a:pathLst>
              <a:path extrusionOk="0" h="1338805" w="13403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2025-05-01T01:16:03Z</dcterms:created>
  <dc:creator>marcos orjuela murillo</dc:creator>
</cp:coreProperties>
</file>