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89" r:id="rId4"/>
    <p:sldId id="290" r:id="rId5"/>
    <p:sldId id="288" r:id="rId6"/>
    <p:sldId id="291" r:id="rId7"/>
    <p:sldId id="297" r:id="rId8"/>
    <p:sldId id="298" r:id="rId9"/>
    <p:sldId id="267" r:id="rId10"/>
    <p:sldId id="293" r:id="rId11"/>
    <p:sldId id="292" r:id="rId12"/>
    <p:sldId id="294" r:id="rId13"/>
    <p:sldId id="295" r:id="rId14"/>
    <p:sldId id="296" r:id="rId15"/>
    <p:sldId id="301" r:id="rId16"/>
    <p:sldId id="303" r:id="rId17"/>
    <p:sldId id="304" r:id="rId18"/>
    <p:sldId id="299" r:id="rId19"/>
    <p:sldId id="302" r:id="rId20"/>
    <p:sldId id="305" r:id="rId21"/>
    <p:sldId id="316" r:id="rId22"/>
    <p:sldId id="300" r:id="rId23"/>
    <p:sldId id="322" r:id="rId24"/>
    <p:sldId id="323" r:id="rId25"/>
    <p:sldId id="306" r:id="rId26"/>
    <p:sldId id="307" r:id="rId27"/>
    <p:sldId id="315" r:id="rId28"/>
    <p:sldId id="314" r:id="rId29"/>
    <p:sldId id="308" r:id="rId30"/>
    <p:sldId id="310" r:id="rId31"/>
    <p:sldId id="311" r:id="rId32"/>
    <p:sldId id="309" r:id="rId33"/>
    <p:sldId id="312" r:id="rId34"/>
    <p:sldId id="313" r:id="rId35"/>
    <p:sldId id="318" r:id="rId36"/>
    <p:sldId id="321" r:id="rId37"/>
    <p:sldId id="317" r:id="rId38"/>
    <p:sldId id="319" r:id="rId39"/>
  </p:sldIdLst>
  <p:sldSz cx="9144000" cy="5143500" type="screen16x9"/>
  <p:notesSz cx="6858000" cy="9144000"/>
  <p:embeddedFontLst>
    <p:embeddedFont>
      <p:font typeface="Raleway" panose="020B060402020202020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6f93db3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6f93db3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6f93db3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6f93db3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10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52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Análisis Exploratorio de Datos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288" y="4073236"/>
            <a:ext cx="2152712" cy="96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 smtClean="0"/>
              <a:t>Ejercicio</a:t>
            </a:r>
            <a:endParaRPr sz="5400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553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ES" sz="1800" dirty="0"/>
              <a:t>https://try.jupyter.org/</a:t>
            </a:r>
            <a:endParaRPr sz="1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46" y="773689"/>
            <a:ext cx="4572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Media y mediana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s-ES" dirty="0" smtClean="0"/>
              <a:t>#Parte </a:t>
            </a:r>
            <a:r>
              <a:rPr lang="es-ES" dirty="0"/>
              <a:t>1 – simular datos </a:t>
            </a:r>
            <a:endParaRPr lang="es-ES" dirty="0" smtClean="0"/>
          </a:p>
          <a:p>
            <a:pPr marL="146050" indent="0">
              <a:buNone/>
            </a:pPr>
            <a:endParaRPr lang="es-ES" dirty="0"/>
          </a:p>
          <a:p>
            <a:pPr marL="14605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 err="1" smtClean="0"/>
              <a:t>ingresos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np.random.normal</a:t>
            </a:r>
            <a:r>
              <a:rPr lang="en-US" dirty="0"/>
              <a:t>(27000, 15000, 10000)</a:t>
            </a:r>
          </a:p>
          <a:p>
            <a:pPr marL="146050" indent="0">
              <a:buNone/>
            </a:pPr>
            <a:r>
              <a:rPr lang="en-US" dirty="0" err="1" smtClean="0"/>
              <a:t>np.mean</a:t>
            </a:r>
            <a:r>
              <a:rPr lang="en-US" dirty="0" smtClean="0"/>
              <a:t>( </a:t>
            </a:r>
            <a:r>
              <a:rPr lang="en-US" dirty="0" err="1" smtClean="0"/>
              <a:t>ingresos</a:t>
            </a:r>
            <a:r>
              <a:rPr lang="en-US" dirty="0" smtClean="0"/>
              <a:t> )</a:t>
            </a:r>
          </a:p>
          <a:p>
            <a:pPr marL="146050" indent="0">
              <a:buNone/>
            </a:pPr>
            <a:endParaRPr lang="es-E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Media y mediana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s-ES" dirty="0" smtClean="0"/>
              <a:t>#</a:t>
            </a:r>
            <a:r>
              <a:rPr lang="es-ES" dirty="0"/>
              <a:t>Parte 2 – segmentar en 50 </a:t>
            </a:r>
            <a:r>
              <a:rPr lang="es-ES" dirty="0" err="1"/>
              <a:t>buckets</a:t>
            </a:r>
            <a:r>
              <a:rPr lang="es-ES" dirty="0"/>
              <a:t> y </a:t>
            </a:r>
            <a:r>
              <a:rPr lang="es-ES" dirty="0" smtClean="0"/>
              <a:t>graficar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%</a:t>
            </a:r>
            <a:r>
              <a:rPr lang="en-US" dirty="0" err="1"/>
              <a:t>matplotlib</a:t>
            </a:r>
            <a:r>
              <a:rPr lang="en-US" dirty="0"/>
              <a:t> inline</a:t>
            </a:r>
          </a:p>
          <a:p>
            <a:pPr marL="14605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146050" indent="0">
              <a:buNone/>
            </a:pPr>
            <a:r>
              <a:rPr lang="en-US" dirty="0" err="1" smtClean="0"/>
              <a:t>plt.hist</a:t>
            </a:r>
            <a:r>
              <a:rPr lang="en-US" dirty="0" smtClean="0"/>
              <a:t>(</a:t>
            </a:r>
            <a:r>
              <a:rPr lang="en-US" dirty="0" err="1" smtClean="0"/>
              <a:t>ingresos</a:t>
            </a:r>
            <a:r>
              <a:rPr lang="en-US" dirty="0" smtClean="0"/>
              <a:t>, </a:t>
            </a:r>
            <a:r>
              <a:rPr lang="en-US" dirty="0"/>
              <a:t>50)</a:t>
            </a:r>
          </a:p>
          <a:p>
            <a:pPr marL="14605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Media y mediana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461952"/>
          </a:xfrm>
        </p:spPr>
        <p:txBody>
          <a:bodyPr/>
          <a:lstStyle/>
          <a:p>
            <a:pPr marL="146050" indent="0">
              <a:buNone/>
            </a:pPr>
            <a:r>
              <a:rPr lang="es-ES" dirty="0" smtClean="0"/>
              <a:t>#Parte 3 (final)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dirty="0" err="1" smtClean="0"/>
              <a:t>np.median</a:t>
            </a:r>
            <a:r>
              <a:rPr lang="en-US" dirty="0" smtClean="0"/>
              <a:t>(</a:t>
            </a:r>
            <a:r>
              <a:rPr lang="en-US" dirty="0" err="1" smtClean="0"/>
              <a:t>ingresos</a:t>
            </a:r>
            <a:r>
              <a:rPr lang="en-US" dirty="0" smtClean="0"/>
              <a:t>)</a:t>
            </a:r>
          </a:p>
          <a:p>
            <a:endParaRPr lang="es-ES" dirty="0"/>
          </a:p>
          <a:p>
            <a:pPr marL="146050" indent="0">
              <a:buNone/>
            </a:pPr>
            <a:r>
              <a:rPr lang="es-ES" dirty="0" smtClean="0"/>
              <a:t>#Agregamos el ingreso del innombrable</a:t>
            </a:r>
          </a:p>
          <a:p>
            <a:pPr marL="146050" indent="0">
              <a:buNone/>
            </a:pPr>
            <a:r>
              <a:rPr lang="en-US" dirty="0" err="1" smtClean="0"/>
              <a:t>ingresos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np.append</a:t>
            </a:r>
            <a:r>
              <a:rPr lang="en-US" dirty="0" smtClean="0"/>
              <a:t>(</a:t>
            </a:r>
            <a:r>
              <a:rPr lang="en-US" dirty="0" err="1" smtClean="0"/>
              <a:t>ingresos</a:t>
            </a:r>
            <a:r>
              <a:rPr lang="en-US" dirty="0" smtClean="0"/>
              <a:t>, </a:t>
            </a:r>
            <a:r>
              <a:rPr lang="en-US" dirty="0"/>
              <a:t>[1000000000</a:t>
            </a:r>
            <a:r>
              <a:rPr lang="en-US" dirty="0" smtClean="0"/>
              <a:t>])</a:t>
            </a:r>
          </a:p>
          <a:p>
            <a:pPr marL="146050" indent="0">
              <a:buNone/>
            </a:pPr>
            <a:endParaRPr lang="es-ES" dirty="0"/>
          </a:p>
          <a:p>
            <a:pPr marL="146050" indent="0">
              <a:buNone/>
            </a:pPr>
            <a:r>
              <a:rPr lang="en-US" dirty="0" err="1" smtClean="0"/>
              <a:t>np.median</a:t>
            </a:r>
            <a:r>
              <a:rPr lang="en-US" dirty="0" smtClean="0"/>
              <a:t>(</a:t>
            </a:r>
            <a:r>
              <a:rPr lang="en-US" dirty="0" err="1" smtClean="0"/>
              <a:t>ingresos</a:t>
            </a:r>
            <a:r>
              <a:rPr lang="en-US" dirty="0" smtClean="0"/>
              <a:t>)</a:t>
            </a:r>
          </a:p>
          <a:p>
            <a:pPr marL="146050" indent="0">
              <a:buNone/>
            </a:pPr>
            <a:endParaRPr lang="es-ES" dirty="0"/>
          </a:p>
          <a:p>
            <a:pPr marL="146050" indent="0">
              <a:buNone/>
            </a:pP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ingresos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 err="1" smtClean="0"/>
              <a:t>edades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np.random.randint</a:t>
            </a:r>
            <a:r>
              <a:rPr lang="en-US" dirty="0"/>
              <a:t>(18, high=90, size=500)</a:t>
            </a:r>
          </a:p>
          <a:p>
            <a:pPr marL="146050" indent="0">
              <a:buNone/>
            </a:pPr>
            <a:r>
              <a:rPr lang="en-US" dirty="0" err="1" smtClean="0"/>
              <a:t>edades</a:t>
            </a:r>
            <a:endParaRPr lang="en-US" dirty="0" smtClean="0"/>
          </a:p>
          <a:p>
            <a:pPr marL="146050" indent="0">
              <a:buNone/>
            </a:pPr>
            <a:endParaRPr lang="es-E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scipy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stats</a:t>
            </a:r>
            <a:endParaRPr lang="es-ES" dirty="0"/>
          </a:p>
          <a:p>
            <a:pPr marL="146050" indent="0">
              <a:buNone/>
            </a:pPr>
            <a:r>
              <a:rPr lang="es-ES" dirty="0" err="1" smtClean="0"/>
              <a:t>stats.mode</a:t>
            </a:r>
            <a:r>
              <a:rPr lang="es-ES" dirty="0" smtClean="0"/>
              <a:t>(edades)</a:t>
            </a:r>
            <a:endParaRPr lang="es-ES" dirty="0"/>
          </a:p>
          <a:p>
            <a:pPr marL="146050" indent="0">
              <a:buNone/>
            </a:pPr>
            <a:endParaRPr lang="es-ES" dirty="0" smtClean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Desviacion</a:t>
            </a:r>
            <a:r>
              <a:rPr lang="es-ES" dirty="0" smtClean="0"/>
              <a:t> estándar y varianza(dispersión)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1908184"/>
          </a:xfr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pPr marL="14605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</a:t>
            </a:r>
          </a:p>
          <a:p>
            <a:pPr marL="14605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np</a:t>
            </a:r>
          </a:p>
          <a:p>
            <a:pPr marL="14605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matplotlib.pyplot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(100.0, 50.0, 10000)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50)</a:t>
            </a:r>
          </a:p>
          <a:p>
            <a:pPr marL="14605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9450" y="4074160"/>
            <a:ext cx="4572000" cy="523220"/>
          </a:xfrm>
          <a:prstGeom prst="rect">
            <a:avLst/>
          </a:prstGeom>
          <a:ln>
            <a:solidFill>
              <a:schemeClr val="bg2">
                <a:lumMod val="90000"/>
                <a:lumOff val="1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ingresos.std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ingresos.var</a:t>
            </a:r>
            <a:r>
              <a:rPr lang="en-US" dirty="0"/>
              <a:t>())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6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 smtClean="0"/>
              <a:t>Como usar la desviación estándar para identificar </a:t>
            </a:r>
            <a:r>
              <a:rPr lang="es-ES" sz="5400" dirty="0" err="1" smtClean="0"/>
              <a:t>outliers</a:t>
            </a:r>
            <a:r>
              <a:rPr lang="es-E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8412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momentos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ingresos</a:t>
            </a:r>
            <a:r>
              <a:rPr lang="en-US" dirty="0" smtClean="0"/>
              <a:t>)</a:t>
            </a:r>
          </a:p>
          <a:p>
            <a:r>
              <a:rPr lang="en-US" dirty="0" err="1"/>
              <a:t>np.var</a:t>
            </a:r>
            <a:r>
              <a:rPr lang="en-US" dirty="0"/>
              <a:t>(</a:t>
            </a:r>
            <a:r>
              <a:rPr lang="en-US" dirty="0" err="1"/>
              <a:t>ingresos</a:t>
            </a:r>
            <a:r>
              <a:rPr lang="en-US" dirty="0" smtClean="0"/>
              <a:t>)</a:t>
            </a:r>
          </a:p>
          <a:p>
            <a:endParaRPr lang="es-ES" dirty="0"/>
          </a:p>
          <a:p>
            <a:r>
              <a:rPr lang="en-US" dirty="0"/>
              <a:t>import </a:t>
            </a:r>
            <a:r>
              <a:rPr lang="en-US" dirty="0" err="1"/>
              <a:t>scipy.stats</a:t>
            </a:r>
            <a:r>
              <a:rPr lang="en-US" dirty="0"/>
              <a:t> as </a:t>
            </a:r>
            <a:r>
              <a:rPr lang="en-US" dirty="0" err="1" smtClean="0"/>
              <a:t>sp</a:t>
            </a:r>
            <a:endParaRPr lang="en-US" dirty="0" smtClean="0"/>
          </a:p>
          <a:p>
            <a:pPr marL="146050" indent="0">
              <a:buNone/>
            </a:pPr>
            <a:r>
              <a:rPr lang="es-ES" dirty="0" smtClean="0"/>
              <a:t>#desequilibrio, sesgo de la </a:t>
            </a:r>
            <a:r>
              <a:rPr lang="es-ES" dirty="0" err="1" smtClean="0"/>
              <a:t>distribucion</a:t>
            </a:r>
            <a:endParaRPr lang="en-US" dirty="0"/>
          </a:p>
          <a:p>
            <a:pPr marL="146050" indent="0">
              <a:buNone/>
            </a:pPr>
            <a:r>
              <a:rPr lang="en-US" dirty="0" err="1"/>
              <a:t>sp.skew</a:t>
            </a:r>
            <a:r>
              <a:rPr lang="en-US" dirty="0"/>
              <a:t>(</a:t>
            </a:r>
            <a:r>
              <a:rPr lang="en-US" dirty="0" err="1"/>
              <a:t>ingresos</a:t>
            </a:r>
            <a:r>
              <a:rPr lang="en-US" dirty="0" smtClean="0"/>
              <a:t>)</a:t>
            </a:r>
          </a:p>
          <a:p>
            <a:pPr marL="146050" indent="0">
              <a:buNone/>
            </a:pPr>
            <a:endParaRPr lang="es-ES" dirty="0" smtClean="0"/>
          </a:p>
          <a:p>
            <a:pPr marL="146050" indent="0">
              <a:buNone/>
            </a:pPr>
            <a:r>
              <a:rPr lang="es-ES" dirty="0" smtClean="0"/>
              <a:t>#grosor de la cola,  </a:t>
            </a:r>
            <a:r>
              <a:rPr lang="es-ES" dirty="0" err="1" smtClean="0"/>
              <a:t>agudez</a:t>
            </a:r>
            <a:r>
              <a:rPr lang="es-ES" dirty="0" smtClean="0"/>
              <a:t> del pico</a:t>
            </a:r>
            <a:endParaRPr lang="es-ES" dirty="0"/>
          </a:p>
          <a:p>
            <a:pPr marL="146050" indent="0">
              <a:buNone/>
            </a:pPr>
            <a:r>
              <a:rPr lang="en-US" dirty="0" err="1"/>
              <a:t>sp.kurtosis</a:t>
            </a:r>
            <a:r>
              <a:rPr lang="en-US" dirty="0"/>
              <a:t>(</a:t>
            </a:r>
            <a:r>
              <a:rPr lang="en-US" dirty="0" err="1"/>
              <a:t>vals</a:t>
            </a:r>
            <a:r>
              <a:rPr lang="en-US" dirty="0"/>
              <a:t>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479" y="2654709"/>
            <a:ext cx="3329651" cy="24466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82" y="698091"/>
            <a:ext cx="5138353" cy="19566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40141" y="4470400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Mediciones cuantitativas de la forma de una función de </a:t>
            </a:r>
          </a:p>
          <a:p>
            <a:r>
              <a:rPr lang="es-ES" dirty="0" smtClean="0"/>
              <a:t>distribución de probabilidad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6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Percentiles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n-US" sz="1400" dirty="0"/>
              <a:t>La noción de un percentil es más útil para datos continuos</a:t>
            </a:r>
          </a:p>
          <a:p>
            <a:pPr eaLnBrk="1" hangingPunct="1"/>
            <a:r>
              <a:rPr lang="es-CO" altLang="en-US" sz="1400" dirty="0"/>
              <a:t>Dado un ordinal o un atributo continuo x y un número p entre 0 y 100, el </a:t>
            </a:r>
            <a:r>
              <a:rPr lang="es-CO" altLang="en-US" sz="1400" i="1" dirty="0"/>
              <a:t>p percentil </a:t>
            </a:r>
            <a:r>
              <a:rPr lang="es-CO" altLang="en-US" sz="1400" dirty="0"/>
              <a:t>es un valor </a:t>
            </a:r>
            <a:r>
              <a:rPr lang="es-CO" altLang="en-US" sz="1400" i="1" dirty="0" err="1"/>
              <a:t>xp</a:t>
            </a:r>
            <a:r>
              <a:rPr lang="es-CO" altLang="en-US" sz="1400" i="1" dirty="0"/>
              <a:t> de x tal que el p% de los </a:t>
            </a:r>
            <a:r>
              <a:rPr lang="es-CO" altLang="en-US" sz="1400" dirty="0"/>
              <a:t>valores observados de </a:t>
            </a:r>
            <a:r>
              <a:rPr lang="es-CO" altLang="en-US" sz="1400" i="1" dirty="0"/>
              <a:t>x son menores a </a:t>
            </a:r>
            <a:r>
              <a:rPr lang="es-CO" altLang="en-US" sz="1400" i="1" dirty="0" err="1"/>
              <a:t>xp</a:t>
            </a:r>
            <a:endParaRPr lang="es-CO" altLang="en-US" sz="1400" i="1" dirty="0"/>
          </a:p>
          <a:p>
            <a:pPr eaLnBrk="1" hangingPunct="1"/>
            <a:r>
              <a:rPr lang="es-CO" altLang="en-US" sz="1400" dirty="0"/>
              <a:t>Para el 50 percentil es el valor de </a:t>
            </a:r>
            <a:r>
              <a:rPr lang="es-CO" altLang="en-US" sz="1400" i="1" dirty="0"/>
              <a:t>x50% </a:t>
            </a:r>
            <a:r>
              <a:rPr lang="es-CO" altLang="en-US" sz="1400" dirty="0"/>
              <a:t>donde el 50% de todos los valores de x son menores a </a:t>
            </a:r>
            <a:r>
              <a:rPr lang="es-CO" altLang="en-US" sz="1400" i="1" dirty="0"/>
              <a:t>x50%</a:t>
            </a:r>
            <a:endParaRPr lang="es-CO" alt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9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9450" y="2250714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np.percentile</a:t>
            </a:r>
            <a:r>
              <a:rPr lang="en-US" dirty="0"/>
              <a:t>(</a:t>
            </a:r>
            <a:r>
              <a:rPr lang="en-US" dirty="0" err="1"/>
              <a:t>vals</a:t>
            </a:r>
            <a:r>
              <a:rPr lang="en-US" dirty="0"/>
              <a:t>, 50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729450" y="2620045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np.percentile</a:t>
            </a:r>
            <a:r>
              <a:rPr lang="en-US" dirty="0"/>
              <a:t>(</a:t>
            </a:r>
            <a:r>
              <a:rPr lang="en-US" dirty="0" err="1"/>
              <a:t>vals</a:t>
            </a:r>
            <a:r>
              <a:rPr lang="en-US" dirty="0"/>
              <a:t>, 90)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29449" y="3016909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np.percentile</a:t>
            </a:r>
            <a:r>
              <a:rPr lang="en-US" dirty="0"/>
              <a:t>(</a:t>
            </a:r>
            <a:r>
              <a:rPr lang="en-US" dirty="0" err="1"/>
              <a:t>vals</a:t>
            </a:r>
            <a:r>
              <a:rPr lang="en-US" dirty="0"/>
              <a:t>, 20)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235523"/>
            <a:ext cx="3042450" cy="3552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altLang="en-US" dirty="0"/>
              <a:t>Decenas de miles de puntos de datos son resumidos en una figura </a:t>
            </a:r>
            <a:r>
              <a:rPr lang="es-CO" altLang="en-US" dirty="0" smtClean="0"/>
              <a:t>simple</a:t>
            </a:r>
          </a:p>
          <a:p>
            <a:pPr eaLnBrk="1" hangingPunct="1"/>
            <a:r>
              <a:rPr lang="es-CO" altLang="en-US" dirty="0"/>
              <a:t>Ayudar a seleccionar la herramienta adecuada para el </a:t>
            </a:r>
            <a:r>
              <a:rPr lang="es-CO" altLang="en-US" dirty="0" err="1"/>
              <a:t>preprocesamiento</a:t>
            </a:r>
            <a:r>
              <a:rPr lang="es-CO" altLang="en-US" dirty="0"/>
              <a:t> o análisis</a:t>
            </a:r>
          </a:p>
          <a:p>
            <a:pPr eaLnBrk="1" hangingPunct="1"/>
            <a:r>
              <a:rPr lang="es-CO" altLang="en-US" dirty="0"/>
              <a:t>Hacer uso de las habilidades humanas para el reconocimiento de patrones</a:t>
            </a:r>
          </a:p>
          <a:p>
            <a:pPr marL="615950" lvl="1" indent="0" eaLnBrk="1" hangingPunct="1">
              <a:buNone/>
            </a:pPr>
            <a:r>
              <a:rPr lang="es-CO" altLang="en-US" dirty="0"/>
              <a:t>Las personas pueden reconocer patrones no capturados por las herramientas de análisis</a:t>
            </a:r>
          </a:p>
          <a:p>
            <a:pPr eaLnBrk="1" hangingPunct="1"/>
            <a:r>
              <a:rPr lang="es-CO" altLang="en-US" dirty="0"/>
              <a:t>“Una imagen vale más que mil palabras”</a:t>
            </a:r>
          </a:p>
          <a:p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235523"/>
            <a:ext cx="4665662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40" y="821666"/>
            <a:ext cx="3672455" cy="335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</p:spPr>
        <p:txBody>
          <a:bodyPr/>
          <a:lstStyle/>
          <a:p>
            <a:r>
              <a:rPr lang="es-ES" dirty="0" err="1" smtClean="0"/>
              <a:t>Boxplot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Boxplot</a:t>
            </a:r>
            <a:r>
              <a:rPr lang="es-ES" dirty="0" smtClean="0"/>
              <a:t> -</a:t>
            </a:r>
            <a:r>
              <a:rPr lang="es-ES" dirty="0" err="1" smtClean="0"/>
              <a:t>outliers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uniformSkewed</a:t>
            </a:r>
            <a:r>
              <a:rPr lang="en-US" dirty="0"/>
              <a:t> = </a:t>
            </a:r>
            <a:r>
              <a:rPr lang="en-US" dirty="0" err="1"/>
              <a:t>np.random.rand</a:t>
            </a:r>
            <a:r>
              <a:rPr lang="en-US" dirty="0"/>
              <a:t>(100) * 100 - 40</a:t>
            </a:r>
          </a:p>
          <a:p>
            <a:r>
              <a:rPr lang="en-US" dirty="0" err="1"/>
              <a:t>high_outliers</a:t>
            </a:r>
            <a:r>
              <a:rPr lang="en-US" dirty="0"/>
              <a:t> = </a:t>
            </a:r>
            <a:r>
              <a:rPr lang="en-US" dirty="0" err="1"/>
              <a:t>np.random.rand</a:t>
            </a:r>
            <a:r>
              <a:rPr lang="en-US" dirty="0"/>
              <a:t>(10) * 50 + 100</a:t>
            </a:r>
          </a:p>
          <a:p>
            <a:r>
              <a:rPr lang="en-US" dirty="0" err="1"/>
              <a:t>low_outliers</a:t>
            </a:r>
            <a:r>
              <a:rPr lang="en-US" dirty="0"/>
              <a:t> = </a:t>
            </a:r>
            <a:r>
              <a:rPr lang="en-US" dirty="0" err="1"/>
              <a:t>np.random.rand</a:t>
            </a:r>
            <a:r>
              <a:rPr lang="en-US" dirty="0"/>
              <a:t>(10) * -50 - 100</a:t>
            </a:r>
          </a:p>
          <a:p>
            <a:r>
              <a:rPr lang="en-US" dirty="0"/>
              <a:t>data = 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uniformSkewed</a:t>
            </a:r>
            <a:r>
              <a:rPr lang="en-US" dirty="0"/>
              <a:t>, </a:t>
            </a:r>
            <a:r>
              <a:rPr lang="en-US" dirty="0" err="1"/>
              <a:t>high_outliers</a:t>
            </a:r>
            <a:r>
              <a:rPr lang="en-US" dirty="0"/>
              <a:t>, </a:t>
            </a:r>
            <a:r>
              <a:rPr lang="en-US" dirty="0" err="1"/>
              <a:t>low_outliers</a:t>
            </a:r>
            <a:r>
              <a:rPr lang="en-US" dirty="0"/>
              <a:t>))</a:t>
            </a:r>
          </a:p>
          <a:p>
            <a:r>
              <a:rPr lang="en-US" dirty="0" err="1"/>
              <a:t>plt.boxplot</a:t>
            </a:r>
            <a:r>
              <a:rPr lang="en-US" dirty="0"/>
              <a:t>(data)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8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Percentiles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2937" y="1017202"/>
            <a:ext cx="5983864" cy="397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8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n-US" dirty="0"/>
              <a:t>Gráfica de Ejecución de Secuencia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17564" y="1946787"/>
            <a:ext cx="3573104" cy="263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CO" altLang="en-US" sz="1600" dirty="0" smtClean="0"/>
              <a:t>La gráfica se constituye por:</a:t>
            </a:r>
          </a:p>
          <a:p>
            <a:pPr lvl="1"/>
            <a:r>
              <a:rPr lang="es-CO" altLang="en-US" sz="1400" dirty="0" smtClean="0"/>
              <a:t>Eje vertical: variable de respuesta Y(i)</a:t>
            </a:r>
          </a:p>
          <a:p>
            <a:pPr lvl="1"/>
            <a:r>
              <a:rPr lang="es-CO" altLang="en-US" sz="1400" dirty="0" smtClean="0"/>
              <a:t>Eje horizontal: índice i                    (i = 1, 2, 3, ... 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68" y="1755059"/>
            <a:ext cx="48482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3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n-US" dirty="0"/>
              <a:t>Gráfica de Ejecución de Secuencia</a:t>
            </a:r>
            <a:br>
              <a:rPr lang="es-CO" altLang="en-US" dirty="0"/>
            </a:br>
            <a:endParaRPr lang="en-U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93289" y="1853850"/>
            <a:ext cx="8214852" cy="297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None/>
            </a:pPr>
            <a:r>
              <a:rPr lang="es-CO" altLang="en-US" sz="1600" b="1" i="1" dirty="0" smtClean="0"/>
              <a:t>Preguntas</a:t>
            </a:r>
          </a:p>
          <a:p>
            <a:r>
              <a:rPr lang="es-CO" altLang="en-US" sz="1600" dirty="0" smtClean="0"/>
              <a:t>La Gráfica de Ejecución de Secuencia puede ser usada para responder las siguientes preguntas:</a:t>
            </a:r>
          </a:p>
          <a:p>
            <a:pPr lvl="1"/>
            <a:r>
              <a:rPr lang="es-CO" altLang="en-US" sz="1400" dirty="0" smtClean="0"/>
              <a:t>¿Hay cambios de localización?</a:t>
            </a:r>
          </a:p>
          <a:p>
            <a:pPr lvl="1"/>
            <a:r>
              <a:rPr lang="es-CO" altLang="en-US" sz="1400" dirty="0" smtClean="0"/>
              <a:t>¿Hay cambios en la variación?</a:t>
            </a:r>
          </a:p>
          <a:p>
            <a:pPr lvl="1"/>
            <a:r>
              <a:rPr lang="es-CO" altLang="en-US" sz="1400" dirty="0" smtClean="0"/>
              <a:t>¿Hay cambios en la escala?</a:t>
            </a:r>
          </a:p>
          <a:p>
            <a:pPr lvl="1"/>
            <a:r>
              <a:rPr lang="es-CO" altLang="en-US" sz="1400" dirty="0" smtClean="0"/>
              <a:t>¿Hay cambios en los valores atípicos?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11" y="2526889"/>
            <a:ext cx="3678639" cy="25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Histograma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CO" altLang="en-US" dirty="0"/>
              <a:t>El histograma puede ser usado para responder las siguientes preguntas:</a:t>
            </a:r>
          </a:p>
          <a:p>
            <a:pPr eaLnBrk="1" hangingPunct="1"/>
            <a:r>
              <a:rPr lang="es-CO" altLang="en-US" dirty="0"/>
              <a:t>¿De qué tipo es la distribución de la población de donde vienen los datos?</a:t>
            </a:r>
          </a:p>
          <a:p>
            <a:pPr eaLnBrk="1" hangingPunct="1"/>
            <a:r>
              <a:rPr lang="es-CO" altLang="en-US" dirty="0"/>
              <a:t>¿Dónde están ubicados los datos?</a:t>
            </a:r>
          </a:p>
          <a:p>
            <a:pPr eaLnBrk="1" hangingPunct="1"/>
            <a:r>
              <a:rPr lang="es-CO" altLang="en-US" dirty="0"/>
              <a:t>¿Son los datos simétricos o asimétricos?</a:t>
            </a:r>
          </a:p>
          <a:p>
            <a:pPr eaLnBrk="1" hangingPunct="1"/>
            <a:r>
              <a:rPr lang="es-CO" altLang="en-US" dirty="0"/>
              <a:t>¿Hay valores atípicos?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Histogramas</a:t>
            </a:r>
            <a:endParaRPr lang="en-U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45302" y="1853850"/>
            <a:ext cx="4695941" cy="29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/>
            <a:r>
              <a:rPr lang="es-CO" altLang="en-US" sz="1400" dirty="0" smtClean="0"/>
              <a:t>Muestra la distribución usual de valores de una variable simple.</a:t>
            </a:r>
          </a:p>
          <a:p>
            <a:pPr lvl="1"/>
            <a:r>
              <a:rPr lang="es-CO" altLang="en-US" sz="1400" dirty="0" smtClean="0"/>
              <a:t>Divide los valores en clases y muestra una gráfica de una barra del número de objetos en cada clase.</a:t>
            </a:r>
          </a:p>
          <a:p>
            <a:pPr lvl="1"/>
            <a:r>
              <a:rPr lang="es-CO" altLang="en-US" sz="1400" dirty="0" smtClean="0"/>
              <a:t>La altura de cada barra indica el número de objetos</a:t>
            </a:r>
          </a:p>
          <a:p>
            <a:pPr lvl="1"/>
            <a:r>
              <a:rPr lang="es-CO" altLang="en-US" sz="1400" dirty="0" smtClean="0"/>
              <a:t>La forma del histograma depende del número de clases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56" y="698090"/>
            <a:ext cx="3961054" cy="216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73" y="3136038"/>
            <a:ext cx="2504820" cy="153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29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barras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= [12, 55, 4, 32, 14,12]</a:t>
            </a:r>
          </a:p>
          <a:p>
            <a:r>
              <a:rPr lang="en-US" dirty="0"/>
              <a:t>colors = ['r', 'g', 'b', 'c', 'm']</a:t>
            </a:r>
          </a:p>
          <a:p>
            <a:r>
              <a:rPr lang="en-US" dirty="0" err="1"/>
              <a:t>plt.bar</a:t>
            </a:r>
            <a:r>
              <a:rPr lang="en-US" dirty="0"/>
              <a:t>(range(0,6), values, color= colors)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plt.rcdefaults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values = [441, 813]</a:t>
            </a:r>
          </a:p>
          <a:p>
            <a:r>
              <a:rPr lang="en-US" dirty="0"/>
              <a:t>colors = ['r', 'g']</a:t>
            </a:r>
          </a:p>
          <a:p>
            <a:r>
              <a:rPr lang="en-US" dirty="0"/>
              <a:t>#</a:t>
            </a:r>
            <a:r>
              <a:rPr lang="en-US" dirty="0" err="1"/>
              <a:t>b,c,m</a:t>
            </a:r>
            <a:endParaRPr lang="en-US" dirty="0"/>
          </a:p>
          <a:p>
            <a:r>
              <a:rPr lang="en-US" dirty="0"/>
              <a:t>explode = [0, 0]</a:t>
            </a:r>
          </a:p>
          <a:p>
            <a:r>
              <a:rPr lang="en-US" dirty="0"/>
              <a:t>labels = ['hombres', '</a:t>
            </a:r>
            <a:r>
              <a:rPr lang="en-US" dirty="0" err="1"/>
              <a:t>mujeres</a:t>
            </a:r>
            <a:r>
              <a:rPr lang="en-US" dirty="0"/>
              <a:t>']</a:t>
            </a:r>
          </a:p>
          <a:p>
            <a:r>
              <a:rPr lang="en-US" dirty="0" err="1"/>
              <a:t>plt.pie</a:t>
            </a:r>
            <a:r>
              <a:rPr lang="en-US" dirty="0"/>
              <a:t>(values, colors= colors, labels=labels, explode = explode)</a:t>
            </a:r>
          </a:p>
          <a:p>
            <a:r>
              <a:rPr lang="en-US" dirty="0" err="1"/>
              <a:t>plt.title</a:t>
            </a:r>
            <a:r>
              <a:rPr lang="en-US" dirty="0"/>
              <a:t>('</a:t>
            </a:r>
            <a:r>
              <a:rPr lang="en-US" dirty="0" err="1"/>
              <a:t>participacion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ciencias</a:t>
            </a:r>
            <a:r>
              <a:rPr lang="en-US" dirty="0"/>
              <a:t> de la </a:t>
            </a:r>
            <a:r>
              <a:rPr lang="en-US" dirty="0" err="1"/>
              <a:t>salud</a:t>
            </a:r>
            <a:r>
              <a:rPr lang="en-US" dirty="0"/>
              <a:t>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 de dispersión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272909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CO" altLang="en-US" dirty="0"/>
              <a:t>Preguntas:</a:t>
            </a:r>
          </a:p>
          <a:p>
            <a:pPr eaLnBrk="1" hangingPunct="1"/>
            <a:r>
              <a:rPr lang="es-CO" altLang="en-US" dirty="0"/>
              <a:t>¿Están las variables </a:t>
            </a:r>
            <a:r>
              <a:rPr lang="es-CO" altLang="en-US" i="1" dirty="0"/>
              <a:t>X y </a:t>
            </a:r>
            <a:r>
              <a:rPr lang="es-CO" altLang="en-US" i="1" dirty="0" err="1"/>
              <a:t>Y</a:t>
            </a:r>
            <a:r>
              <a:rPr lang="es-CO" altLang="en-US" i="1" dirty="0"/>
              <a:t> relacionadas?</a:t>
            </a:r>
          </a:p>
          <a:p>
            <a:pPr eaLnBrk="1" hangingPunct="1"/>
            <a:r>
              <a:rPr lang="es-CO" altLang="en-US" dirty="0"/>
              <a:t>¿Están las variables </a:t>
            </a:r>
            <a:r>
              <a:rPr lang="es-CO" altLang="en-US" i="1" dirty="0"/>
              <a:t>X y </a:t>
            </a:r>
            <a:r>
              <a:rPr lang="es-CO" altLang="en-US" i="1" dirty="0" err="1"/>
              <a:t>Y</a:t>
            </a:r>
            <a:r>
              <a:rPr lang="es-CO" altLang="en-US" i="1" dirty="0"/>
              <a:t> relacionadas </a:t>
            </a:r>
            <a:r>
              <a:rPr lang="es-CO" altLang="en-US" dirty="0"/>
              <a:t>linealmente?</a:t>
            </a:r>
          </a:p>
          <a:p>
            <a:pPr eaLnBrk="1" hangingPunct="1"/>
            <a:r>
              <a:rPr lang="es-CO" altLang="en-US" dirty="0"/>
              <a:t>¿Están las variable </a:t>
            </a:r>
            <a:r>
              <a:rPr lang="es-CO" altLang="en-US" i="1" dirty="0"/>
              <a:t>X y </a:t>
            </a:r>
            <a:r>
              <a:rPr lang="es-CO" altLang="en-US" i="1" dirty="0" err="1"/>
              <a:t>Y</a:t>
            </a:r>
            <a:r>
              <a:rPr lang="es-CO" altLang="en-US" i="1" dirty="0"/>
              <a:t> relacionadas de </a:t>
            </a:r>
            <a:r>
              <a:rPr lang="es-CO" altLang="en-US" dirty="0"/>
              <a:t>manera no lineal?</a:t>
            </a:r>
          </a:p>
          <a:p>
            <a:pPr eaLnBrk="1" hangingPunct="1"/>
            <a:r>
              <a:rPr lang="es-CO" altLang="en-US" dirty="0"/>
              <a:t>¿La variación de Y cambia dependiendo a X?</a:t>
            </a:r>
          </a:p>
          <a:p>
            <a:pPr eaLnBrk="1" hangingPunct="1"/>
            <a:r>
              <a:rPr lang="es-CO" altLang="en-US" dirty="0"/>
              <a:t>¿Hay valores atípicos?</a:t>
            </a:r>
          </a:p>
          <a:p>
            <a:pPr eaLnBrk="1" hangingPunct="1"/>
            <a:endParaRPr lang="es-CO" altLang="en-US" dirty="0" smtClean="0"/>
          </a:p>
          <a:p>
            <a:pPr eaLnBrk="1" hangingPunct="1"/>
            <a:r>
              <a:rPr lang="es-CO" altLang="en-US" dirty="0" smtClean="0"/>
              <a:t>Propósito</a:t>
            </a:r>
            <a:r>
              <a:rPr lang="es-CO" altLang="en-US" dirty="0"/>
              <a:t>: verifica la relación entre Variables</a:t>
            </a:r>
          </a:p>
          <a:p>
            <a:pPr eaLnBrk="1" hangingPunct="1"/>
            <a:endParaRPr lang="es-CO" altLang="en-US" dirty="0"/>
          </a:p>
          <a:p>
            <a:pPr eaLnBrk="1" hangingPunct="1"/>
            <a:r>
              <a:rPr lang="es-CO" altLang="en-US" dirty="0"/>
              <a:t>Un gráfico de dispersión revela la relación o asociación entre dos variables. </a:t>
            </a:r>
            <a:r>
              <a:rPr lang="es-CO" altLang="en-US" dirty="0" smtClean="0"/>
              <a:t>Cómo </a:t>
            </a:r>
            <a:r>
              <a:rPr lang="es-CO" altLang="en-US" dirty="0"/>
              <a:t>las relaciones se manifiestan por </a:t>
            </a:r>
            <a:r>
              <a:rPr lang="es-CO" altLang="en-US" dirty="0" smtClean="0"/>
              <a:t>sí </a:t>
            </a:r>
            <a:r>
              <a:rPr lang="es-CO" altLang="en-US" dirty="0"/>
              <a:t>solas por una estructura no aleatoria en la gráfica.</a:t>
            </a:r>
          </a:p>
          <a:p>
            <a:endParaRPr lang="en-US" dirty="0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54" y="1193225"/>
            <a:ext cx="4078946" cy="269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3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382859"/>
            <a:ext cx="7272770" cy="4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altLang="en-US" dirty="0"/>
              <a:t>Las gráficas de dispersión pueden ser combinadas en múltiples gráficas por página para ayudar a entender la estructura en un nivel más alto en conjuntos de datos con más de dos variables</a:t>
            </a:r>
          </a:p>
          <a:p>
            <a:pPr marL="146050" indent="0">
              <a:buNone/>
            </a:pPr>
            <a:endParaRPr lang="es-ES" dirty="0" smtClean="0"/>
          </a:p>
          <a:p>
            <a:pPr marL="146050" indent="0">
              <a:buNone/>
            </a:pPr>
            <a:r>
              <a:rPr lang="en-US" dirty="0"/>
              <a:t>from </a:t>
            </a:r>
            <a:r>
              <a:rPr lang="en-US" dirty="0" err="1"/>
              <a:t>pylab</a:t>
            </a:r>
            <a:r>
              <a:rPr lang="en-US" dirty="0"/>
              <a:t> import </a:t>
            </a:r>
            <a:r>
              <a:rPr lang="en-US" dirty="0" err="1"/>
              <a:t>randn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X = </a:t>
            </a:r>
            <a:r>
              <a:rPr lang="en-US" dirty="0" err="1"/>
              <a:t>randn</a:t>
            </a:r>
            <a:r>
              <a:rPr lang="en-US" dirty="0"/>
              <a:t>(500)</a:t>
            </a:r>
          </a:p>
          <a:p>
            <a:pPr marL="146050" indent="0">
              <a:buNone/>
            </a:pPr>
            <a:r>
              <a:rPr lang="en-US" dirty="0"/>
              <a:t>Y = </a:t>
            </a:r>
            <a:r>
              <a:rPr lang="en-US" dirty="0" err="1"/>
              <a:t>randn</a:t>
            </a:r>
            <a:r>
              <a:rPr lang="en-US" dirty="0"/>
              <a:t>(500)</a:t>
            </a:r>
          </a:p>
          <a:p>
            <a:pPr marL="146050" indent="0">
              <a:buNone/>
            </a:pPr>
            <a:r>
              <a:rPr lang="en-US" dirty="0" err="1"/>
              <a:t>plt.scatter</a:t>
            </a:r>
            <a:r>
              <a:rPr lang="en-US" dirty="0"/>
              <a:t>(X,Y)</a:t>
            </a:r>
          </a:p>
          <a:p>
            <a:pPr marL="14605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Correlacion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mide cómo dos variables varían en tándem de sus medias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33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0" y="168661"/>
            <a:ext cx="5819519" cy="48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1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Outliers</a:t>
            </a:r>
            <a:r>
              <a:rPr lang="es-ES" dirty="0" smtClean="0"/>
              <a:t> (parte1)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matplotlib</a:t>
            </a:r>
            <a:r>
              <a:rPr lang="en-US" dirty="0"/>
              <a:t> inline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ingresos</a:t>
            </a:r>
            <a:r>
              <a:rPr lang="en-US" dirty="0"/>
              <a:t> = </a:t>
            </a:r>
            <a:r>
              <a:rPr lang="en-US" dirty="0" err="1"/>
              <a:t>np.random.normal</a:t>
            </a:r>
            <a:r>
              <a:rPr lang="en-US" dirty="0"/>
              <a:t>(27000, 15000, 10000)</a:t>
            </a:r>
          </a:p>
          <a:p>
            <a:r>
              <a:rPr lang="en-US" dirty="0" err="1"/>
              <a:t>ingresos</a:t>
            </a:r>
            <a:r>
              <a:rPr lang="en-US" dirty="0"/>
              <a:t> = </a:t>
            </a:r>
            <a:r>
              <a:rPr lang="en-US" dirty="0" err="1"/>
              <a:t>np.append</a:t>
            </a:r>
            <a:r>
              <a:rPr lang="en-US" dirty="0"/>
              <a:t>(</a:t>
            </a:r>
            <a:r>
              <a:rPr lang="en-US" dirty="0" err="1"/>
              <a:t>ingresos</a:t>
            </a:r>
            <a:r>
              <a:rPr lang="en-US" dirty="0"/>
              <a:t>, [1000000000])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ingresos</a:t>
            </a:r>
            <a:r>
              <a:rPr lang="en-US" dirty="0"/>
              <a:t>, 50)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98612" y="4565000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ingresos.mean</a:t>
            </a:r>
            <a:r>
              <a:rPr lang="en-US" dirty="0"/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Outliers</a:t>
            </a:r>
            <a:r>
              <a:rPr lang="es-ES" dirty="0" smtClean="0"/>
              <a:t> (parte2)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rechazar_outliers</a:t>
            </a:r>
            <a:r>
              <a:rPr lang="en-US" dirty="0"/>
              <a:t>(</a:t>
            </a:r>
            <a:r>
              <a:rPr lang="en-US" dirty="0" err="1"/>
              <a:t>datos</a:t>
            </a:r>
            <a:r>
              <a:rPr lang="en-US" dirty="0"/>
              <a:t>):</a:t>
            </a:r>
          </a:p>
          <a:p>
            <a:r>
              <a:rPr lang="en-US" dirty="0"/>
              <a:t>    u = 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/>
              <a:t>    s = </a:t>
            </a:r>
            <a:r>
              <a:rPr lang="en-US" dirty="0" err="1"/>
              <a:t>np.std</a:t>
            </a:r>
            <a:r>
              <a:rPr lang="en-US" dirty="0"/>
              <a:t>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filtrado</a:t>
            </a:r>
            <a:r>
              <a:rPr lang="en-US" dirty="0"/>
              <a:t> = [e for e in </a:t>
            </a:r>
            <a:r>
              <a:rPr lang="en-US" dirty="0" err="1"/>
              <a:t>datos</a:t>
            </a:r>
            <a:r>
              <a:rPr lang="en-US" dirty="0"/>
              <a:t> if (u - 2 * s &lt; e &lt; u + 2 * s)]</a:t>
            </a:r>
          </a:p>
          <a:p>
            <a:r>
              <a:rPr lang="en-US" dirty="0"/>
              <a:t>    return </a:t>
            </a:r>
            <a:r>
              <a:rPr lang="en-US" dirty="0" err="1"/>
              <a:t>filtrado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filtrado</a:t>
            </a:r>
            <a:r>
              <a:rPr lang="en-US" dirty="0"/>
              <a:t> = </a:t>
            </a:r>
            <a:r>
              <a:rPr lang="en-US" dirty="0" err="1"/>
              <a:t>rechazar_outliers</a:t>
            </a:r>
            <a:r>
              <a:rPr lang="en-US" dirty="0"/>
              <a:t>(</a:t>
            </a:r>
            <a:r>
              <a:rPr lang="en-US" dirty="0" err="1"/>
              <a:t>ingresos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filtrado</a:t>
            </a:r>
            <a:r>
              <a:rPr lang="en-US" dirty="0"/>
              <a:t>, 50)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59124" y="4577665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filtrado</a:t>
            </a:r>
            <a:r>
              <a:rPr lang="en-US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2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ofrece?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smtClean="0"/>
              <a:t>Librería para análisis de datos</a:t>
            </a:r>
          </a:p>
          <a:p>
            <a:r>
              <a:rPr lang="es-ES" dirty="0" smtClean="0"/>
              <a:t>Contenedores de alto desempeño para análisis</a:t>
            </a:r>
          </a:p>
          <a:p>
            <a:r>
              <a:rPr lang="es-ES" dirty="0" smtClean="0"/>
              <a:t>Estructuras de datos con amplia funcionalidad</a:t>
            </a:r>
          </a:p>
          <a:p>
            <a:r>
              <a:rPr lang="es-ES" dirty="0" smtClean="0"/>
              <a:t>Etiquetas</a:t>
            </a:r>
          </a:p>
          <a:p>
            <a:r>
              <a:rPr lang="es-ES" dirty="0" smtClean="0"/>
              <a:t>Manejo de series de tiempo</a:t>
            </a:r>
          </a:p>
          <a:p>
            <a:r>
              <a:rPr lang="es-ES" dirty="0" smtClean="0"/>
              <a:t>Manejo de datos faltantes</a:t>
            </a:r>
          </a:p>
          <a:p>
            <a:r>
              <a:rPr lang="es-ES" dirty="0" smtClean="0"/>
              <a:t>Operaciones relacionales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7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1539396"/>
          </a:xfrm>
        </p:spPr>
        <p:txBody>
          <a:bodyPr/>
          <a:lstStyle/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("PastHires.csv")</a:t>
            </a:r>
          </a:p>
          <a:p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151792" y="3618271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df.head</a:t>
            </a:r>
            <a:r>
              <a:rPr lang="en-US" dirty="0"/>
              <a:t>(10)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51792" y="4040185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df.tail</a:t>
            </a:r>
            <a:r>
              <a:rPr lang="en-US" dirty="0"/>
              <a:t>(4)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527024" y="3618270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df.shape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527024" y="404018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df.size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371140" y="3618269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71140" y="4040185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df.columns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037964" y="404018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['Hired']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73245" y="4462099"/>
            <a:ext cx="11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['Hired'][:5]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51010" y="4462099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['Hired'][5]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73245" y="4769875"/>
            <a:ext cx="260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[['Years Experience', 'Hired']]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[['Years Experience', 'Hired']][:5</a:t>
            </a:r>
            <a:r>
              <a:rPr lang="en-US" dirty="0" smtClean="0"/>
              <a:t>]</a:t>
            </a:r>
            <a:endParaRPr lang="es-ES" dirty="0" smtClean="0"/>
          </a:p>
          <a:p>
            <a:endParaRPr lang="en-US" dirty="0" smtClean="0"/>
          </a:p>
          <a:p>
            <a:r>
              <a:rPr lang="en-US" dirty="0" err="1" smtClean="0"/>
              <a:t>df.sort_values</a:t>
            </a:r>
            <a:r>
              <a:rPr lang="en-US" dirty="0"/>
              <a:t>(['Years Experience</a:t>
            </a:r>
            <a:r>
              <a:rPr lang="en-US" dirty="0" smtClean="0"/>
              <a:t>'])</a:t>
            </a:r>
          </a:p>
          <a:p>
            <a:endParaRPr lang="es-ES" dirty="0"/>
          </a:p>
          <a:p>
            <a:r>
              <a:rPr lang="en-US" dirty="0" err="1"/>
              <a:t>degree_counts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['Level of Education'].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 err="1" smtClean="0"/>
              <a:t>degree_counts</a:t>
            </a:r>
            <a:endParaRPr lang="en-US" dirty="0" smtClean="0"/>
          </a:p>
          <a:p>
            <a:endParaRPr lang="es-ES" dirty="0"/>
          </a:p>
          <a:p>
            <a:r>
              <a:rPr lang="en-US" dirty="0" err="1"/>
              <a:t>degree_counts.plot</a:t>
            </a:r>
            <a:r>
              <a:rPr lang="en-US" dirty="0"/>
              <a:t>(kind='bar')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" y="2551886"/>
            <a:ext cx="489309" cy="3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5174225" y="1352624"/>
            <a:ext cx="3374400" cy="3790875"/>
          </a:xfrm>
        </p:spPr>
        <p:txBody>
          <a:bodyPr/>
          <a:lstStyle/>
          <a:p>
            <a:pPr eaLnBrk="1" hangingPunct="1"/>
            <a:r>
              <a:rPr lang="es-CO" altLang="en-US" sz="1400" dirty="0"/>
              <a:t>Es una aproximación / filosofía para el análisis de datos que emplea una variedad de técnicas en su mayoría gráficas para:</a:t>
            </a:r>
          </a:p>
          <a:p>
            <a:pPr marL="615950" lvl="1" indent="0" eaLnBrk="1" hangingPunct="1">
              <a:buNone/>
            </a:pPr>
            <a:r>
              <a:rPr lang="es-CO" altLang="en-US" sz="1200" dirty="0"/>
              <a:t>Maximizar el entendimiento de un conjunto de datos</a:t>
            </a:r>
          </a:p>
          <a:p>
            <a:pPr marL="615950" lvl="1" indent="0" eaLnBrk="1" hangingPunct="1">
              <a:buNone/>
            </a:pPr>
            <a:r>
              <a:rPr lang="es-CO" altLang="en-US" sz="1200" dirty="0"/>
              <a:t>Descubrir estructuras subyacentes</a:t>
            </a:r>
          </a:p>
          <a:p>
            <a:pPr marL="615950" lvl="1" indent="0" eaLnBrk="1" hangingPunct="1">
              <a:buNone/>
            </a:pPr>
            <a:r>
              <a:rPr lang="es-CO" altLang="en-US" sz="1200" dirty="0"/>
              <a:t>Extraer variables importantes</a:t>
            </a:r>
          </a:p>
          <a:p>
            <a:pPr marL="615950" lvl="1" indent="0" eaLnBrk="1" hangingPunct="1">
              <a:buNone/>
            </a:pPr>
            <a:r>
              <a:rPr lang="es-CO" altLang="en-US" sz="1200" dirty="0"/>
              <a:t>Detectar valores atípicos y anomalías</a:t>
            </a:r>
          </a:p>
          <a:p>
            <a:pPr marL="615950" lvl="1" indent="0" eaLnBrk="1" hangingPunct="1">
              <a:buNone/>
            </a:pPr>
            <a:r>
              <a:rPr lang="es-CO" altLang="en-US" sz="1200" dirty="0"/>
              <a:t>Probar suposiciones subyacentes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4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Tecnicas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variables</a:t>
            </a:r>
            <a:endParaRPr lang="en-U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4" y="1966362"/>
            <a:ext cx="5441373" cy="24861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142918" y="232756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Se cuentan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201635" y="259396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Se miden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Estadísticas descriptivas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n-US" sz="1600" dirty="0"/>
              <a:t>Son números que resumen las propiedades de los datos</a:t>
            </a:r>
          </a:p>
          <a:p>
            <a:pPr eaLnBrk="1" hangingPunct="1"/>
            <a:r>
              <a:rPr lang="es-CO" altLang="en-US" sz="1600" dirty="0"/>
              <a:t>Las propiedades resumidas incluyen:</a:t>
            </a:r>
          </a:p>
          <a:p>
            <a:pPr marL="615950" lvl="1" indent="0" eaLnBrk="1" hangingPunct="1">
              <a:buNone/>
            </a:pPr>
            <a:r>
              <a:rPr lang="es-CO" altLang="en-US" sz="1400" dirty="0"/>
              <a:t>Ubicación: promedio, mediana, moda</a:t>
            </a:r>
          </a:p>
          <a:p>
            <a:pPr marL="615950" lvl="1" indent="0" eaLnBrk="1" hangingPunct="1">
              <a:buNone/>
            </a:pPr>
            <a:r>
              <a:rPr lang="es-CO" altLang="en-US" sz="1400" dirty="0"/>
              <a:t>Dispersión: desviación estándar</a:t>
            </a:r>
          </a:p>
          <a:p>
            <a:pPr eaLnBrk="1" hangingPunct="1"/>
            <a:r>
              <a:rPr lang="es-CO" altLang="en-US" sz="1600" dirty="0"/>
              <a:t>La mayoría de las estadísticas descriptivas pueden ser calculadas en un solo paso a través de los datos</a:t>
            </a:r>
          </a:p>
        </p:txBody>
      </p:sp>
    </p:spTree>
    <p:extLst>
      <p:ext uri="{BB962C8B-B14F-4D97-AF65-F5344CB8AC3E}">
        <p14:creationId xmlns:p14="http://schemas.microsoft.com/office/powerpoint/2010/main" val="4295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n-US" dirty="0"/>
              <a:t>Frecuencia y moda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n-US" sz="1400" dirty="0"/>
              <a:t>La frecuencia de un valor de un atributo es el porcentaje de veces que el valor aparece en un conjunto de datos</a:t>
            </a:r>
          </a:p>
          <a:p>
            <a:pPr eaLnBrk="1" hangingPunct="1"/>
            <a:r>
              <a:rPr lang="es-CO" altLang="en-US" sz="1400" dirty="0"/>
              <a:t>Por ejemplo, dado un atributo “género” y una población representativa de gente, el género “femenino” aparece alrededor del 50% de las  veces.</a:t>
            </a:r>
          </a:p>
          <a:p>
            <a:pPr eaLnBrk="1" hangingPunct="1"/>
            <a:r>
              <a:rPr lang="es-CO" altLang="en-US" sz="1400" dirty="0"/>
              <a:t>La moda es el valor del atributo más frecuente</a:t>
            </a:r>
          </a:p>
          <a:p>
            <a:pPr eaLnBrk="1" hangingPunct="1"/>
            <a:r>
              <a:rPr lang="es-CO" altLang="en-US" sz="1400" dirty="0"/>
              <a:t>Las nociones de frecuencia y la moda son usadas típicamente con datos categóricos.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Gráficas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597034"/>
          </a:xfrm>
        </p:spPr>
        <p:txBody>
          <a:bodyPr/>
          <a:lstStyle/>
          <a:p>
            <a:pPr eaLnBrk="1" hangingPunct="1"/>
            <a:r>
              <a:rPr lang="es-CO" altLang="en-US" sz="1600" dirty="0"/>
              <a:t>Las técnicas gráficas que se emplean en AED son simples, y consisten en técnicas de:</a:t>
            </a:r>
          </a:p>
          <a:p>
            <a:pPr marL="615950" lvl="1" indent="0" eaLnBrk="1" hangingPunct="1">
              <a:buNone/>
            </a:pPr>
            <a:r>
              <a:rPr lang="es-CO" altLang="en-US" sz="1400" dirty="0"/>
              <a:t>Graficar los datos crudos como: histogramas, diagramas de dispersión, etc.</a:t>
            </a:r>
          </a:p>
          <a:p>
            <a:pPr marL="615950" lvl="1" indent="0" eaLnBrk="1" hangingPunct="1">
              <a:buNone/>
            </a:pPr>
            <a:r>
              <a:rPr lang="es-CO" altLang="en-US" sz="1400" dirty="0"/>
              <a:t>Graficar estadísticas simples como: gráficas de promedio, gráficas de desviación estándar, gráficas de cajas, etc.</a:t>
            </a:r>
          </a:p>
          <a:p>
            <a:pPr marL="615950" lvl="1" indent="0" eaLnBrk="1" hangingPunct="1">
              <a:buNone/>
            </a:pPr>
            <a:r>
              <a:rPr lang="es-CO" altLang="en-US" sz="1400" dirty="0"/>
              <a:t>Organización de tales diagramas para maximizar la habilidad de reconocimiento natural de patrones, como puede ser la utilización de múltiples gráficas por página.</a:t>
            </a:r>
          </a:p>
        </p:txBody>
      </p:sp>
    </p:spTree>
    <p:extLst>
      <p:ext uri="{BB962C8B-B14F-4D97-AF65-F5344CB8AC3E}">
        <p14:creationId xmlns:p14="http://schemas.microsoft.com/office/powerpoint/2010/main" val="5608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1265</Words>
  <Application>Microsoft Office PowerPoint</Application>
  <PresentationFormat>Presentación en pantalla (16:9)</PresentationFormat>
  <Paragraphs>223</Paragraphs>
  <Slides>38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Raleway</vt:lpstr>
      <vt:lpstr>Arial</vt:lpstr>
      <vt:lpstr>Lato</vt:lpstr>
      <vt:lpstr>Streamline</vt:lpstr>
      <vt:lpstr>Análisis Exploratorio de Datos</vt:lpstr>
      <vt:lpstr>Presentación de PowerPoint</vt:lpstr>
      <vt:lpstr>Presentación de PowerPoint</vt:lpstr>
      <vt:lpstr>Que es?</vt:lpstr>
      <vt:lpstr>Tecnicas</vt:lpstr>
      <vt:lpstr>Tipos de variables</vt:lpstr>
      <vt:lpstr>Estadísticas descriptivas</vt:lpstr>
      <vt:lpstr>Frecuencia y moda</vt:lpstr>
      <vt:lpstr>Gráficas</vt:lpstr>
      <vt:lpstr>Ejercicio</vt:lpstr>
      <vt:lpstr>Media y mediana</vt:lpstr>
      <vt:lpstr>Media y mediana</vt:lpstr>
      <vt:lpstr>Media y mediana</vt:lpstr>
      <vt:lpstr>Moda</vt:lpstr>
      <vt:lpstr>Desviacion estándar y varianza(dispersión)</vt:lpstr>
      <vt:lpstr>Como usar la desviación estándar para identificar outliers?</vt:lpstr>
      <vt:lpstr>momentos</vt:lpstr>
      <vt:lpstr>Percentiles</vt:lpstr>
      <vt:lpstr>Presentación de PowerPoint</vt:lpstr>
      <vt:lpstr>Boxplot</vt:lpstr>
      <vt:lpstr>Boxplot -outliers</vt:lpstr>
      <vt:lpstr>Percentiles</vt:lpstr>
      <vt:lpstr>Gráfica de Ejecución de Secuencia</vt:lpstr>
      <vt:lpstr>Gráfica de Ejecución de Secuencia </vt:lpstr>
      <vt:lpstr>Histograma</vt:lpstr>
      <vt:lpstr>Histogramas</vt:lpstr>
      <vt:lpstr>barras</vt:lpstr>
      <vt:lpstr>pie</vt:lpstr>
      <vt:lpstr>Grafica de dispersión</vt:lpstr>
      <vt:lpstr>Presentación de PowerPoint</vt:lpstr>
      <vt:lpstr>Correlacion</vt:lpstr>
      <vt:lpstr>Presentación de PowerPoint</vt:lpstr>
      <vt:lpstr>Outliers (parte1)</vt:lpstr>
      <vt:lpstr>Outliers (parte2)</vt:lpstr>
      <vt:lpstr>Pandas</vt:lpstr>
      <vt:lpstr>Que ofrece?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</dc:title>
  <dc:creator>arturo</dc:creator>
  <cp:lastModifiedBy>arturo</cp:lastModifiedBy>
  <cp:revision>55</cp:revision>
  <dcterms:modified xsi:type="dcterms:W3CDTF">2019-08-13T22:36:06Z</dcterms:modified>
</cp:coreProperties>
</file>