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EB Garamond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22" Type="http://schemas.openxmlformats.org/officeDocument/2006/relationships/font" Target="fonts/Lato-boldItalic.fntdata"/><Relationship Id="rId21" Type="http://schemas.openxmlformats.org/officeDocument/2006/relationships/font" Target="fonts/Lato-italic.fntdata"/><Relationship Id="rId24" Type="http://schemas.openxmlformats.org/officeDocument/2006/relationships/font" Target="fonts/EBGaramond-bold.fntdata"/><Relationship Id="rId23" Type="http://schemas.openxmlformats.org/officeDocument/2006/relationships/font" Target="fonts/EBGaramon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BGaramond-boldItalic.fntdata"/><Relationship Id="rId25" Type="http://schemas.openxmlformats.org/officeDocument/2006/relationships/font" Target="fonts/EBGaramon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19" Type="http://schemas.openxmlformats.org/officeDocument/2006/relationships/font" Target="fonts/Lato-regular.fntdata"/><Relationship Id="rId18" Type="http://schemas.openxmlformats.org/officeDocument/2006/relationships/font" Target="fonts/Montserra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09d003a98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09d003a98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8d697e6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8d697e6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8d43bb0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08d43bb0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8d697e69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08d697e69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8d697e69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08d697e69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8d697e69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8d697e69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08d697e69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08d697e69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08db09aa0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08db09aa0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46025" y="804900"/>
            <a:ext cx="6329400" cy="28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800">
                <a:latin typeface="EB Garamond"/>
                <a:ea typeface="EB Garamond"/>
                <a:cs typeface="EB Garamond"/>
                <a:sym typeface="EB Garamond"/>
              </a:rPr>
              <a:t>Encryption in Action</a:t>
            </a:r>
            <a:endParaRPr b="1" sz="38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800">
                <a:latin typeface="EB Garamond"/>
                <a:ea typeface="EB Garamond"/>
                <a:cs typeface="EB Garamond"/>
                <a:sym typeface="EB Garamond"/>
              </a:rPr>
              <a:t>Real-World Case Study</a:t>
            </a:r>
            <a:endParaRPr b="1" sz="38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latin typeface="EB Garamond"/>
                <a:ea typeface="EB Garamond"/>
                <a:cs typeface="EB Garamond"/>
                <a:sym typeface="EB Garamond"/>
              </a:rPr>
              <a:t>Presented by Jeytha Sahana</a:t>
            </a:r>
            <a:r>
              <a:rPr b="1" lang="en-GB"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35" name="Google Shape;13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3100" y="2859650"/>
            <a:ext cx="4880899" cy="232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3"/>
          <p:cNvPicPr preferRelativeResize="0"/>
          <p:nvPr/>
        </p:nvPicPr>
        <p:blipFill rotWithShape="1">
          <a:blip r:embed="rId4">
            <a:alphaModFix/>
          </a:blip>
          <a:srcRect b="9633" l="0" r="0" t="0"/>
          <a:stretch/>
        </p:blipFill>
        <p:spPr>
          <a:xfrm>
            <a:off x="0" y="2859650"/>
            <a:ext cx="4476200" cy="232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171575" y="476800"/>
            <a:ext cx="7334100" cy="10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 Introduction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843775" y="1505150"/>
            <a:ext cx="7817100" cy="34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Overview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This 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presentation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 focuses on a t- shirt company that is currently building its foothold in the industry of textiles and 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garments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. They have also invested in their digital 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presence and henceforth also look forward to expanding their offline stores in various other locations across the country.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Objective 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Assess risks and apply encryption-based controls across customer data management, supply chain operations, and marketing communications.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311700" y="59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2005">
                <a:latin typeface="Times New Roman"/>
                <a:ea typeface="Times New Roman"/>
                <a:cs typeface="Times New Roman"/>
                <a:sym typeface="Times New Roman"/>
              </a:rPr>
              <a:t>Business Operation 1: Customer and Employee Data Management</a:t>
            </a:r>
            <a:endParaRPr b="1" sz="200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b="1" lang="en-GB" sz="1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319025" y="1492225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Times New Roman"/>
                <a:ea typeface="Times New Roman"/>
                <a:cs typeface="Times New Roman"/>
                <a:sym typeface="Times New Roman"/>
              </a:rPr>
              <a:t>Employee Data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Contact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Residence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Social Security Number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Tax Information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Bank account information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Performance records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700">
                <a:latin typeface="Times New Roman"/>
                <a:ea typeface="Times New Roman"/>
                <a:cs typeface="Times New Roman"/>
                <a:sym typeface="Times New Roman"/>
              </a:rPr>
              <a:t>Customer</a:t>
            </a:r>
            <a:r>
              <a:rPr b="1" lang="en-GB" sz="1700">
                <a:latin typeface="Times New Roman"/>
                <a:ea typeface="Times New Roman"/>
                <a:cs typeface="Times New Roman"/>
                <a:sym typeface="Times New Roman"/>
              </a:rPr>
              <a:t> Data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Contact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Residence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Email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Login password/Username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Browsing choices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2163475" y="1858100"/>
            <a:ext cx="3416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Data in Use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4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Risk: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 Insider threats from employees misusing personal data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Control: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 Apply role-based access control (RBAC); monitor user activity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16"/>
          <p:cNvSpPr txBox="1"/>
          <p:nvPr>
            <p:ph idx="2" type="body"/>
          </p:nvPr>
        </p:nvSpPr>
        <p:spPr>
          <a:xfrm>
            <a:off x="5693475" y="1858100"/>
            <a:ext cx="2987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Data in Transit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4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Risk: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 Data interception during transfers (e.g., password resets)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Control: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 Use TLS encryption for all data transmission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16"/>
          <p:cNvSpPr txBox="1"/>
          <p:nvPr>
            <p:ph type="title"/>
          </p:nvPr>
        </p:nvSpPr>
        <p:spPr>
          <a:xfrm>
            <a:off x="2002650" y="393750"/>
            <a:ext cx="67317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822">
                <a:latin typeface="Times New Roman"/>
                <a:ea typeface="Times New Roman"/>
                <a:cs typeface="Times New Roman"/>
                <a:sym typeface="Times New Roman"/>
              </a:rPr>
              <a:t>Data at Rest</a:t>
            </a:r>
            <a:endParaRPr b="1" sz="182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2739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b="1" lang="en-GB" sz="1822">
                <a:latin typeface="Times New Roman"/>
                <a:ea typeface="Times New Roman"/>
                <a:cs typeface="Times New Roman"/>
                <a:sym typeface="Times New Roman"/>
              </a:rPr>
              <a:t>Risk:</a:t>
            </a:r>
            <a:r>
              <a:rPr lang="en-GB" sz="1822">
                <a:latin typeface="Times New Roman"/>
                <a:ea typeface="Times New Roman"/>
                <a:cs typeface="Times New Roman"/>
                <a:sym typeface="Times New Roman"/>
              </a:rPr>
              <a:t> Unauthorized access to stored personal data</a:t>
            </a:r>
            <a:endParaRPr sz="182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273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b="1" lang="en-GB" sz="1822">
                <a:latin typeface="Times New Roman"/>
                <a:ea typeface="Times New Roman"/>
                <a:cs typeface="Times New Roman"/>
                <a:sym typeface="Times New Roman"/>
              </a:rPr>
              <a:t>Control:</a:t>
            </a:r>
            <a:r>
              <a:rPr lang="en-GB" sz="1822">
                <a:latin typeface="Times New Roman"/>
                <a:ea typeface="Times New Roman"/>
                <a:cs typeface="Times New Roman"/>
                <a:sym typeface="Times New Roman"/>
              </a:rPr>
              <a:t> Encrypt databases using AES-256; conduct access audits</a:t>
            </a:r>
            <a:endParaRPr sz="182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475" y="2358925"/>
            <a:ext cx="1904000" cy="214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125350" y="5228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Business Operation 2: Supply Chain Operations and Online Storefront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60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125350" y="1567550"/>
            <a:ext cx="358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Supply Chain Data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Inventory levels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Production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 levels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Order 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status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Financial information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Sales numbers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1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Online </a:t>
            </a: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Transactions</a:t>
            </a: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 Data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Transaction information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Payment information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Billing shipping information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Item level data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Contact information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Address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2258150" y="1886025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Data in Use: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4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Risk: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 Insider fraud or system manipulation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Control: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 Use RBAC and audit logs for activity tracking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8"/>
          <p:cNvSpPr txBox="1"/>
          <p:nvPr>
            <p:ph idx="2" type="body"/>
          </p:nvPr>
        </p:nvSpPr>
        <p:spPr>
          <a:xfrm>
            <a:off x="5474150" y="1886013"/>
            <a:ext cx="3594000" cy="27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Data in Transit: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4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Risk: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 Order information intercepted during transfers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Control: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 Apply TLS encryption and secure APIs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18"/>
          <p:cNvSpPr txBox="1"/>
          <p:nvPr>
            <p:ph type="title"/>
          </p:nvPr>
        </p:nvSpPr>
        <p:spPr>
          <a:xfrm>
            <a:off x="2124350" y="3550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783">
                <a:latin typeface="Times New Roman"/>
                <a:ea typeface="Times New Roman"/>
                <a:cs typeface="Times New Roman"/>
                <a:sym typeface="Times New Roman"/>
              </a:rPr>
              <a:t>Data at Rest:</a:t>
            </a:r>
            <a:endParaRPr b="1" sz="178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517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b="1" lang="en-GB" sz="1783">
                <a:latin typeface="Times New Roman"/>
                <a:ea typeface="Times New Roman"/>
                <a:cs typeface="Times New Roman"/>
                <a:sym typeface="Times New Roman"/>
              </a:rPr>
              <a:t>Risk:</a:t>
            </a:r>
            <a:r>
              <a:rPr lang="en-GB" sz="1783">
                <a:latin typeface="Times New Roman"/>
                <a:ea typeface="Times New Roman"/>
                <a:cs typeface="Times New Roman"/>
                <a:sym typeface="Times New Roman"/>
              </a:rPr>
              <a:t> Compromised inventory or production data</a:t>
            </a:r>
            <a:endParaRPr sz="178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51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b="1" lang="en-GB" sz="1783">
                <a:latin typeface="Times New Roman"/>
                <a:ea typeface="Times New Roman"/>
                <a:cs typeface="Times New Roman"/>
                <a:sym typeface="Times New Roman"/>
              </a:rPr>
              <a:t>Control:</a:t>
            </a:r>
            <a:r>
              <a:rPr lang="en-GB" sz="1783">
                <a:latin typeface="Times New Roman"/>
                <a:ea typeface="Times New Roman"/>
                <a:cs typeface="Times New Roman"/>
                <a:sym typeface="Times New Roman"/>
              </a:rPr>
              <a:t> Encrypt supply chain databases with AES-256</a:t>
            </a:r>
            <a:endParaRPr sz="178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18"/>
          <p:cNvPicPr preferRelativeResize="0"/>
          <p:nvPr/>
        </p:nvPicPr>
        <p:blipFill rotWithShape="1">
          <a:blip r:embed="rId3">
            <a:alphaModFix/>
          </a:blip>
          <a:srcRect b="15144" l="14204" r="15923" t="15984"/>
          <a:stretch/>
        </p:blipFill>
        <p:spPr>
          <a:xfrm>
            <a:off x="103550" y="2122087"/>
            <a:ext cx="2020792" cy="179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1297500" y="5444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en-GB" sz="1644">
                <a:latin typeface="Times New Roman"/>
                <a:ea typeface="Times New Roman"/>
                <a:cs typeface="Times New Roman"/>
                <a:sym typeface="Times New Roman"/>
              </a:rPr>
              <a:t>Business Operation 3: Marketing and Communication</a:t>
            </a:r>
            <a:endParaRPr b="1" sz="164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1297500" y="13738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800">
                <a:latin typeface="Times New Roman"/>
                <a:ea typeface="Times New Roman"/>
                <a:cs typeface="Times New Roman"/>
                <a:sym typeface="Times New Roman"/>
              </a:rPr>
              <a:t>Marketing</a:t>
            </a:r>
            <a:endParaRPr b="1" sz="6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lang="en-GB" sz="6400">
                <a:latin typeface="Times New Roman"/>
                <a:ea typeface="Times New Roman"/>
                <a:cs typeface="Times New Roman"/>
                <a:sym typeface="Times New Roman"/>
              </a:rPr>
              <a:t>Product</a:t>
            </a:r>
            <a:endParaRPr sz="6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lang="en-GB" sz="6400">
                <a:latin typeface="Times New Roman"/>
                <a:ea typeface="Times New Roman"/>
                <a:cs typeface="Times New Roman"/>
                <a:sym typeface="Times New Roman"/>
              </a:rPr>
              <a:t>Price</a:t>
            </a:r>
            <a:endParaRPr sz="6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lang="en-GB" sz="6400">
                <a:latin typeface="Times New Roman"/>
                <a:ea typeface="Times New Roman"/>
                <a:cs typeface="Times New Roman"/>
                <a:sym typeface="Times New Roman"/>
              </a:rPr>
              <a:t>Promotion strategies</a:t>
            </a:r>
            <a:endParaRPr sz="6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lang="en-GB" sz="6400">
                <a:latin typeface="Times New Roman"/>
                <a:ea typeface="Times New Roman"/>
                <a:cs typeface="Times New Roman"/>
                <a:sym typeface="Times New Roman"/>
              </a:rPr>
              <a:t>Web analytics - visitors, sessions, clicks, engagements, downloads, purchases, form	</a:t>
            </a:r>
            <a:endParaRPr sz="6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lang="en-GB" sz="6400">
                <a:latin typeface="Times New Roman"/>
                <a:ea typeface="Times New Roman"/>
                <a:cs typeface="Times New Roman"/>
                <a:sym typeface="Times New Roman"/>
              </a:rPr>
              <a:t>Market research - competitor analysis, industry trends, and consumer preferences </a:t>
            </a:r>
            <a:endParaRPr sz="6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 sz="2800">
                <a:solidFill>
                  <a:schemeClr val="dk1"/>
                </a:solidFill>
              </a:rPr>
              <a:t> 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9"/>
          <p:cNvSpPr txBox="1"/>
          <p:nvPr>
            <p:ph idx="2" type="body"/>
          </p:nvPr>
        </p:nvSpPr>
        <p:spPr>
          <a:xfrm>
            <a:off x="4933196" y="13738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700">
                <a:latin typeface="Times New Roman"/>
                <a:ea typeface="Times New Roman"/>
                <a:cs typeface="Times New Roman"/>
                <a:sym typeface="Times New Roman"/>
              </a:rPr>
              <a:t>Customer Communication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Customer feedback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Customer service - Complaints/ Returns/ Refunds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Customer Tie Ups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21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52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1424975" y="1509425"/>
            <a:ext cx="3251400" cy="29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Data in Use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Risk: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 Employees mishandling customer contact information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Control: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 Apply role-based access and provide security awareness training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35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20"/>
          <p:cNvSpPr txBox="1"/>
          <p:nvPr>
            <p:ph idx="2" type="body"/>
          </p:nvPr>
        </p:nvSpPr>
        <p:spPr>
          <a:xfrm>
            <a:off x="5204200" y="1509425"/>
            <a:ext cx="35214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Data in Transit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Risk: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 MITM attacks during customer communication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Control: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 Use HTTPS protocols and encrypted emails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20"/>
          <p:cNvSpPr txBox="1"/>
          <p:nvPr>
            <p:ph type="title"/>
          </p:nvPr>
        </p:nvSpPr>
        <p:spPr>
          <a:xfrm>
            <a:off x="1424975" y="307675"/>
            <a:ext cx="7498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 Data at Rest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Risk: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 Exposed analytics reports stored on internal systems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Control: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 Encrypt stored analytics data and restrict access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7" name="Google Shape;18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225" y="3317325"/>
            <a:ext cx="6838626" cy="168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1052550" y="22338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500">
                <a:latin typeface="EB Garamond"/>
                <a:ea typeface="EB Garamond"/>
                <a:cs typeface="EB Garamond"/>
                <a:sym typeface="EB Garamond"/>
              </a:rPr>
              <a:t>THANK YOU</a:t>
            </a:r>
            <a:endParaRPr b="1" sz="350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