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22"/>
  </p:notesMasterIdLst>
  <p:sldIdLst>
    <p:sldId id="256" r:id="rId2"/>
    <p:sldId id="258" r:id="rId3"/>
    <p:sldId id="257" r:id="rId4"/>
    <p:sldId id="260" r:id="rId5"/>
    <p:sldId id="259" r:id="rId6"/>
    <p:sldId id="261" r:id="rId7"/>
    <p:sldId id="264" r:id="rId8"/>
    <p:sldId id="263" r:id="rId9"/>
    <p:sldId id="266" r:id="rId10"/>
    <p:sldId id="267" r:id="rId11"/>
    <p:sldId id="275" r:id="rId12"/>
    <p:sldId id="270" r:id="rId13"/>
    <p:sldId id="281" r:id="rId14"/>
    <p:sldId id="274" r:id="rId15"/>
    <p:sldId id="276" r:id="rId16"/>
    <p:sldId id="278" r:id="rId17"/>
    <p:sldId id="279" r:id="rId18"/>
    <p:sldId id="280" r:id="rId19"/>
    <p:sldId id="277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1"/>
    <p:restoredTop sz="82547"/>
  </p:normalViewPr>
  <p:slideViewPr>
    <p:cSldViewPr snapToGrid="0">
      <p:cViewPr varScale="1">
        <p:scale>
          <a:sx n="89" d="100"/>
          <a:sy n="89" d="100"/>
        </p:scale>
        <p:origin x="1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D5FE9-D3FE-D444-A122-4D7EC31FD8B7}" type="datetimeFigureOut">
              <a:rPr lang="ar-SA" smtClean="0"/>
              <a:t>5 جمادى الأولى، 1444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02CC3-856E-4E41-876D-2342781069F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151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Pandas will be used for data manipulation,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4292F"/>
                </a:solidFill>
                <a:latin typeface="-apple-system"/>
              </a:rPr>
              <a:t>Numpy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 for linear </a:t>
            </a:r>
            <a:r>
              <a:rPr lang="en-US" dirty="0" err="1">
                <a:solidFill>
                  <a:srgbClr val="24292F"/>
                </a:solidFill>
                <a:latin typeface="-apple-system"/>
              </a:rPr>
              <a:t>algebric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 operations such as converting data shape into an array.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4292F"/>
                </a:solidFill>
                <a:latin typeface="-apple-system"/>
              </a:rPr>
              <a:t>Matplotlib,seaborn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 for visualizations,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scikit-learn for preprocessing,</a:t>
            </a:r>
          </a:p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02CC3-856E-4E41-876D-2342781069F0}" type="slidenum">
              <a:rPr lang="ar-SA" smtClean="0"/>
              <a:t>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37331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Inter"/>
              </a:rPr>
              <a:t> </a:t>
            </a:r>
            <a:r>
              <a:rPr lang="en-US" dirty="0">
                <a:effectLst/>
                <a:latin typeface="Inter"/>
              </a:rPr>
              <a:t>exploratory data analysis which will performed by going through investigating features to see how data is distributed, unique values, and if there are any </a:t>
            </a:r>
            <a:r>
              <a:rPr lang="en-US" dirty="0" err="1">
                <a:effectLst/>
                <a:latin typeface="Inter"/>
              </a:rPr>
              <a:t>missings</a:t>
            </a:r>
            <a:r>
              <a:rPr lang="en-US" dirty="0">
                <a:effectLst/>
                <a:latin typeface="Inter"/>
              </a:rPr>
              <a:t> values.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Inter"/>
              </a:rPr>
              <a:t>From the first 5 entries for each column,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Inter"/>
              </a:rPr>
              <a:t> it can be seen that all our categorical and a total of 8124 rows.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Inter"/>
              </a:rPr>
              <a:t>the feature </a:t>
            </a:r>
            <a:r>
              <a:rPr lang="en-US" b="1" dirty="0">
                <a:effectLst/>
                <a:latin typeface="Inter"/>
              </a:rPr>
              <a:t>'veil-type'</a:t>
            </a:r>
            <a:r>
              <a:rPr lang="en-US" dirty="0">
                <a:effectLst/>
                <a:latin typeface="Inter"/>
              </a:rPr>
              <a:t> has only have one unique observation, which does not add any value to our analysis, therefore we will eliminate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Int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  <a:latin typeface="Inter"/>
            </a:endParaRPr>
          </a:p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02CC3-856E-4E41-876D-2342781069F0}" type="slidenum">
              <a:rPr lang="ar-SA" smtClean="0"/>
              <a:t>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88009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Inter"/>
              </a:rPr>
              <a:t>The distribution of the 'class' feature is balanced and not distributed extremely in p or e label.</a:t>
            </a:r>
          </a:p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02CC3-856E-4E41-876D-2342781069F0}" type="slidenum">
              <a:rPr lang="ar-SA" smtClean="0"/>
              <a:t>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45877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Inter"/>
              </a:rPr>
              <a:t>the Uncertainty Coefficient. Formally marked as U(</a:t>
            </a:r>
            <a:r>
              <a:rPr lang="en-US" b="0" i="0" dirty="0" err="1">
                <a:effectLst/>
                <a:latin typeface="Inter"/>
              </a:rPr>
              <a:t>x|y</a:t>
            </a:r>
            <a:r>
              <a:rPr lang="en-US" b="0" i="0" dirty="0">
                <a:effectLst/>
                <a:latin typeface="Inter"/>
              </a:rPr>
              <a:t>), this coefficient provides value in the range of [0,1], where 0 means that feature y provides no information about feature x, and 1 means that feature y provides full information about features x's value.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Findings: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It can be seen how insignificant feature is 'veil-type' to target feature 'class', which needs to be removed from dataset.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The feature odor is the most significant one for target feature</a:t>
            </a:r>
          </a:p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02CC3-856E-4E41-876D-2342781069F0}" type="slidenum">
              <a:rPr lang="ar-SA" smtClean="0"/>
              <a:t>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72823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>
                <a:latin typeface="+mj-lt"/>
              </a:rPr>
              <a:t>In the feature engineering step, Data will be transformed into an acceptable format for machine learning models.</a:t>
            </a:r>
          </a:p>
          <a:p>
            <a:pPr algn="l"/>
            <a:r>
              <a:rPr lang="en-US" sz="1200" dirty="0">
                <a:latin typeface="+mj-lt"/>
              </a:rPr>
              <a:t> Since all our features are all categorical, we will need to encode them to numerical values.</a:t>
            </a:r>
          </a:p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02CC3-856E-4E41-876D-2342781069F0}" type="slidenum">
              <a:rPr lang="ar-SA" smtClean="0"/>
              <a:t>9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66349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forest :</a:t>
            </a:r>
          </a:p>
          <a:p>
            <a:r>
              <a:rPr lang="en-US" dirty="0"/>
              <a:t>Decision tree: </a:t>
            </a:r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02CC3-856E-4E41-876D-2342781069F0}" type="slidenum">
              <a:rPr lang="ar-SA" smtClean="0"/>
              <a:t>12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75640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With confusion matrix we saw that our train and test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datas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balanced, so there is no problem in there.</a:t>
            </a:r>
          </a:p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02CC3-856E-4E41-876D-2342781069F0}" type="slidenum">
              <a:rPr lang="ar-SA" smtClean="0"/>
              <a:t>14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22103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forest :</a:t>
            </a:r>
          </a:p>
          <a:p>
            <a:r>
              <a:rPr lang="en-US" dirty="0"/>
              <a:t>Decision tree: </a:t>
            </a:r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02CC3-856E-4E41-876D-2342781069F0}" type="slidenum">
              <a:rPr lang="ar-SA" smtClean="0"/>
              <a:t>15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72774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955E-B733-1C44-B72A-7F0E4BD44B20}" type="datetimeFigureOut">
              <a:rPr lang="ar-SA" smtClean="0"/>
              <a:t>5 جمادى الأولى، 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293E0BC8-EA98-3248-B132-9A6988875D67}" type="slidenum">
              <a:rPr lang="ar-SA" smtClean="0"/>
              <a:t>‹#›</a:t>
            </a:fld>
            <a:endParaRPr lang="ar-SA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198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955E-B733-1C44-B72A-7F0E4BD44B20}" type="datetimeFigureOut">
              <a:rPr lang="ar-SA" smtClean="0"/>
              <a:t>5 جمادى الأولى، 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0BC8-EA98-3248-B132-9A6988875D67}" type="slidenum">
              <a:rPr lang="ar-SA" smtClean="0"/>
              <a:t>‹#›</a:t>
            </a:fld>
            <a:endParaRPr lang="ar-SA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097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955E-B733-1C44-B72A-7F0E4BD44B20}" type="datetimeFigureOut">
              <a:rPr lang="ar-SA" smtClean="0"/>
              <a:t>5 جمادى الأولى، 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0BC8-EA98-3248-B132-9A6988875D67}" type="slidenum">
              <a:rPr lang="ar-SA" smtClean="0"/>
              <a:t>‹#›</a:t>
            </a:fld>
            <a:endParaRPr lang="ar-SA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724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566D955E-B733-1C44-B72A-7F0E4BD44B20}" type="datetimeFigureOut">
              <a:rPr lang="ar-SA" smtClean="0"/>
              <a:t>5 جمادى الأولى، 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0BC8-EA98-3248-B132-9A6988875D67}" type="slidenum">
              <a:rPr lang="ar-SA" smtClean="0"/>
              <a:t>‹#›</a:t>
            </a:fld>
            <a:endParaRPr lang="ar-SA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503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955E-B733-1C44-B72A-7F0E4BD44B20}" type="datetimeFigureOut">
              <a:rPr lang="ar-SA" smtClean="0"/>
              <a:t>5 جمادى الأولى، 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0BC8-EA98-3248-B132-9A6988875D67}" type="slidenum">
              <a:rPr lang="ar-SA" smtClean="0"/>
              <a:t>‹#›</a:t>
            </a:fld>
            <a:endParaRPr lang="ar-SA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950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955E-B733-1C44-B72A-7F0E4BD44B20}" type="datetimeFigureOut">
              <a:rPr lang="ar-SA" smtClean="0"/>
              <a:t>5 جمادى الأولى، 1444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0BC8-EA98-3248-B132-9A6988875D67}" type="slidenum">
              <a:rPr lang="ar-SA" smtClean="0"/>
              <a:t>‹#›</a:t>
            </a:fld>
            <a:endParaRPr lang="ar-SA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0524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955E-B733-1C44-B72A-7F0E4BD44B20}" type="datetimeFigureOut">
              <a:rPr lang="ar-SA" smtClean="0"/>
              <a:t>5 جمادى الأولى، 1444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0BC8-EA98-3248-B132-9A6988875D67}" type="slidenum">
              <a:rPr lang="ar-SA" smtClean="0"/>
              <a:t>‹#›</a:t>
            </a:fld>
            <a:endParaRPr lang="ar-SA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3656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955E-B733-1C44-B72A-7F0E4BD44B20}" type="datetimeFigureOut">
              <a:rPr lang="ar-SA" smtClean="0"/>
              <a:t>5 جمادى الأولى، 1444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0BC8-EA98-3248-B132-9A6988875D67}" type="slidenum">
              <a:rPr lang="ar-SA" smtClean="0"/>
              <a:t>‹#›</a:t>
            </a:fld>
            <a:endParaRPr lang="ar-SA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032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955E-B733-1C44-B72A-7F0E4BD44B20}" type="datetimeFigureOut">
              <a:rPr lang="ar-SA" smtClean="0"/>
              <a:t>5 جمادى الأولى، 1444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0BC8-EA98-3248-B132-9A6988875D6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4728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955E-B733-1C44-B72A-7F0E4BD44B20}" type="datetimeFigureOut">
              <a:rPr lang="ar-SA" smtClean="0"/>
              <a:t>5 جمادى الأولى، 1444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0BC8-EA98-3248-B132-9A6988875D67}" type="slidenum">
              <a:rPr lang="ar-SA" smtClean="0"/>
              <a:t>‹#›</a:t>
            </a:fld>
            <a:endParaRPr lang="ar-SA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661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566D955E-B733-1C44-B72A-7F0E4BD44B20}" type="datetimeFigureOut">
              <a:rPr lang="ar-SA" smtClean="0"/>
              <a:t>5 جمادى الأولى، 1444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293E0BC8-EA98-3248-B132-9A6988875D67}" type="slidenum">
              <a:rPr lang="ar-SA" smtClean="0"/>
              <a:t>‹#›</a:t>
            </a:fld>
            <a:endParaRPr lang="ar-SA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873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D955E-B733-1C44-B72A-7F0E4BD44B20}" type="datetimeFigureOut">
              <a:rPr lang="ar-SA" smtClean="0"/>
              <a:t>5 جمادى الأولى، 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93E0BC8-EA98-3248-B132-9A6988875D6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1362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73E8-6F60-216F-D059-45928E3E3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4767" y="2393906"/>
            <a:ext cx="7982465" cy="973173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Mushroom Classification</a:t>
            </a:r>
            <a:endParaRPr lang="ar-SA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5D0C0-63F8-C6E6-31E8-C05E44D37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055" y="4728001"/>
            <a:ext cx="5760846" cy="1194225"/>
          </a:xfrm>
        </p:spPr>
        <p:txBody>
          <a:bodyPr>
            <a:no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tx2"/>
                </a:solidFill>
              </a:rPr>
              <a:t>Presented by:</a:t>
            </a: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/>
                </a:solidFill>
              </a:rPr>
              <a:t>Rehab </a:t>
            </a:r>
            <a:r>
              <a:rPr lang="en-US" dirty="0" err="1">
                <a:solidFill>
                  <a:schemeClr val="tx2"/>
                </a:solidFill>
              </a:rPr>
              <a:t>Alaswad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tx2"/>
                </a:solidFill>
              </a:rPr>
              <a:t>Jeza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Allohibi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091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DD757-A4B7-653D-448B-3537A5B0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558119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b="0" i="0" u="none" strike="noStrike" dirty="0">
                <a:effectLst/>
                <a:latin typeface="Inter"/>
              </a:rPr>
            </a:br>
            <a:r>
              <a:rPr lang="en-US" b="0" i="0" u="none" strike="noStrike" dirty="0">
                <a:effectLst/>
                <a:latin typeface="Inter"/>
              </a:rPr>
              <a:t>Building ,Training, and Testing machine learning models </a:t>
            </a:r>
            <a:br>
              <a:rPr lang="en-US" b="0" i="0" dirty="0">
                <a:effectLst/>
                <a:latin typeface="Inter"/>
              </a:rPr>
            </a:b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564EA-DCE5-7EDC-F8BF-06FCC482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effectLst/>
              </a:rPr>
              <a:t>Building a machine learning model will start first by setting the train/test data split, then build and evaluate several models and summaries each model score.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Data train/split  </a:t>
            </a:r>
            <a:r>
              <a:rPr lang="en-US" b="0" i="0" dirty="0">
                <a:effectLst/>
              </a:rPr>
              <a:t>is the main step into test machine learning on unseen data, Here train/test data split by a 80:20 ratio, which means that models will be trained by 80% of data, and tested on 20% of unseen data. 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25053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2938-DF57-5069-DB57-63576972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b="1" dirty="0">
                <a:latin typeface="Inter"/>
              </a:rPr>
              <a:t>c</a:t>
            </a:r>
            <a:r>
              <a:rPr lang="en-GB" b="1" i="0" dirty="0">
                <a:effectLst/>
                <a:latin typeface="Inter"/>
              </a:rPr>
              <a:t>lassification methods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0B04-EAF7-37FA-F2FF-781120D80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None/>
            </a:pPr>
            <a:r>
              <a:rPr lang="en-GB" b="1" dirty="0">
                <a:latin typeface="Inter"/>
              </a:rPr>
              <a:t>Different c</a:t>
            </a:r>
            <a:r>
              <a:rPr lang="en-GB" b="1" i="0" dirty="0">
                <a:effectLst/>
                <a:latin typeface="Inter"/>
              </a:rPr>
              <a:t>lassification methods ar</a:t>
            </a:r>
            <a:r>
              <a:rPr lang="en-GB" b="1" dirty="0">
                <a:latin typeface="Inter"/>
              </a:rPr>
              <a:t>e used </a:t>
            </a:r>
            <a:r>
              <a:rPr lang="en-GB" b="1" i="0" dirty="0">
                <a:effectLst/>
                <a:latin typeface="Inter"/>
              </a:rPr>
              <a:t>in predicting whether the mushrooms are edible or poisonous</a:t>
            </a:r>
          </a:p>
          <a:p>
            <a: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None/>
            </a:pPr>
            <a:endParaRPr lang="en-GB" b="1" i="0" dirty="0">
              <a:effectLst/>
              <a:latin typeface="Inter"/>
            </a:endParaRPr>
          </a:p>
          <a:p>
            <a:pPr algn="l" rtl="0"/>
            <a:r>
              <a:rPr lang="en-US" dirty="0"/>
              <a:t>Random forest</a:t>
            </a:r>
          </a:p>
          <a:p>
            <a:pPr algn="l" rtl="0"/>
            <a:r>
              <a:rPr lang="en-US" dirty="0"/>
              <a:t>Decision tree </a:t>
            </a:r>
          </a:p>
          <a:p>
            <a:pPr algn="l" rtl="0"/>
            <a:r>
              <a:rPr lang="en-US" dirty="0"/>
              <a:t>Logistic regression</a:t>
            </a:r>
          </a:p>
          <a:p>
            <a:pPr algn="l" rtl="0"/>
            <a:r>
              <a:rPr lang="en-US" dirty="0"/>
              <a:t>KNN</a:t>
            </a:r>
            <a:endParaRPr lang="ar-SA" dirty="0"/>
          </a:p>
          <a:p>
            <a:pPr marL="0" indent="0" algn="l" rtl="0">
              <a:buNone/>
            </a:pPr>
            <a:endParaRPr lang="ar-SA" dirty="0"/>
          </a:p>
          <a:p>
            <a: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None/>
            </a:pPr>
            <a:endParaRPr lang="en-GB" b="1" dirty="0">
              <a:latin typeface="Inter"/>
            </a:endParaRPr>
          </a:p>
          <a:p>
            <a: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None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405533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006D-6B31-77BC-D278-928E1642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  <a:br>
              <a:rPr lang="en-US" dirty="0"/>
            </a:br>
            <a:endParaRPr lang="ar-S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0035E7-1A40-854F-23C8-E0E5A764E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67" y="1637016"/>
            <a:ext cx="9603275" cy="2735990"/>
          </a:xfrm>
        </p:spPr>
        <p:txBody>
          <a:bodyPr>
            <a:normAutofit fontScale="85000" lnSpcReduction="20000"/>
          </a:bodyPr>
          <a:lstStyle/>
          <a:p>
            <a:pPr algn="l" rtl="0"/>
            <a:r>
              <a:rPr lang="en-US" dirty="0">
                <a:effectLst/>
                <a:latin typeface="Helvetica Neue" panose="02000503000000020004" pitchFamily="2" charset="0"/>
              </a:rPr>
              <a:t>Random forest is a Supervised Machine Learning Algorithm that is used widely in Classification and Regression problems. </a:t>
            </a:r>
          </a:p>
          <a:p>
            <a:pPr algn="l" rtl="0"/>
            <a:r>
              <a:rPr lang="en-US" dirty="0">
                <a:latin typeface="Helvetica Neue" panose="02000503000000020004" pitchFamily="2" charset="0"/>
              </a:rPr>
              <a:t>R</a:t>
            </a:r>
            <a:r>
              <a:rPr lang="en-US" dirty="0">
                <a:effectLst/>
                <a:latin typeface="Helvetica Neue" panose="02000503000000020004" pitchFamily="2" charset="0"/>
              </a:rPr>
              <a:t>andom forests are a strong modeling technique and much more robust than a single decision tree. They aggregate many decision trees to limit overfitting as well as error due to bias and therefore yield useful results.</a:t>
            </a:r>
          </a:p>
          <a:p>
            <a:pPr algn="l" rtl="0"/>
            <a:endParaRPr lang="en-US" dirty="0">
              <a:effectLst/>
              <a:latin typeface="Helvetica Neue" panose="02000503000000020004" pitchFamily="2" charset="0"/>
            </a:endParaRPr>
          </a:p>
          <a:p>
            <a:pPr algn="l" rtl="0"/>
            <a:endParaRPr lang="en-US" dirty="0">
              <a:effectLst/>
              <a:latin typeface="Helvetica Neue" panose="02000503000000020004" pitchFamily="2" charset="0"/>
            </a:endParaRPr>
          </a:p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Test Accuracy :100 %</a:t>
            </a:r>
            <a:endParaRPr lang="ar-S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197E8C7-D847-FC26-1063-B29CF57C8C75}"/>
              </a:ext>
            </a:extLst>
          </p:cNvPr>
          <p:cNvSpPr txBox="1">
            <a:spLocks/>
          </p:cNvSpPr>
          <p:nvPr/>
        </p:nvSpPr>
        <p:spPr>
          <a:xfrm>
            <a:off x="1130269" y="3323771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endParaRPr lang="ar-SA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A782BD4-0B59-DD33-43C1-BFE6E4E1FC0F}"/>
              </a:ext>
            </a:extLst>
          </p:cNvPr>
          <p:cNvSpPr txBox="1">
            <a:spLocks/>
          </p:cNvSpPr>
          <p:nvPr/>
        </p:nvSpPr>
        <p:spPr>
          <a:xfrm>
            <a:off x="1130268" y="4068982"/>
            <a:ext cx="9603275" cy="18356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30000"/>
              </a:lnSpc>
              <a:buNone/>
            </a:pPr>
            <a:endParaRPr lang="en-US" sz="7200" dirty="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095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F4CA-6158-A178-A20F-B36B6576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</a:t>
            </a:r>
            <a:br>
              <a:rPr lang="ar-SA" dirty="0"/>
            </a:b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E7953-D271-E61E-7981-10C20AFAA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>
              <a:lnSpc>
                <a:spcPct val="130000"/>
              </a:lnSpc>
            </a:pPr>
            <a:r>
              <a:rPr lang="en-US" sz="2000" dirty="0">
                <a:latin typeface="Helvetica Neue" panose="02000503000000020004" pitchFamily="2" charset="0"/>
              </a:rPr>
              <a:t>A decision tree is a non-parametric supervised learning algorithm, which is utilized for both classification and regression tasks. It has a hierarchical, tree structure, which consists of a root node, branches, internal nodes and leaf nodes.</a:t>
            </a:r>
          </a:p>
          <a:p>
            <a:pPr algn="l" rtl="0">
              <a:lnSpc>
                <a:spcPct val="130000"/>
              </a:lnSpc>
            </a:pPr>
            <a:r>
              <a:rPr lang="en-US" dirty="0">
                <a:effectLst/>
                <a:latin typeface="Helvetica Neue" panose="02000503000000020004" pitchFamily="2" charset="0"/>
              </a:rPr>
              <a:t>The goal of using a Decision Tree is to create a training model that can use to predict the class or value of the target variable by learning simple decision rules inferred from prior data(training data). In Decision Trees, for predicting a class label for a record we start from the root of the tree</a:t>
            </a:r>
            <a:endParaRPr lang="en-US" sz="2000" dirty="0">
              <a:latin typeface="Helvetica Neue" panose="02000503000000020004" pitchFamily="2" charset="0"/>
            </a:endParaRPr>
          </a:p>
          <a:p>
            <a:pPr algn="l" rtl="0">
              <a:lnSpc>
                <a:spcPct val="130000"/>
              </a:lnSpc>
            </a:pPr>
            <a:r>
              <a:rPr lang="en-US" sz="1800" dirty="0"/>
              <a:t>Test Accuracy :99.88%</a:t>
            </a:r>
            <a:endParaRPr lang="ar-SA" sz="1800" dirty="0"/>
          </a:p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933131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44AC-F375-162C-23BA-9029D540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</a:t>
            </a:r>
            <a:endParaRPr lang="ar-S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5C4BFF-DA60-7F2E-0CF2-90A5C4EC9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73485" y="1153431"/>
            <a:ext cx="5279244" cy="4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22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006D-6B31-77BC-D278-928E1642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Logistic regression</a:t>
            </a:r>
            <a:br>
              <a:rPr lang="en-US" dirty="0"/>
            </a:br>
            <a:endParaRPr lang="ar-S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0035E7-1A40-854F-23C8-E0E5A764E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8"/>
            <a:ext cx="9603275" cy="2370447"/>
          </a:xfrm>
        </p:spPr>
        <p:txBody>
          <a:bodyPr>
            <a:noAutofit/>
          </a:bodyPr>
          <a:lstStyle/>
          <a:p>
            <a:pPr algn="l" rtl="0"/>
            <a:r>
              <a:rPr lang="en-GB" sz="18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Logistic regression estimates the probability of an event occurring, such as voted or didn’t vote.</a:t>
            </a:r>
          </a:p>
          <a:p>
            <a:pPr algn="l" rtl="0"/>
            <a:endParaRPr lang="en-GB" sz="1800" b="0" i="0" dirty="0">
              <a:solidFill>
                <a:srgbClr val="161616"/>
              </a:solidFill>
              <a:effectLst/>
              <a:latin typeface="IBM Plex Sans" panose="020B0503050203000203" pitchFamily="34" charset="0"/>
            </a:endParaRPr>
          </a:p>
          <a:p>
            <a:pPr algn="l" rtl="0"/>
            <a:r>
              <a:rPr lang="en-GB" sz="1800" b="0" i="0" dirty="0">
                <a:solidFill>
                  <a:srgbClr val="292929"/>
                </a:solidFill>
                <a:effectLst/>
                <a:latin typeface="source-serif-pro"/>
              </a:rPr>
              <a:t>Logistic regression is used when the dependent variable(target) is categorical.</a:t>
            </a:r>
          </a:p>
          <a:p>
            <a:pPr algn="l" rtl="0"/>
            <a:endParaRPr lang="en-GB" sz="18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 rtl="0"/>
            <a:r>
              <a:rPr lang="en-GB" sz="18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In logistic regression, we decide a probability threshold. If the probability of a particular element is higher than the probability threshold then we classify that element in one group or vice versa.</a:t>
            </a:r>
            <a:endParaRPr lang="en-US" sz="1800" dirty="0"/>
          </a:p>
          <a:p>
            <a:pPr algn="l" rtl="0"/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197E8C7-D847-FC26-1063-B29CF57C8C75}"/>
              </a:ext>
            </a:extLst>
          </p:cNvPr>
          <p:cNvSpPr txBox="1">
            <a:spLocks/>
          </p:cNvSpPr>
          <p:nvPr/>
        </p:nvSpPr>
        <p:spPr>
          <a:xfrm>
            <a:off x="1130269" y="3323771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endParaRPr lang="ar-SA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A782BD4-0B59-DD33-43C1-BFE6E4E1FC0F}"/>
              </a:ext>
            </a:extLst>
          </p:cNvPr>
          <p:cNvSpPr txBox="1">
            <a:spLocks/>
          </p:cNvSpPr>
          <p:nvPr/>
        </p:nvSpPr>
        <p:spPr>
          <a:xfrm>
            <a:off x="1294362" y="4542216"/>
            <a:ext cx="9603275" cy="11520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743558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8C12-9B2D-7AEA-B551-99979D76B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K-Nearest Neighbors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4E064-8D5A-3C65-AAF1-FC65A703F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 rtl="0" fontAlgn="base"/>
            <a:r>
              <a:rPr lang="en-US" sz="2100" dirty="0"/>
              <a:t>The k-nearest neighbors algorithm is a non-parametric, supervised learning classifier, which uses proximity to make classifications or predictions.</a:t>
            </a:r>
          </a:p>
          <a:p>
            <a:pPr algn="l" rtl="0" fontAlgn="base"/>
            <a:endParaRPr lang="en-US" sz="2100" dirty="0"/>
          </a:p>
          <a:p>
            <a:pPr algn="l" rtl="0" fontAlgn="base"/>
            <a:r>
              <a:rPr lang="en-US" sz="2100" dirty="0"/>
              <a:t>For classification problems, a class label is assigned based on a majority vote—i.e. the label that is most frequently represented around a given data point is used.</a:t>
            </a:r>
          </a:p>
          <a:p>
            <a:pPr marL="0" indent="0" algn="l" rtl="0" fontAlgn="base">
              <a:buNone/>
            </a:pPr>
            <a:r>
              <a:rPr lang="en-US" sz="2100" dirty="0"/>
              <a:t> </a:t>
            </a:r>
          </a:p>
          <a:p>
            <a:pPr algn="l" rtl="0" fontAlgn="base"/>
            <a:r>
              <a:rPr lang="en-US" sz="2100" dirty="0"/>
              <a:t>To determine which data points are closest to a given query point, the distance between the query point and the other data points will need to be calculated.</a:t>
            </a:r>
          </a:p>
          <a:p>
            <a:pPr marL="0" indent="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23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B244-324B-711C-2F97-E67F92214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1076894"/>
            <a:ext cx="9603275" cy="1049235"/>
          </a:xfrm>
        </p:spPr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KNN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A73CE-03DE-3CB3-266A-C767F5D3A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sz="1800" dirty="0"/>
              <a:t>Define loss function</a:t>
            </a:r>
          </a:p>
          <a:p>
            <a: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sz="1800" dirty="0"/>
              <a:t>Create 10-fold CV object</a:t>
            </a:r>
          </a:p>
          <a:p>
            <a: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sz="1800" dirty="0"/>
              <a:t>Create grid of hyperparameter values</a:t>
            </a:r>
          </a:p>
          <a:p>
            <a: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sz="1800" dirty="0"/>
              <a:t>Tune a KNN model using a grid search</a:t>
            </a:r>
          </a:p>
          <a:p>
            <a: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sz="1800" dirty="0"/>
              <a:t>Best model's k value</a:t>
            </a:r>
          </a:p>
          <a:p>
            <a: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sz="1800" dirty="0"/>
              <a:t>Build KNN on the best k value and make the prediction &amp; accuracy</a:t>
            </a:r>
          </a:p>
        </p:txBody>
      </p:sp>
    </p:spTree>
    <p:extLst>
      <p:ext uri="{BB962C8B-B14F-4D97-AF65-F5344CB8AC3E}">
        <p14:creationId xmlns:p14="http://schemas.microsoft.com/office/powerpoint/2010/main" val="3002234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B351AAA-FC27-17F4-20A2-4BAA04F1D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367" y="1020359"/>
            <a:ext cx="7525265" cy="4817281"/>
          </a:xfrm>
        </p:spPr>
      </p:pic>
    </p:spTree>
    <p:extLst>
      <p:ext uri="{BB962C8B-B14F-4D97-AF65-F5344CB8AC3E}">
        <p14:creationId xmlns:p14="http://schemas.microsoft.com/office/powerpoint/2010/main" val="20889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D39FE5F-2D5C-384E-05D0-6635D92AAA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440745"/>
              </p:ext>
            </p:extLst>
          </p:nvPr>
        </p:nvGraphicFramePr>
        <p:xfrm>
          <a:off x="1130300" y="3049033"/>
          <a:ext cx="9602788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801394">
                  <a:extLst>
                    <a:ext uri="{9D8B030D-6E8A-4147-A177-3AD203B41FA5}">
                      <a16:colId xmlns:a16="http://schemas.microsoft.com/office/drawing/2014/main" val="2652136559"/>
                    </a:ext>
                  </a:extLst>
                </a:gridCol>
                <a:gridCol w="4801394">
                  <a:extLst>
                    <a:ext uri="{9D8B030D-6E8A-4147-A177-3AD203B41FA5}">
                      <a16:colId xmlns:a16="http://schemas.microsoft.com/office/drawing/2014/main" val="2226687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Classification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60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99.88 %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412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Logistic regression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100 %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865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 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100 %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48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Decision tree 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99.88%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6231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2B8C7C5-B96E-F111-9957-63FA97388A63}"/>
              </a:ext>
            </a:extLst>
          </p:cNvPr>
          <p:cNvSpPr txBox="1"/>
          <p:nvPr/>
        </p:nvSpPr>
        <p:spPr>
          <a:xfrm>
            <a:off x="1000053" y="1359244"/>
            <a:ext cx="1019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The outputs of machine learning models using the One Hot Encoding technique and an 80/20 split strategy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3B4F73-227A-CFE5-013A-2BA4A8F8D15C}"/>
              </a:ext>
            </a:extLst>
          </p:cNvPr>
          <p:cNvSpPr txBox="1"/>
          <p:nvPr/>
        </p:nvSpPr>
        <p:spPr>
          <a:xfrm>
            <a:off x="1000052" y="1927139"/>
            <a:ext cx="99727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Inter"/>
              </a:rPr>
              <a:t>We were able to predict with perfect accuracy the poisonous and edible mushrooms with Random forest , and logistic regression , and very high accuracy in KNN and decision tree.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27542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CC9F-C25C-8C77-F3B0-221A8C78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Outline</a:t>
            </a:r>
            <a:r>
              <a:rPr lang="en-US" dirty="0"/>
              <a:t> 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E5C3E-7221-32A7-29BB-6B242637C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Introduction</a:t>
            </a:r>
          </a:p>
          <a:p>
            <a:pPr lvl="1"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Data Preprocessing</a:t>
            </a:r>
          </a:p>
          <a:p>
            <a:pPr lvl="1"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EDA</a:t>
            </a:r>
          </a:p>
          <a:p>
            <a:pPr lvl="1"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Machine Learning Models</a:t>
            </a:r>
          </a:p>
          <a:p>
            <a:pPr lvl="1"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Model Evaluation</a:t>
            </a:r>
          </a:p>
          <a:p>
            <a:pPr lvl="1"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Results and Conclusion</a:t>
            </a:r>
          </a:p>
          <a:p>
            <a:pPr marL="457200" lvl="1" indent="0" algn="l" rtl="0">
              <a:buNone/>
            </a:pPr>
            <a:br>
              <a:rPr lang="en-US" b="0" i="0" dirty="0">
                <a:solidFill>
                  <a:srgbClr val="000000"/>
                </a:solidFill>
                <a:effectLst/>
                <a:latin typeface="Inter"/>
              </a:rPr>
            </a:br>
            <a:endParaRPr lang="en-US" dirty="0"/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980461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66C48-145B-BD2E-BD18-D1A080FF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DDBE9-62A3-B6FC-3F91-5B8988D88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69" y="1560866"/>
            <a:ext cx="9603275" cy="3294576"/>
          </a:xfrm>
        </p:spPr>
        <p:txBody>
          <a:bodyPr/>
          <a:lstStyle/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Inter"/>
            </a:endParaRPr>
          </a:p>
          <a:p>
            <a:pPr algn="l"/>
            <a:r>
              <a:rPr lang="en-US" b="0" i="0" dirty="0">
                <a:effectLst/>
                <a:latin typeface="Inter"/>
              </a:rPr>
              <a:t>We were able to predict with very high accuracy the poisonous and edible mushrooms with Random forest , and logistic regression  .</a:t>
            </a:r>
          </a:p>
          <a:p>
            <a:pPr marL="0" indent="0" algn="l">
              <a:buNone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56071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53FC-F733-7EAD-4188-CA2410C76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2"/>
                </a:solidFill>
                <a:effectLst/>
                <a:latin typeface="Inter"/>
              </a:rPr>
              <a:t>Introduction </a:t>
            </a:r>
            <a:endParaRPr lang="ar-SA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2274B-C0D0-324D-43DF-BB620B536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l" rtl="0">
              <a:buNone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In this project we will dive into mushroom classification problem which is represented by a tabular dataset that contains 23 features and 8124 observations, labeled as edible or poisonous mushroom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sz="1800" dirty="0">
                <a:solidFill>
                  <a:srgbClr val="24292F"/>
                </a:solidFill>
                <a:latin typeface="-apple-system"/>
              </a:rPr>
              <a:t>                          The goal is to classify mushrooms as either edible or poisonous.</a:t>
            </a:r>
            <a:br>
              <a:rPr lang="en-US" b="0" i="0" dirty="0">
                <a:effectLst/>
                <a:latin typeface="Inter"/>
              </a:rPr>
            </a:br>
            <a:endParaRPr lang="en-US" b="0" i="0" dirty="0">
              <a:effectLst/>
              <a:latin typeface="Inter"/>
            </a:endParaRP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447616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1F43-C10A-2049-9CDF-910945DF8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Import resources </a:t>
            </a:r>
            <a:br>
              <a:rPr lang="en-US" b="0" i="0" dirty="0">
                <a:solidFill>
                  <a:srgbClr val="000000"/>
                </a:solidFill>
                <a:effectLst/>
                <a:latin typeface="Inter"/>
              </a:rPr>
            </a:br>
            <a:endParaRPr lang="ar-S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70923E-8F5C-53B4-F114-96421EDE4710}"/>
              </a:ext>
            </a:extLst>
          </p:cNvPr>
          <p:cNvSpPr txBox="1"/>
          <p:nvPr/>
        </p:nvSpPr>
        <p:spPr>
          <a:xfrm>
            <a:off x="393895" y="2409821"/>
            <a:ext cx="87536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4292F"/>
                </a:solidFill>
                <a:latin typeface="-apple-system"/>
              </a:rPr>
              <a:t>We imported the needed resources and configurations to the environment.</a:t>
            </a:r>
          </a:p>
          <a:p>
            <a:pPr algn="l"/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Pandas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4292F"/>
                </a:solidFill>
                <a:latin typeface="-apple-system"/>
              </a:rPr>
              <a:t>Numpy</a:t>
            </a: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4292F"/>
                </a:solidFill>
                <a:latin typeface="-apple-system"/>
              </a:rPr>
              <a:t>Matplotlib,seaborn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scikit-learn for preprocessing,</a:t>
            </a:r>
          </a:p>
        </p:txBody>
      </p:sp>
    </p:spTree>
    <p:extLst>
      <p:ext uri="{BB962C8B-B14F-4D97-AF65-F5344CB8AC3E}">
        <p14:creationId xmlns:p14="http://schemas.microsoft.com/office/powerpoint/2010/main" val="3408061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A273-0623-403A-1223-05378A973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F482F-A09B-3CD9-FCD6-E42796A97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br>
              <a:rPr lang="en-US" b="0" i="0" dirty="0">
                <a:effectLst/>
              </a:rPr>
            </a:br>
            <a:endParaRPr lang="en-US" b="0" i="0" dirty="0">
              <a:effectLst/>
              <a:latin typeface="+mj-lt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92F"/>
                </a:solidFill>
                <a:latin typeface="-apple-system"/>
              </a:rPr>
              <a:t>This dataset is collected from the archive of University of California, Irvine, This dataset originally created by University of Wisconsin Clinical Sciences Center, and titled as Breast Cancer Wisconsin (Diagnostic) 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92F"/>
                </a:solidFill>
                <a:latin typeface="-apple-system"/>
              </a:rPr>
              <a:t>Data Set, according to </a:t>
            </a:r>
            <a:r>
              <a:rPr lang="en-US" sz="1800" dirty="0" err="1">
                <a:solidFill>
                  <a:srgbClr val="24292F"/>
                </a:solidFill>
                <a:latin typeface="-apple-system"/>
              </a:rPr>
              <a:t>Kaggle.com</a:t>
            </a:r>
            <a:r>
              <a:rPr lang="en-US" sz="1800" dirty="0">
                <a:solidFill>
                  <a:srgbClr val="24292F"/>
                </a:solidFill>
                <a:latin typeface="-apple-system"/>
              </a:rPr>
              <a:t>/ this dataset was updated 3 years ago.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01825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6409-ADDE-9751-EA6E-B7F6AE35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Inter"/>
              </a:rPr>
              <a:t>Statical summary 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CD9E5-9C7F-29B4-ADC0-79F4A5282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8904" cy="4351338"/>
          </a:xfrm>
        </p:spPr>
        <p:txBody>
          <a:bodyPr>
            <a:normAutofit/>
          </a:bodyPr>
          <a:lstStyle/>
          <a:p>
            <a:pPr algn="l"/>
            <a:endParaRPr lang="en-US" dirty="0">
              <a:effectLst/>
              <a:latin typeface="Inter"/>
            </a:endParaRPr>
          </a:p>
          <a:p>
            <a:pPr algn="l" rtl="0"/>
            <a:r>
              <a:rPr lang="en-US" dirty="0">
                <a:effectLst/>
                <a:latin typeface="+mj-lt"/>
              </a:rPr>
              <a:t>Here we observe the distribution of our data and how values are distributed among the columns.</a:t>
            </a:r>
          </a:p>
          <a:p>
            <a:endParaRPr lang="ar-S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A76FD9-E1DA-A938-F833-12FE66448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499" y="953324"/>
            <a:ext cx="4391025" cy="511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8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844C19C2-3D9F-A656-FF83-A1ED126AE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58097" y="884744"/>
            <a:ext cx="8711514" cy="4898218"/>
          </a:xfrm>
        </p:spPr>
      </p:pic>
    </p:spTree>
    <p:extLst>
      <p:ext uri="{BB962C8B-B14F-4D97-AF65-F5344CB8AC3E}">
        <p14:creationId xmlns:p14="http://schemas.microsoft.com/office/powerpoint/2010/main" val="3282339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3D1D2-2795-5720-491D-DD1136C2A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i="0" dirty="0">
                <a:solidFill>
                  <a:schemeClr val="tx2"/>
                </a:solidFill>
                <a:effectLst/>
              </a:rPr>
              <a:t>Uncertainty Coefficient</a:t>
            </a:r>
            <a:endParaRPr lang="en-US" sz="2800" b="1" kern="1200" dirty="0">
              <a:solidFill>
                <a:schemeClr val="tx2"/>
              </a:solidFill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7FD900-7F95-981C-0A98-48617C2E2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4606" y="2015856"/>
            <a:ext cx="9602788" cy="201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95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A5F4E-82EF-314C-5773-AE6CFD00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Feature engineering </a:t>
            </a:r>
            <a:br>
              <a:rPr lang="en-US" b="0" i="0" dirty="0">
                <a:solidFill>
                  <a:srgbClr val="000000"/>
                </a:solidFill>
                <a:effectLst/>
                <a:latin typeface="Inter"/>
              </a:rPr>
            </a:b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ED595-EEF1-ABC9-1412-30095FD4A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69" y="1781712"/>
            <a:ext cx="9603275" cy="329457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b="0" i="0" dirty="0">
              <a:solidFill>
                <a:srgbClr val="202124"/>
              </a:solidFill>
              <a:effectLst/>
              <a:latin typeface="Inter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One –hot label encoding</a:t>
            </a:r>
          </a:p>
          <a:p>
            <a:pPr marL="0" indent="0" algn="l">
              <a:buNone/>
            </a:pPr>
            <a:r>
              <a:rPr lang="en-US" b="0" i="0" dirty="0">
                <a:effectLst/>
              </a:rPr>
              <a:t>is a technique which applied mostly for text-based categorical data, to transfer the values into </a:t>
            </a:r>
            <a:r>
              <a:rPr lang="en-US" b="0" i="0" dirty="0" err="1">
                <a:effectLst/>
              </a:rPr>
              <a:t>boolean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numerics</a:t>
            </a:r>
            <a:r>
              <a:rPr lang="en-US" b="0" i="0" dirty="0">
                <a:effectLst/>
              </a:rPr>
              <a:t> of 1s or 0s, and each label will be added as a column and every time it occurs as a label it will get 1 as a value if exist, otherwise will get 0. 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9653262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CDCE0"/>
    </a:lt2>
    <a:accent1>
      <a:srgbClr val="415588"/>
    </a:accent1>
    <a:accent2>
      <a:srgbClr val="4294B6"/>
    </a:accent2>
    <a:accent3>
      <a:srgbClr val="087D7C"/>
    </a:accent3>
    <a:accent4>
      <a:srgbClr val="2CB663"/>
    </a:accent4>
    <a:accent5>
      <a:srgbClr val="DF8822"/>
    </a:accent5>
    <a:accent6>
      <a:srgbClr val="BC410A"/>
    </a:accent6>
    <a:hlink>
      <a:srgbClr val="5977C4"/>
    </a:hlink>
    <a:folHlink>
      <a:srgbClr val="A1A9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</TotalTime>
  <Words>1103</Words>
  <Application>Microsoft Macintosh PowerPoint</Application>
  <PresentationFormat>Widescreen</PresentationFormat>
  <Paragraphs>121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-apple-system</vt:lpstr>
      <vt:lpstr>Arial</vt:lpstr>
      <vt:lpstr>Calibri</vt:lpstr>
      <vt:lpstr>Calibri Light</vt:lpstr>
      <vt:lpstr>Century Gothic</vt:lpstr>
      <vt:lpstr>Helvetica Neue</vt:lpstr>
      <vt:lpstr>IBM Plex Sans</vt:lpstr>
      <vt:lpstr>Inter</vt:lpstr>
      <vt:lpstr>Lato</vt:lpstr>
      <vt:lpstr>Slack-Lato</vt:lpstr>
      <vt:lpstr>source-serif-pro</vt:lpstr>
      <vt:lpstr>Gallery</vt:lpstr>
      <vt:lpstr>Mushroom Classification</vt:lpstr>
      <vt:lpstr>Outline </vt:lpstr>
      <vt:lpstr>Introduction </vt:lpstr>
      <vt:lpstr>Import resources  </vt:lpstr>
      <vt:lpstr>Data set </vt:lpstr>
      <vt:lpstr>Statical summary </vt:lpstr>
      <vt:lpstr>PowerPoint Presentation</vt:lpstr>
      <vt:lpstr>Uncertainty Coefficient</vt:lpstr>
      <vt:lpstr>Feature engineering  </vt:lpstr>
      <vt:lpstr> Building ,Training, and Testing machine learning models  </vt:lpstr>
      <vt:lpstr>classification methods</vt:lpstr>
      <vt:lpstr>Random forest </vt:lpstr>
      <vt:lpstr>Decision tree  </vt:lpstr>
      <vt:lpstr>Confusion matrix </vt:lpstr>
      <vt:lpstr>Logistic regression </vt:lpstr>
      <vt:lpstr>K-Nearest Neighbors algorithm</vt:lpstr>
      <vt:lpstr>KNN </vt:lpstr>
      <vt:lpstr>PowerPoint Presentation</vt:lpstr>
      <vt:lpstr>PowerPoint Presentation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Rehab Al-Aswad</dc:creator>
  <cp:lastModifiedBy>Rehab Al-Aswad</cp:lastModifiedBy>
  <cp:revision>10</cp:revision>
  <dcterms:created xsi:type="dcterms:W3CDTF">2022-11-28T08:25:02Z</dcterms:created>
  <dcterms:modified xsi:type="dcterms:W3CDTF">2022-11-28T20:41:31Z</dcterms:modified>
</cp:coreProperties>
</file>