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3" r:id="rId9"/>
    <p:sldId id="266" r:id="rId10"/>
    <p:sldId id="267" r:id="rId11"/>
    <p:sldId id="275" r:id="rId12"/>
    <p:sldId id="270" r:id="rId13"/>
    <p:sldId id="281" r:id="rId14"/>
    <p:sldId id="274" r:id="rId15"/>
    <p:sldId id="276" r:id="rId16"/>
    <p:sldId id="278" r:id="rId17"/>
    <p:sldId id="279" r:id="rId18"/>
    <p:sldId id="280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2540"/>
  </p:normalViewPr>
  <p:slideViewPr>
    <p:cSldViewPr snapToGrid="0">
      <p:cViewPr>
        <p:scale>
          <a:sx n="84" d="100"/>
          <a:sy n="84" d="100"/>
        </p:scale>
        <p:origin x="14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D5FE9-D3FE-D444-A122-4D7EC31FD8B7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2CC3-856E-4E41-876D-2342781069F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will be used for data manipulation,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linear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algebric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operations such as converting data shape into an array.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for visualizations,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733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 </a:t>
            </a:r>
            <a:r>
              <a:rPr lang="en-US" dirty="0">
                <a:effectLst/>
                <a:latin typeface="Inter"/>
              </a:rPr>
              <a:t>exploratory data analysis which will performed by going through investigating features to see how data is distributed, unique values, and if there are any </a:t>
            </a:r>
            <a:r>
              <a:rPr lang="en-US" dirty="0" err="1">
                <a:effectLst/>
                <a:latin typeface="Inter"/>
              </a:rPr>
              <a:t>missings</a:t>
            </a:r>
            <a:r>
              <a:rPr lang="en-US" dirty="0">
                <a:effectLst/>
                <a:latin typeface="Inter"/>
              </a:rPr>
              <a:t>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From the first 5 entries for each column,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Inter"/>
              </a:rPr>
              <a:t> it can be seen that all our categorical and a total of 8124 rows.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feature </a:t>
            </a:r>
            <a:r>
              <a:rPr lang="en-US" b="1" dirty="0">
                <a:effectLst/>
                <a:latin typeface="Inter"/>
              </a:rPr>
              <a:t>'veil-type'</a:t>
            </a:r>
            <a:r>
              <a:rPr lang="en-US" dirty="0">
                <a:effectLst/>
                <a:latin typeface="Inter"/>
              </a:rPr>
              <a:t> has only have one unique observation, which does not add any value to our analysis, therefore we will eliminate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In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Inter"/>
            </a:endParaRP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800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Inter"/>
              </a:rPr>
              <a:t>The distribution of the 'class' feature is balanced and not distributed extremely in p or e label.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587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the Uncertainty Coefficient. Formally marked as U(</a:t>
            </a:r>
            <a:r>
              <a:rPr lang="en-US" b="0" i="0" dirty="0" err="1">
                <a:effectLst/>
                <a:latin typeface="Inter"/>
              </a:rPr>
              <a:t>x|y</a:t>
            </a:r>
            <a:r>
              <a:rPr lang="en-US" b="0" i="0" dirty="0">
                <a:effectLst/>
                <a:latin typeface="Inter"/>
              </a:rPr>
              <a:t>), this coefficient provides value in the range of [0,1], where 0 means that feature y provides no information about feature x, and 1 means that feature y provides full information about features x's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It can be seen how insignificant feature is 'veil-type' to target feature 'class', which needs to be removed from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feature odor is the most significant one for target feature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28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+mj-lt"/>
              </a:rPr>
              <a:t>In the feature engineering step, Data will be transformed into an acceptable format for machine learning models.</a:t>
            </a:r>
          </a:p>
          <a:p>
            <a:pPr algn="l"/>
            <a:r>
              <a:rPr lang="en-US" sz="1200" dirty="0">
                <a:latin typeface="+mj-lt"/>
              </a:rPr>
              <a:t> Since all our features are all categorical, we will need to encode them to numerical values.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634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64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confusion matrix we saw that our train and test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datas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balanced, so there is no problem in there.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210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:</a:t>
            </a:r>
          </a:p>
          <a:p>
            <a:r>
              <a:rPr lang="en-US" dirty="0"/>
              <a:t>Decision tree: 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02CC3-856E-4E41-876D-2342781069F0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27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9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7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5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52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65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32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72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1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955E-B733-1C44-B72A-7F0E4BD44B20}" type="datetimeFigureOut">
              <a:rPr lang="ar-SA" smtClean="0"/>
              <a:t>5 جمادى الأولى،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3E0BC8-EA98-3248-B132-9A6988875D6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36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73E8-6F60-216F-D059-45928E3E3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767" y="2393906"/>
            <a:ext cx="7982465" cy="97317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Mushroom Classification</a:t>
            </a:r>
            <a:endParaRPr lang="ar-SA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D0C0-63F8-C6E6-31E8-C05E44D3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55" y="4728001"/>
            <a:ext cx="5760846" cy="1194225"/>
          </a:xfrm>
        </p:spPr>
        <p:txBody>
          <a:bodyPr>
            <a:no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/>
                </a:solidFill>
              </a:rPr>
              <a:t>Presented by: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Rehab </a:t>
            </a:r>
            <a:r>
              <a:rPr lang="en-US" dirty="0" err="1">
                <a:solidFill>
                  <a:schemeClr val="tx2"/>
                </a:solidFill>
              </a:rPr>
              <a:t>Alaswad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Jeza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Allohibi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757-A4B7-653D-448B-3537A5B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811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0" i="0" u="none" strike="noStrike" dirty="0">
                <a:effectLst/>
                <a:latin typeface="Inter"/>
              </a:rPr>
            </a:br>
            <a:r>
              <a:rPr lang="en-US" b="0" i="0" u="none" strike="noStrike" dirty="0">
                <a:effectLst/>
                <a:latin typeface="Inter"/>
              </a:rPr>
              <a:t>Building ,Training, and Testing machine learning models </a:t>
            </a:r>
            <a:br>
              <a:rPr lang="en-US" b="0" i="0" dirty="0"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64EA-DCE5-7EDC-F8BF-06FCC482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Building a machine learning model will start first by setting the train/test data split, then build and evaluate several models and summaries each model score.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 train/split  </a:t>
            </a:r>
            <a:r>
              <a:rPr lang="en-US" b="0" i="0" dirty="0">
                <a:effectLst/>
              </a:rPr>
              <a:t>is the main step into test machine learning on unseen data, Here train/test data split by a 80:20 ratio, which means that models will be trained by 80% of data, and tested on 20% of unseen data.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053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2938-DF57-5069-DB57-6357697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GB" b="1" dirty="0">
                <a:latin typeface="Inter"/>
              </a:rPr>
              <a:t>c</a:t>
            </a:r>
            <a:r>
              <a:rPr lang="en-GB" b="1" i="0" dirty="0">
                <a:effectLst/>
                <a:latin typeface="Inter"/>
              </a:rPr>
              <a:t>lassification methods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0B04-EAF7-37FA-F2FF-781120D8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r>
              <a:rPr lang="en-GB" b="1" dirty="0">
                <a:latin typeface="Inter"/>
              </a:rPr>
              <a:t>Different c</a:t>
            </a:r>
            <a:r>
              <a:rPr lang="en-GB" b="1" i="0" dirty="0">
                <a:effectLst/>
                <a:latin typeface="Inter"/>
              </a:rPr>
              <a:t>lassification methods ar</a:t>
            </a:r>
            <a:r>
              <a:rPr lang="en-GB" b="1" dirty="0">
                <a:latin typeface="Inter"/>
              </a:rPr>
              <a:t>e used </a:t>
            </a:r>
            <a:r>
              <a:rPr lang="en-GB" b="1" i="0" dirty="0">
                <a:effectLst/>
                <a:latin typeface="Inter"/>
              </a:rPr>
              <a:t>in predicting whether the mushrooms are edible or poisonous</a:t>
            </a: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i="0" dirty="0">
              <a:effectLst/>
              <a:latin typeface="Inter"/>
            </a:endParaRPr>
          </a:p>
          <a:p>
            <a:pPr algn="l" rtl="0"/>
            <a:r>
              <a:rPr lang="en-US" dirty="0"/>
              <a:t>Random forest</a:t>
            </a:r>
          </a:p>
          <a:p>
            <a:pPr algn="l" rtl="0"/>
            <a:r>
              <a:rPr lang="en-US" dirty="0"/>
              <a:t>Decision tree </a:t>
            </a:r>
          </a:p>
          <a:p>
            <a:pPr algn="l" rtl="0"/>
            <a:r>
              <a:rPr lang="en-US" dirty="0"/>
              <a:t>Logistic regression</a:t>
            </a:r>
          </a:p>
          <a:p>
            <a:pPr algn="l" rtl="0"/>
            <a:r>
              <a:rPr lang="en-US" dirty="0"/>
              <a:t>KNN</a:t>
            </a:r>
            <a:endParaRPr lang="ar-SA" dirty="0"/>
          </a:p>
          <a:p>
            <a:pPr marL="0" indent="0" algn="l" rtl="0">
              <a:buNone/>
            </a:pPr>
            <a:endParaRPr lang="ar-SA" dirty="0"/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en-GB" b="1" dirty="0">
              <a:latin typeface="Inte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55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7" y="1637016"/>
            <a:ext cx="9603275" cy="273599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effectLst/>
                <a:latin typeface="Helvetica Neue" panose="02000503000000020004" pitchFamily="2" charset="0"/>
              </a:rPr>
              <a:t>Random forest is a Supervised Machine Learning Algorithm that is used widely in Classification and Regression problems. </a:t>
            </a:r>
          </a:p>
          <a:p>
            <a:pPr algn="l" rtl="0"/>
            <a:r>
              <a:rPr lang="en-US" dirty="0">
                <a:latin typeface="Helvetica Neue" panose="02000503000000020004" pitchFamily="2" charset="0"/>
              </a:rPr>
              <a:t>R</a:t>
            </a:r>
            <a:r>
              <a:rPr lang="en-US" dirty="0">
                <a:effectLst/>
                <a:latin typeface="Helvetica Neue" panose="02000503000000020004" pitchFamily="2" charset="0"/>
              </a:rPr>
              <a:t>andom forests are a strong modeling technique and much more robust than a single decision tree. They aggregate many decision trees to limit overfitting as well as error due to bias and therefore yield useful results.</a:t>
            </a: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algn="l" rtl="0"/>
            <a:endParaRPr lang="en-US" dirty="0">
              <a:effectLst/>
              <a:latin typeface="Helvetica Neue" panose="02000503000000020004" pitchFamily="2" charset="0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Accuracy :100 %</a:t>
            </a:r>
            <a:endParaRPr lang="ar-S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130268" y="4068982"/>
            <a:ext cx="9603275" cy="1835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30000"/>
              </a:lnSpc>
              <a:buNone/>
            </a:pPr>
            <a:endParaRPr lang="en-US" sz="72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F4CA-6158-A178-A20F-B36B6576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br>
              <a:rPr lang="ar-SA" dirty="0"/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7953-D271-E61E-7981-10C20AFA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30000"/>
              </a:lnSpc>
            </a:pPr>
            <a:r>
              <a:rPr lang="en-US" sz="2000" dirty="0">
                <a:latin typeface="Helvetica Neue" panose="02000503000000020004" pitchFamily="2" charset="0"/>
              </a:rPr>
              <a:t>A decision tree is a non-parametric supervised learning algorithm, which is utilized for both classification and regression tasks. It has a hierarchical, tree structure, which consists of a root node, branches, internal nodes and leaf nodes.</a:t>
            </a:r>
          </a:p>
          <a:p>
            <a:pPr algn="l" rtl="0">
              <a:lnSpc>
                <a:spcPct val="130000"/>
              </a:lnSpc>
            </a:pPr>
            <a:r>
              <a:rPr lang="en-US" dirty="0">
                <a:effectLst/>
                <a:latin typeface="Helvetica Neue" panose="02000503000000020004" pitchFamily="2" charset="0"/>
              </a:rPr>
              <a:t>The goal of using a Decision Tree is to create a training model that can use to predict the class or value of the target variable by learning simple decision rules inferred from prior data(training data). In Decision Trees, for predicting a class label for a record we start from the root of the tree</a:t>
            </a:r>
            <a:endParaRPr lang="en-US" sz="2000" dirty="0">
              <a:latin typeface="Helvetica Neue" panose="02000503000000020004" pitchFamily="2" charset="0"/>
            </a:endParaRPr>
          </a:p>
          <a:p>
            <a:pPr algn="l" rtl="0">
              <a:lnSpc>
                <a:spcPct val="130000"/>
              </a:lnSpc>
            </a:pPr>
            <a:r>
              <a:rPr lang="en-US" sz="1800" dirty="0"/>
              <a:t>Test Accuracy :99.88%</a:t>
            </a:r>
            <a:endParaRPr lang="ar-SA" sz="1800" dirty="0"/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313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44AC-F375-162C-23BA-9029D540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  <a:endParaRPr lang="ar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C4BFF-DA60-7F2E-0CF2-90A5C4EC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485" y="1153431"/>
            <a:ext cx="5279244" cy="4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06D-6B31-77BC-D278-928E164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Logistic regression</a:t>
            </a:r>
            <a:br>
              <a:rPr lang="en-US" dirty="0"/>
            </a:b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035E7-1A40-854F-23C8-E0E5A76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2370447"/>
          </a:xfrm>
        </p:spPr>
        <p:txBody>
          <a:bodyPr>
            <a:noAutofit/>
          </a:bodyPr>
          <a:lstStyle/>
          <a:p>
            <a:pPr algn="l" rtl="0"/>
            <a:r>
              <a:rPr lang="en-GB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Logistic regression estimates the probability of an event occurring, such as voted or didn’t vote.</a:t>
            </a:r>
          </a:p>
          <a:p>
            <a:pPr algn="l" rtl="0"/>
            <a:endParaRPr lang="en-GB" sz="18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algn="l" rtl="0"/>
            <a:r>
              <a:rPr lang="en-GB" sz="1800" b="0" i="0" dirty="0">
                <a:solidFill>
                  <a:srgbClr val="292929"/>
                </a:solidFill>
                <a:effectLst/>
                <a:latin typeface="source-serif-pro"/>
              </a:rPr>
              <a:t>Logistic regression is used when the dependent variable(target) is categorical.</a:t>
            </a:r>
          </a:p>
          <a:p>
            <a:pPr algn="l" rtl="0"/>
            <a:endParaRPr lang="en-GB" sz="1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 rtl="0"/>
            <a:r>
              <a:rPr lang="en-GB" sz="1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logistic regression, we decide a probability threshold. If the probability of a particular element is higher than the probability threshold then we classify that element in one group or vice versa.</a:t>
            </a:r>
            <a:endParaRPr lang="en-US" sz="1800" dirty="0"/>
          </a:p>
          <a:p>
            <a:pPr algn="l" rtl="0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7E8C7-D847-FC26-1063-B29CF57C8C75}"/>
              </a:ext>
            </a:extLst>
          </p:cNvPr>
          <p:cNvSpPr txBox="1">
            <a:spLocks/>
          </p:cNvSpPr>
          <p:nvPr/>
        </p:nvSpPr>
        <p:spPr>
          <a:xfrm>
            <a:off x="1130269" y="332377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ar-SA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782BD4-0B59-DD33-43C1-BFE6E4E1FC0F}"/>
              </a:ext>
            </a:extLst>
          </p:cNvPr>
          <p:cNvSpPr txBox="1">
            <a:spLocks/>
          </p:cNvSpPr>
          <p:nvPr/>
        </p:nvSpPr>
        <p:spPr>
          <a:xfrm>
            <a:off x="1294362" y="4542216"/>
            <a:ext cx="9603275" cy="1152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4355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C12-9B2D-7AEA-B551-99979D7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K-Nearest Neighbors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E064-8D5A-3C65-AAF1-FC65A703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 fontAlgn="base"/>
            <a:r>
              <a:rPr lang="en-US" sz="2100" dirty="0"/>
              <a:t>The k-nearest neighbors algorithm is a non-parametric, supervised learning classifier, which uses proximity to make classifications or predictions.</a:t>
            </a:r>
          </a:p>
          <a:p>
            <a:pPr algn="l" rtl="0" fontAlgn="base"/>
            <a:endParaRPr lang="en-US" sz="2100" dirty="0"/>
          </a:p>
          <a:p>
            <a:pPr algn="l" rtl="0" fontAlgn="base"/>
            <a:r>
              <a:rPr lang="en-US" sz="2100" dirty="0"/>
              <a:t>For classification problems, a class label is assigned based on a majority vote—i.e. the label that is most frequently represented around a given data point is used.</a:t>
            </a:r>
          </a:p>
          <a:p>
            <a:pPr marL="0" indent="0" algn="l" rtl="0" fontAlgn="base">
              <a:buNone/>
            </a:pPr>
            <a:r>
              <a:rPr lang="en-US" sz="2100" dirty="0"/>
              <a:t> </a:t>
            </a:r>
          </a:p>
          <a:p>
            <a:pPr algn="l" rtl="0" fontAlgn="base"/>
            <a:r>
              <a:rPr lang="en-US" sz="2100" dirty="0"/>
              <a:t>To determine which data points are closest to a given query point, the distance between the query point and the other data points will need to be calculated.</a:t>
            </a:r>
          </a:p>
          <a:p>
            <a:pPr mar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2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44-324B-711C-2F97-E67F922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76894"/>
            <a:ext cx="9603275" cy="1049235"/>
          </a:xfrm>
        </p:spPr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73CE-03DE-3CB3-266A-C767F5D3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Define loss function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10-fold CV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Create grid of hyperparameter values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Tune a KNN model using a grid search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Best model's k value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800" dirty="0"/>
              <a:t>Build KNN on the best k value and make the prediction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300223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351AAA-FC27-17F4-20A2-4BAA04F1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67" y="1020359"/>
            <a:ext cx="7525265" cy="4817281"/>
          </a:xfrm>
        </p:spPr>
      </p:pic>
    </p:spTree>
    <p:extLst>
      <p:ext uri="{BB962C8B-B14F-4D97-AF65-F5344CB8AC3E}">
        <p14:creationId xmlns:p14="http://schemas.microsoft.com/office/powerpoint/2010/main" val="2088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D39FE5F-2D5C-384E-05D0-6635D92A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319283"/>
              </p:ext>
            </p:extLst>
          </p:nvPr>
        </p:nvGraphicFramePr>
        <p:xfrm>
          <a:off x="1119640" y="3321279"/>
          <a:ext cx="9602788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2652136559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22266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0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99.88 %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100 %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6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8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99.88%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231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B8C7C5-B96E-F111-9957-63FA97388A63}"/>
              </a:ext>
            </a:extLst>
          </p:cNvPr>
          <p:cNvSpPr txBox="1"/>
          <p:nvPr/>
        </p:nvSpPr>
        <p:spPr>
          <a:xfrm>
            <a:off x="1000052" y="1682521"/>
            <a:ext cx="1019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The outputs of machine learning models using the One Hot Encoding technique and an 80/20 split strategy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B4F73-227A-CFE5-013A-2BA4A8F8D15C}"/>
              </a:ext>
            </a:extLst>
          </p:cNvPr>
          <p:cNvSpPr txBox="1"/>
          <p:nvPr/>
        </p:nvSpPr>
        <p:spPr>
          <a:xfrm>
            <a:off x="1000052" y="2285506"/>
            <a:ext cx="9972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We were able to predict with perfect accuracy the poisonous and edible mushrooms with Random forest , and logistic regression , and very high accuracy in KNN and decision tree.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B8DDA-BF26-D59D-D436-914D4FF1B79D}"/>
              </a:ext>
            </a:extLst>
          </p:cNvPr>
          <p:cNvSpPr txBox="1"/>
          <p:nvPr/>
        </p:nvSpPr>
        <p:spPr>
          <a:xfrm>
            <a:off x="4619172" y="864093"/>
            <a:ext cx="6103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Conclusion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32754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CC9F-C25C-8C77-F3B0-221A8C78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Outline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5C3E-7221-32A7-29BB-6B242637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Introduction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Preprocessing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EDA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Machine Learning Models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Model Evaluation</a:t>
            </a:r>
          </a:p>
          <a:p>
            <a:pPr lvl="1" algn="l" rtl="0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Results and Conclusion</a:t>
            </a:r>
          </a:p>
          <a:p>
            <a:pPr marL="457200" lvl="1" indent="0" algn="l" rtl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8046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DBE9-62A3-B6FC-3F91-5B8988D8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29" y="2155226"/>
            <a:ext cx="9603275" cy="3294576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5400" b="0" i="0" dirty="0">
                <a:effectLst/>
                <a:latin typeface="Inter"/>
              </a:rPr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5607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3FC-F733-7EAD-4188-CA2410C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Introduction </a:t>
            </a:r>
            <a:endParaRPr lang="ar-S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274B-C0D0-324D-43DF-BB620B53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rtl="0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In this project we will dive into mushroom classification problem which is represented by a tabular dataset that contains 23 features and 8124 observations, labeled as edible or poisonous mushroom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                          The goal is to classify mushrooms as either edible or poisonous.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761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1F43-C10A-2049-9CDF-910945DF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Import resources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0923E-8F5C-53B4-F114-96421EDE4710}"/>
              </a:ext>
            </a:extLst>
          </p:cNvPr>
          <p:cNvSpPr txBox="1"/>
          <p:nvPr/>
        </p:nvSpPr>
        <p:spPr>
          <a:xfrm>
            <a:off x="393895" y="2409821"/>
            <a:ext cx="8753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We imported the needed resources and configurations to the environment.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Pandas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Numpy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F"/>
                </a:solidFill>
                <a:latin typeface="-apple-system"/>
              </a:rPr>
              <a:t>Matplotlib,seaborn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scikit-learn for preprocessing,</a:t>
            </a:r>
          </a:p>
        </p:txBody>
      </p:sp>
    </p:spTree>
    <p:extLst>
      <p:ext uri="{BB962C8B-B14F-4D97-AF65-F5344CB8AC3E}">
        <p14:creationId xmlns:p14="http://schemas.microsoft.com/office/powerpoint/2010/main" val="340806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A273-0623-403A-1223-05378A9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482F-A09B-3CD9-FCD6-E42796A9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b="0" i="0" dirty="0">
                <a:effectLst/>
              </a:rPr>
            </a:br>
            <a:endParaRPr lang="en-US" b="0" i="0" dirty="0"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This dataset is collected from the archive of University of California, Irvine, This dataset originally created by University of Wisconsin Clinical Sciences Center, and titled as Breast Cancer Wisconsin (Diagnostic)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F"/>
                </a:solidFill>
                <a:latin typeface="-apple-system"/>
              </a:rPr>
              <a:t>Data Set, according to </a:t>
            </a:r>
            <a:r>
              <a:rPr lang="en-US" sz="1800" dirty="0" err="1">
                <a:solidFill>
                  <a:srgbClr val="24292F"/>
                </a:solidFill>
                <a:latin typeface="-apple-system"/>
              </a:rPr>
              <a:t>Kaggle.com</a:t>
            </a:r>
            <a:r>
              <a:rPr lang="en-US" sz="1800" dirty="0">
                <a:solidFill>
                  <a:srgbClr val="24292F"/>
                </a:solidFill>
                <a:latin typeface="-apple-system"/>
              </a:rPr>
              <a:t>/ this dataset was updated 3 years ago.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82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409-ADDE-9751-EA6E-B7F6AE35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Statical summary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D9E5-9C7F-29B4-ADC0-79F4A52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8904" cy="4351338"/>
          </a:xfrm>
        </p:spPr>
        <p:txBody>
          <a:bodyPr>
            <a:normAutofit/>
          </a:bodyPr>
          <a:lstStyle/>
          <a:p>
            <a:pPr algn="l"/>
            <a:endParaRPr lang="en-US" dirty="0">
              <a:effectLst/>
              <a:latin typeface="Inter"/>
            </a:endParaRPr>
          </a:p>
          <a:p>
            <a:pPr algn="l" rtl="0"/>
            <a:r>
              <a:rPr lang="en-US" dirty="0">
                <a:effectLst/>
                <a:latin typeface="+mj-lt"/>
              </a:rPr>
              <a:t>Here we observe the distribution of our data and how values are distributed among the columns.</a:t>
            </a:r>
          </a:p>
          <a:p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6FD9-E1DA-A938-F833-12FE6644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9" y="953324"/>
            <a:ext cx="4391025" cy="51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44C19C2-3D9F-A656-FF83-A1ED126A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8097" y="884744"/>
            <a:ext cx="8711514" cy="4898218"/>
          </a:xfrm>
        </p:spPr>
      </p:pic>
    </p:spTree>
    <p:extLst>
      <p:ext uri="{BB962C8B-B14F-4D97-AF65-F5344CB8AC3E}">
        <p14:creationId xmlns:p14="http://schemas.microsoft.com/office/powerpoint/2010/main" val="328233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1D2-2795-5720-491D-DD1136C2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0" dirty="0">
                <a:solidFill>
                  <a:schemeClr val="tx2"/>
                </a:solidFill>
                <a:effectLst/>
              </a:rPr>
              <a:t>Uncertainty Coefficient</a:t>
            </a:r>
            <a:endParaRPr lang="en-US" sz="2800" b="1" kern="1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FD900-7F95-981C-0A98-48617C2E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606" y="2015856"/>
            <a:ext cx="9602788" cy="20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F4E-82EF-314C-5773-AE6CFD00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Feature engineering </a:t>
            </a: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D595-EEF1-ABC9-1412-30095FD4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32945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One –hot label encoding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is a technique which applied mostly for text-based categorical data, to transfer the values into </a:t>
            </a:r>
            <a:r>
              <a:rPr lang="en-US" b="0" i="0" dirty="0" err="1">
                <a:effectLst/>
              </a:rPr>
              <a:t>boolean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numerics</a:t>
            </a:r>
            <a:r>
              <a:rPr lang="en-US" b="0" i="0" dirty="0">
                <a:effectLst/>
              </a:rPr>
              <a:t> of 1s or 0s, and each label will be added as a column and every time it occurs as a label it will get 1 as a value if exist, otherwise will get 0. 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65326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CDCE0"/>
    </a:lt2>
    <a:accent1>
      <a:srgbClr val="415588"/>
    </a:accent1>
    <a:accent2>
      <a:srgbClr val="4294B6"/>
    </a:accent2>
    <a:accent3>
      <a:srgbClr val="087D7C"/>
    </a:accent3>
    <a:accent4>
      <a:srgbClr val="2CB663"/>
    </a:accent4>
    <a:accent5>
      <a:srgbClr val="DF8822"/>
    </a:accent5>
    <a:accent6>
      <a:srgbClr val="BC410A"/>
    </a:accent6>
    <a:hlink>
      <a:srgbClr val="5977C4"/>
    </a:hlink>
    <a:folHlink>
      <a:srgbClr val="A1A9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1084</Words>
  <Application>Microsoft Macintosh PowerPoint</Application>
  <PresentationFormat>Widescreen</PresentationFormat>
  <Paragraphs>120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Century Gothic</vt:lpstr>
      <vt:lpstr>Helvetica Neue</vt:lpstr>
      <vt:lpstr>IBM Plex Sans</vt:lpstr>
      <vt:lpstr>Inter</vt:lpstr>
      <vt:lpstr>Lato</vt:lpstr>
      <vt:lpstr>Slack-Lato</vt:lpstr>
      <vt:lpstr>source-serif-pro</vt:lpstr>
      <vt:lpstr>Gallery</vt:lpstr>
      <vt:lpstr>Mushroom Classification</vt:lpstr>
      <vt:lpstr>Outline </vt:lpstr>
      <vt:lpstr>Introduction </vt:lpstr>
      <vt:lpstr>Import resources  </vt:lpstr>
      <vt:lpstr>Data set </vt:lpstr>
      <vt:lpstr>Statical summary </vt:lpstr>
      <vt:lpstr>PowerPoint Presentation</vt:lpstr>
      <vt:lpstr>Uncertainty Coefficient</vt:lpstr>
      <vt:lpstr>Feature engineering  </vt:lpstr>
      <vt:lpstr> Building ,Training, and Testing machine learning models  </vt:lpstr>
      <vt:lpstr>classification methods</vt:lpstr>
      <vt:lpstr>Random forest </vt:lpstr>
      <vt:lpstr>Decision tree  </vt:lpstr>
      <vt:lpstr>Confusion matrix </vt:lpstr>
      <vt:lpstr>Logistic regression </vt:lpstr>
      <vt:lpstr>K-Nearest Neighbors algorithm</vt:lpstr>
      <vt:lpstr>KNN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Rehab Al-Aswad</dc:creator>
  <cp:lastModifiedBy>Rehab Al-Aswad</cp:lastModifiedBy>
  <cp:revision>11</cp:revision>
  <dcterms:created xsi:type="dcterms:W3CDTF">2022-11-28T08:25:02Z</dcterms:created>
  <dcterms:modified xsi:type="dcterms:W3CDTF">2022-11-28T20:46:12Z</dcterms:modified>
</cp:coreProperties>
</file>