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1" r:id="rId4"/>
    <p:sldId id="266" r:id="rId5"/>
    <p:sldId id="265" r:id="rId6"/>
    <p:sldId id="264" r:id="rId7"/>
    <p:sldId id="263" r:id="rId8"/>
    <p:sldId id="272" r:id="rId9"/>
    <p:sldId id="273" r:id="rId10"/>
    <p:sldId id="262" r:id="rId11"/>
    <p:sldId id="257" r:id="rId12"/>
    <p:sldId id="258" r:id="rId13"/>
    <p:sldId id="259" r:id="rId14"/>
    <p:sldId id="260" r:id="rId15"/>
    <p:sldId id="261" r:id="rId16"/>
    <p:sldId id="269" r:id="rId17"/>
    <p:sldId id="270" r:id="rId18"/>
    <p:sldId id="268"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88BF3635-E05F-46A9-A1F5-B3F4B6A493C0}" type="datetimeFigureOut">
              <a:rPr lang="es-ES" smtClean="0"/>
              <a:t>12/10/2021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307006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8BF3635-E05F-46A9-A1F5-B3F4B6A493C0}" type="datetimeFigureOut">
              <a:rPr lang="es-ES" smtClean="0"/>
              <a:t>12/10/2021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185253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8BF3635-E05F-46A9-A1F5-B3F4B6A493C0}" type="datetimeFigureOut">
              <a:rPr lang="es-ES" smtClean="0"/>
              <a:t>12/10/2021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189260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8BF3635-E05F-46A9-A1F5-B3F4B6A493C0}" type="datetimeFigureOut">
              <a:rPr lang="es-ES" smtClean="0"/>
              <a:t>12/10/2021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51969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8BF3635-E05F-46A9-A1F5-B3F4B6A493C0}" type="datetimeFigureOut">
              <a:rPr lang="es-ES" smtClean="0"/>
              <a:t>12/10/2021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6148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8BF3635-E05F-46A9-A1F5-B3F4B6A493C0}" type="datetimeFigureOut">
              <a:rPr lang="es-ES" smtClean="0"/>
              <a:t>12/10/2021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55751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8BF3635-E05F-46A9-A1F5-B3F4B6A493C0}" type="datetimeFigureOut">
              <a:rPr lang="es-ES" smtClean="0"/>
              <a:t>12/10/2021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228624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8BF3635-E05F-46A9-A1F5-B3F4B6A493C0}" type="datetimeFigureOut">
              <a:rPr lang="es-ES" smtClean="0"/>
              <a:t>12/10/2021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114457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8BF3635-E05F-46A9-A1F5-B3F4B6A493C0}" type="datetimeFigureOut">
              <a:rPr lang="es-ES" smtClean="0"/>
              <a:t>12/10/2021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361006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8BF3635-E05F-46A9-A1F5-B3F4B6A493C0}" type="datetimeFigureOut">
              <a:rPr lang="es-ES" smtClean="0"/>
              <a:t>12/10/2021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178049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8BF3635-E05F-46A9-A1F5-B3F4B6A493C0}" type="datetimeFigureOut">
              <a:rPr lang="es-ES" smtClean="0"/>
              <a:t>12/10/2021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261DC4E-9A99-4183-8D72-CC2F980E20A7}" type="slidenum">
              <a:rPr lang="es-ES" smtClean="0"/>
              <a:t>‹Nº›</a:t>
            </a:fld>
            <a:endParaRPr lang="es-ES"/>
          </a:p>
        </p:txBody>
      </p:sp>
    </p:spTree>
    <p:extLst>
      <p:ext uri="{BB962C8B-B14F-4D97-AF65-F5344CB8AC3E}">
        <p14:creationId xmlns:p14="http://schemas.microsoft.com/office/powerpoint/2010/main" val="90220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F3635-E05F-46A9-A1F5-B3F4B6A493C0}" type="datetimeFigureOut">
              <a:rPr lang="es-ES" smtClean="0"/>
              <a:t>12/10/2021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1DC4E-9A99-4183-8D72-CC2F980E20A7}" type="slidenum">
              <a:rPr lang="es-ES" smtClean="0"/>
              <a:t>‹Nº›</a:t>
            </a:fld>
            <a:endParaRPr lang="es-ES"/>
          </a:p>
        </p:txBody>
      </p:sp>
    </p:spTree>
    <p:extLst>
      <p:ext uri="{BB962C8B-B14F-4D97-AF65-F5344CB8AC3E}">
        <p14:creationId xmlns:p14="http://schemas.microsoft.com/office/powerpoint/2010/main" val="210672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0" y="0"/>
            <a:ext cx="1219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000000"/>
                </a:solidFill>
                <a:effectLst/>
                <a:latin typeface="Calibri-Bold"/>
              </a:rPr>
              <a:t>Ejercicio 1. Fabrica de papas.</a:t>
            </a:r>
            <a:br>
              <a:rPr kumimoji="0" lang="es-ES" altLang="es-ES" sz="1400" b="1" i="0" u="none" strike="noStrike" cap="none" normalizeH="0" baseline="0" dirty="0" smtClean="0">
                <a:ln>
                  <a:noFill/>
                </a:ln>
                <a:solidFill>
                  <a:srgbClr val="000000"/>
                </a:solidFill>
                <a:effectLst/>
                <a:latin typeface="Calibri-Bold"/>
              </a:rPr>
            </a:br>
            <a:r>
              <a:rPr kumimoji="0" lang="es-ES" altLang="es-ES" sz="1400" b="0" i="0" u="none" strike="noStrike" cap="none" normalizeH="0" baseline="0" dirty="0" smtClean="0">
                <a:ln>
                  <a:noFill/>
                </a:ln>
                <a:solidFill>
                  <a:srgbClr val="000000"/>
                </a:solidFill>
                <a:effectLst/>
                <a:latin typeface="Calibri" panose="020F0502020204030204" pitchFamily="34" charset="0"/>
              </a:rPr>
              <a:t>Se desea modelar con Redes de Petri el funcionamiento de una fábrica de papas bastón crudas.</a:t>
            </a:r>
            <a:br>
              <a:rPr kumimoji="0" lang="es-ES" altLang="es-ES" sz="1400" b="0" i="0" u="none" strike="noStrike" cap="none" normalizeH="0" baseline="0" dirty="0" smtClean="0">
                <a:ln>
                  <a:noFill/>
                </a:ln>
                <a:solidFill>
                  <a:srgbClr val="000000"/>
                </a:solidFill>
                <a:effectLst/>
                <a:latin typeface="Calibri" panose="020F0502020204030204" pitchFamily="34" charset="0"/>
              </a:rPr>
            </a:br>
            <a:r>
              <a:rPr kumimoji="0" lang="es-ES" altLang="es-ES" sz="1400" b="0" i="0" u="none" strike="noStrike" cap="none" normalizeH="0" baseline="0" dirty="0" smtClean="0">
                <a:ln>
                  <a:noFill/>
                </a:ln>
                <a:solidFill>
                  <a:srgbClr val="000000"/>
                </a:solidFill>
                <a:effectLst/>
                <a:latin typeface="Calibri" panose="020F0502020204030204" pitchFamily="34" charset="0"/>
              </a:rPr>
              <a:t>Las papas llegan de a una y se depositan en un contenedor común. El primer paso es pasar la papa por una máquina que quita la cáscara. Esta máquina solo puede atender de a una papa a la vez. Las papas peladas son depositadas en un contenedor común a la espera de la próxima etapa. La cáscara por su parte, es depositada en un basurero general.</a:t>
            </a:r>
            <a:br>
              <a:rPr kumimoji="0" lang="es-ES" altLang="es-ES" sz="1400" b="0" i="0" u="none" strike="noStrike" cap="none" normalizeH="0" baseline="0" dirty="0" smtClean="0">
                <a:ln>
                  <a:noFill/>
                </a:ln>
                <a:solidFill>
                  <a:srgbClr val="000000"/>
                </a:solidFill>
                <a:effectLst/>
                <a:latin typeface="Calibri" panose="020F0502020204030204" pitchFamily="34" charset="0"/>
              </a:rPr>
            </a:br>
            <a:r>
              <a:rPr kumimoji="0" lang="es-ES" altLang="es-ES" sz="1400" b="0" i="0" u="none" strike="noStrike" cap="none" normalizeH="0" baseline="0" dirty="0" smtClean="0">
                <a:ln>
                  <a:noFill/>
                </a:ln>
                <a:solidFill>
                  <a:srgbClr val="000000"/>
                </a:solidFill>
                <a:effectLst/>
                <a:latin typeface="Calibri" panose="020F0502020204030204" pitchFamily="34" charset="0"/>
              </a:rPr>
              <a:t>Luego, cada papa cruda debe ser cortada. Para esto, la papa pasa por una máquina que corta las papas en 9 bastones.</a:t>
            </a:r>
            <a:br>
              <a:rPr kumimoji="0" lang="es-ES" altLang="es-ES" sz="1400" b="0" i="0" u="none" strike="noStrike" cap="none" normalizeH="0" baseline="0" dirty="0" smtClean="0">
                <a:ln>
                  <a:noFill/>
                </a:ln>
                <a:solidFill>
                  <a:srgbClr val="000000"/>
                </a:solidFill>
                <a:effectLst/>
                <a:latin typeface="Calibri" panose="020F0502020204030204" pitchFamily="34" charset="0"/>
              </a:rPr>
            </a:br>
            <a:r>
              <a:rPr kumimoji="0" lang="es-ES" altLang="es-ES" sz="1400" b="0" i="0" u="none" strike="noStrike" cap="none" normalizeH="0" baseline="0" dirty="0" smtClean="0">
                <a:ln>
                  <a:noFill/>
                </a:ln>
                <a:solidFill>
                  <a:srgbClr val="000000"/>
                </a:solidFill>
                <a:effectLst/>
                <a:latin typeface="Calibri" panose="020F0502020204030204" pitchFamily="34" charset="0"/>
              </a:rPr>
              <a:t>Esta máquina solo puede procesar una papa a la vez. Una vez cortados, los bastones de papas son agrupados de a 10 para ser envasados. Esto lo realiza una máquina que solo procesa una bolsa por vez. Por último, las bolsas son depositadas en un contenedor común para ser distribuidas.</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p:txBody>
      </p:sp>
      <p:sp>
        <p:nvSpPr>
          <p:cNvPr id="10" name="Elipse 9"/>
          <p:cNvSpPr/>
          <p:nvPr/>
        </p:nvSpPr>
        <p:spPr>
          <a:xfrm>
            <a:off x="849760" y="3692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330200" y="3524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330200"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163773" y="3033688"/>
            <a:ext cx="877627" cy="523220"/>
          </a:xfrm>
          <a:prstGeom prst="rect">
            <a:avLst/>
          </a:prstGeom>
          <a:noFill/>
        </p:spPr>
        <p:txBody>
          <a:bodyPr wrap="square" rtlCol="0">
            <a:spAutoFit/>
          </a:bodyPr>
          <a:lstStyle/>
          <a:p>
            <a:pPr algn="ctr"/>
            <a:r>
              <a:rPr lang="es-ES" sz="1400" dirty="0" smtClean="0"/>
              <a:t>Llega una papa</a:t>
            </a:r>
            <a:endParaRPr lang="es-ES" sz="1400" dirty="0"/>
          </a:p>
        </p:txBody>
      </p:sp>
      <p:sp>
        <p:nvSpPr>
          <p:cNvPr id="7" name="CuadroTexto 6"/>
          <p:cNvSpPr txBox="1"/>
          <p:nvPr/>
        </p:nvSpPr>
        <p:spPr>
          <a:xfrm>
            <a:off x="492976" y="4215988"/>
            <a:ext cx="1195506" cy="523220"/>
          </a:xfrm>
          <a:prstGeom prst="rect">
            <a:avLst/>
          </a:prstGeom>
          <a:noFill/>
        </p:spPr>
        <p:txBody>
          <a:bodyPr wrap="square" rtlCol="0">
            <a:spAutoFit/>
          </a:bodyPr>
          <a:lstStyle/>
          <a:p>
            <a:pPr algn="ctr"/>
            <a:r>
              <a:rPr lang="es-ES" sz="1400" dirty="0" smtClean="0"/>
              <a:t>Papa en contenedor</a:t>
            </a:r>
            <a:endParaRPr lang="es-ES" sz="1400" dirty="0"/>
          </a:p>
        </p:txBody>
      </p:sp>
      <p:cxnSp>
        <p:nvCxnSpPr>
          <p:cNvPr id="11" name="Conector recto 10"/>
          <p:cNvCxnSpPr/>
          <p:nvPr/>
        </p:nvCxnSpPr>
        <p:spPr>
          <a:xfrm>
            <a:off x="1871067" y="35759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lecha curvada hacia abajo 3"/>
          <p:cNvSpPr/>
          <p:nvPr/>
        </p:nvSpPr>
        <p:spPr>
          <a:xfrm rot="5400000" flipV="1">
            <a:off x="1082523" y="3002524"/>
            <a:ext cx="106112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Flecha curvada hacia abajo 12"/>
          <p:cNvSpPr/>
          <p:nvPr/>
        </p:nvSpPr>
        <p:spPr>
          <a:xfrm rot="5400000" flipH="1">
            <a:off x="3208070" y="2942995"/>
            <a:ext cx="961314"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Elipse 13"/>
          <p:cNvSpPr/>
          <p:nvPr/>
        </p:nvSpPr>
        <p:spPr>
          <a:xfrm>
            <a:off x="2410437" y="260505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p:cNvSpPr/>
          <p:nvPr/>
        </p:nvSpPr>
        <p:spPr>
          <a:xfrm>
            <a:off x="2376413" y="366684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9" name="Conector recto de flecha 18"/>
          <p:cNvCxnSpPr/>
          <p:nvPr/>
        </p:nvCxnSpPr>
        <p:spPr>
          <a:xfrm flipV="1">
            <a:off x="1355106"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V="1">
            <a:off x="1871067"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V="1">
            <a:off x="2915783" y="391701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3431744" y="355690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lipse 5"/>
          <p:cNvSpPr/>
          <p:nvPr/>
        </p:nvSpPr>
        <p:spPr>
          <a:xfrm>
            <a:off x="2606723" y="2866030"/>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p:cNvSpPr txBox="1"/>
          <p:nvPr/>
        </p:nvSpPr>
        <p:spPr>
          <a:xfrm>
            <a:off x="2031333" y="2287604"/>
            <a:ext cx="1195506" cy="307777"/>
          </a:xfrm>
          <a:prstGeom prst="rect">
            <a:avLst/>
          </a:prstGeom>
          <a:noFill/>
        </p:spPr>
        <p:txBody>
          <a:bodyPr wrap="square" rtlCol="0">
            <a:spAutoFit/>
          </a:bodyPr>
          <a:lstStyle/>
          <a:p>
            <a:pPr algn="ctr"/>
            <a:r>
              <a:rPr lang="es-ES" sz="1400" dirty="0" smtClean="0"/>
              <a:t>Maquina libre</a:t>
            </a:r>
            <a:endParaRPr lang="es-ES" sz="1400" dirty="0"/>
          </a:p>
        </p:txBody>
      </p:sp>
      <p:sp>
        <p:nvSpPr>
          <p:cNvPr id="24" name="CuadroTexto 23"/>
          <p:cNvSpPr txBox="1"/>
          <p:nvPr/>
        </p:nvSpPr>
        <p:spPr>
          <a:xfrm>
            <a:off x="2031333" y="4250569"/>
            <a:ext cx="1195506" cy="523220"/>
          </a:xfrm>
          <a:prstGeom prst="rect">
            <a:avLst/>
          </a:prstGeom>
          <a:noFill/>
        </p:spPr>
        <p:txBody>
          <a:bodyPr wrap="square" rtlCol="0">
            <a:spAutoFit/>
          </a:bodyPr>
          <a:lstStyle/>
          <a:p>
            <a:pPr algn="ctr"/>
            <a:r>
              <a:rPr lang="es-ES" sz="1400" dirty="0" smtClean="0"/>
              <a:t>Maquina peladora</a:t>
            </a:r>
            <a:endParaRPr lang="es-ES" sz="1400" dirty="0"/>
          </a:p>
        </p:txBody>
      </p:sp>
      <p:sp>
        <p:nvSpPr>
          <p:cNvPr id="25" name="Elipse 24"/>
          <p:cNvSpPr/>
          <p:nvPr/>
        </p:nvSpPr>
        <p:spPr>
          <a:xfrm>
            <a:off x="4152035" y="335529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6" name="Conector recto de flecha 25"/>
          <p:cNvCxnSpPr>
            <a:endCxn id="25" idx="2"/>
          </p:cNvCxnSpPr>
          <p:nvPr/>
        </p:nvCxnSpPr>
        <p:spPr>
          <a:xfrm flipV="1">
            <a:off x="3413827" y="3606773"/>
            <a:ext cx="738208" cy="314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3830776" y="3792586"/>
            <a:ext cx="1378091" cy="523220"/>
          </a:xfrm>
          <a:prstGeom prst="rect">
            <a:avLst/>
          </a:prstGeom>
          <a:noFill/>
        </p:spPr>
        <p:txBody>
          <a:bodyPr wrap="square" rtlCol="0">
            <a:spAutoFit/>
          </a:bodyPr>
          <a:lstStyle/>
          <a:p>
            <a:pPr algn="ctr"/>
            <a:r>
              <a:rPr lang="es-ES" sz="1400" dirty="0" smtClean="0"/>
              <a:t>Papa pelada en contenedor</a:t>
            </a:r>
            <a:endParaRPr lang="es-ES" sz="1400" dirty="0"/>
          </a:p>
        </p:txBody>
      </p:sp>
      <p:cxnSp>
        <p:nvCxnSpPr>
          <p:cNvPr id="28" name="Conector recto 27"/>
          <p:cNvCxnSpPr/>
          <p:nvPr/>
        </p:nvCxnSpPr>
        <p:spPr>
          <a:xfrm>
            <a:off x="5195981" y="325895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V="1">
            <a:off x="4680020" y="360132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3456422" y="3916594"/>
            <a:ext cx="715208" cy="5508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4075472" y="4415619"/>
            <a:ext cx="1078176" cy="523220"/>
          </a:xfrm>
          <a:prstGeom prst="rect">
            <a:avLst/>
          </a:prstGeom>
          <a:noFill/>
        </p:spPr>
        <p:txBody>
          <a:bodyPr wrap="square" rtlCol="0">
            <a:spAutoFit/>
          </a:bodyPr>
          <a:lstStyle/>
          <a:p>
            <a:pPr algn="ctr"/>
            <a:r>
              <a:rPr lang="es-ES" sz="1400" dirty="0" smtClean="0"/>
              <a:t>Cascara en basurero</a:t>
            </a:r>
            <a:endParaRPr lang="es-ES" sz="1400" dirty="0"/>
          </a:p>
        </p:txBody>
      </p:sp>
      <p:cxnSp>
        <p:nvCxnSpPr>
          <p:cNvPr id="37" name="Conector recto 36"/>
          <p:cNvCxnSpPr/>
          <p:nvPr/>
        </p:nvCxnSpPr>
        <p:spPr>
          <a:xfrm flipH="1">
            <a:off x="3957848" y="4261228"/>
            <a:ext cx="445318" cy="47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5700557" y="335115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0" name="Conector recto de flecha 39"/>
          <p:cNvCxnSpPr/>
          <p:nvPr/>
        </p:nvCxnSpPr>
        <p:spPr>
          <a:xfrm flipV="1">
            <a:off x="5195211" y="360264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p:nvPr/>
        </p:nvCxnSpPr>
        <p:spPr>
          <a:xfrm>
            <a:off x="6239927" y="3601330"/>
            <a:ext cx="538732" cy="79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5355477" y="3934883"/>
            <a:ext cx="1195506" cy="523220"/>
          </a:xfrm>
          <a:prstGeom prst="rect">
            <a:avLst/>
          </a:prstGeom>
          <a:noFill/>
        </p:spPr>
        <p:txBody>
          <a:bodyPr wrap="square" rtlCol="0">
            <a:spAutoFit/>
          </a:bodyPr>
          <a:lstStyle/>
          <a:p>
            <a:pPr algn="ctr"/>
            <a:r>
              <a:rPr lang="es-ES" sz="1400" dirty="0" smtClean="0"/>
              <a:t>Maquina Cortadora</a:t>
            </a:r>
            <a:endParaRPr lang="es-ES" sz="1400" dirty="0"/>
          </a:p>
        </p:txBody>
      </p:sp>
      <p:sp>
        <p:nvSpPr>
          <p:cNvPr id="43" name="Flecha curvada hacia abajo 42"/>
          <p:cNvSpPr/>
          <p:nvPr/>
        </p:nvSpPr>
        <p:spPr>
          <a:xfrm rot="5400000" flipV="1">
            <a:off x="4418805" y="2682168"/>
            <a:ext cx="106112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4" name="Flecha curvada hacia abajo 43"/>
          <p:cNvSpPr/>
          <p:nvPr/>
        </p:nvSpPr>
        <p:spPr>
          <a:xfrm rot="5400000" flipH="1">
            <a:off x="6544352" y="2622639"/>
            <a:ext cx="961314"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5" name="Elipse 44"/>
          <p:cNvSpPr/>
          <p:nvPr/>
        </p:nvSpPr>
        <p:spPr>
          <a:xfrm>
            <a:off x="5746719" y="228469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6" name="Conector recto 45"/>
          <p:cNvCxnSpPr/>
          <p:nvPr/>
        </p:nvCxnSpPr>
        <p:spPr>
          <a:xfrm flipH="1">
            <a:off x="6766539" y="3236552"/>
            <a:ext cx="1487" cy="1179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Elipse 46"/>
          <p:cNvSpPr/>
          <p:nvPr/>
        </p:nvSpPr>
        <p:spPr>
          <a:xfrm>
            <a:off x="5943005" y="2545674"/>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CuadroTexto 47"/>
          <p:cNvSpPr txBox="1"/>
          <p:nvPr/>
        </p:nvSpPr>
        <p:spPr>
          <a:xfrm>
            <a:off x="5367615" y="1967248"/>
            <a:ext cx="1195506" cy="307777"/>
          </a:xfrm>
          <a:prstGeom prst="rect">
            <a:avLst/>
          </a:prstGeom>
          <a:noFill/>
        </p:spPr>
        <p:txBody>
          <a:bodyPr wrap="square" rtlCol="0">
            <a:spAutoFit/>
          </a:bodyPr>
          <a:lstStyle/>
          <a:p>
            <a:pPr algn="ctr"/>
            <a:r>
              <a:rPr lang="es-ES" sz="1400" dirty="0" smtClean="0"/>
              <a:t>Maquina libre</a:t>
            </a:r>
            <a:endParaRPr lang="es-ES" sz="1400" dirty="0"/>
          </a:p>
        </p:txBody>
      </p:sp>
      <p:sp>
        <p:nvSpPr>
          <p:cNvPr id="50" name="Elipse 49"/>
          <p:cNvSpPr/>
          <p:nvPr/>
        </p:nvSpPr>
        <p:spPr>
          <a:xfrm>
            <a:off x="7294130" y="335115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1" name="Conector recto de flecha 50"/>
          <p:cNvCxnSpPr/>
          <p:nvPr/>
        </p:nvCxnSpPr>
        <p:spPr>
          <a:xfrm flipV="1">
            <a:off x="6766541" y="350386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uadroTexto 51"/>
          <p:cNvSpPr txBox="1"/>
          <p:nvPr/>
        </p:nvSpPr>
        <p:spPr>
          <a:xfrm>
            <a:off x="7022388" y="4370981"/>
            <a:ext cx="1195506" cy="523220"/>
          </a:xfrm>
          <a:prstGeom prst="rect">
            <a:avLst/>
          </a:prstGeom>
          <a:noFill/>
        </p:spPr>
        <p:txBody>
          <a:bodyPr wrap="square" rtlCol="0">
            <a:spAutoFit/>
          </a:bodyPr>
          <a:lstStyle/>
          <a:p>
            <a:pPr algn="ctr"/>
            <a:r>
              <a:rPr lang="es-ES" sz="1400" dirty="0" smtClean="0"/>
              <a:t>Esperando bastones</a:t>
            </a:r>
            <a:endParaRPr lang="es-ES" sz="1400" dirty="0"/>
          </a:p>
        </p:txBody>
      </p:sp>
      <p:cxnSp>
        <p:nvCxnSpPr>
          <p:cNvPr id="53" name="Conector recto de flecha 52"/>
          <p:cNvCxnSpPr/>
          <p:nvPr/>
        </p:nvCxnSpPr>
        <p:spPr>
          <a:xfrm flipV="1">
            <a:off x="6766540" y="361326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6766539" y="371934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6767028" y="339337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6766539" y="382357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flipV="1">
            <a:off x="6777569" y="403031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p:nvPr/>
        </p:nvCxnSpPr>
        <p:spPr>
          <a:xfrm flipV="1">
            <a:off x="6777568" y="413971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p:nvPr/>
        </p:nvCxnSpPr>
        <p:spPr>
          <a:xfrm flipV="1">
            <a:off x="6777567" y="424579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flipV="1">
            <a:off x="6778056" y="391982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H="1">
            <a:off x="8361540" y="3212531"/>
            <a:ext cx="1487" cy="1179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p:nvPr/>
        </p:nvCxnSpPr>
        <p:spPr>
          <a:xfrm flipV="1">
            <a:off x="8361542" y="347984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8361541" y="358924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p:cNvCxnSpPr/>
          <p:nvPr/>
        </p:nvCxnSpPr>
        <p:spPr>
          <a:xfrm flipV="1">
            <a:off x="8361540" y="369532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p:nvPr/>
        </p:nvCxnSpPr>
        <p:spPr>
          <a:xfrm flipV="1">
            <a:off x="8362029" y="336935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flipV="1">
            <a:off x="8361540" y="379955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p:nvPr/>
        </p:nvCxnSpPr>
        <p:spPr>
          <a:xfrm flipV="1">
            <a:off x="8372570" y="400629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p:cNvCxnSpPr/>
          <p:nvPr/>
        </p:nvCxnSpPr>
        <p:spPr>
          <a:xfrm flipV="1">
            <a:off x="8372569" y="411569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V="1">
            <a:off x="8372568" y="422177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p:cNvCxnSpPr/>
          <p:nvPr/>
        </p:nvCxnSpPr>
        <p:spPr>
          <a:xfrm flipV="1">
            <a:off x="8373057" y="389580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p:cNvCxnSpPr/>
          <p:nvPr/>
        </p:nvCxnSpPr>
        <p:spPr>
          <a:xfrm>
            <a:off x="7839704" y="3574646"/>
            <a:ext cx="538732" cy="79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p:cNvCxnSpPr/>
          <p:nvPr/>
        </p:nvCxnSpPr>
        <p:spPr>
          <a:xfrm flipV="1">
            <a:off x="7805680" y="3369139"/>
            <a:ext cx="555860" cy="206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p:cNvCxnSpPr/>
          <p:nvPr/>
        </p:nvCxnSpPr>
        <p:spPr>
          <a:xfrm>
            <a:off x="7805680" y="3575957"/>
            <a:ext cx="536150" cy="658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p:cNvCxnSpPr/>
          <p:nvPr/>
        </p:nvCxnSpPr>
        <p:spPr>
          <a:xfrm>
            <a:off x="7805680" y="3575957"/>
            <a:ext cx="571663" cy="5420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ector recto de flecha 112"/>
          <p:cNvCxnSpPr/>
          <p:nvPr/>
        </p:nvCxnSpPr>
        <p:spPr>
          <a:xfrm>
            <a:off x="7805680" y="3575957"/>
            <a:ext cx="573751" cy="4236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p:cNvCxnSpPr/>
          <p:nvPr/>
        </p:nvCxnSpPr>
        <p:spPr>
          <a:xfrm>
            <a:off x="7805680" y="3575957"/>
            <a:ext cx="573751" cy="127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p:cNvCxnSpPr/>
          <p:nvPr/>
        </p:nvCxnSpPr>
        <p:spPr>
          <a:xfrm>
            <a:off x="7805680" y="3575957"/>
            <a:ext cx="578027" cy="2261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ector recto de flecha 115"/>
          <p:cNvCxnSpPr/>
          <p:nvPr/>
        </p:nvCxnSpPr>
        <p:spPr>
          <a:xfrm>
            <a:off x="7805680" y="3575957"/>
            <a:ext cx="578027" cy="33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p:cNvCxnSpPr/>
          <p:nvPr/>
        </p:nvCxnSpPr>
        <p:spPr>
          <a:xfrm flipV="1">
            <a:off x="7805680" y="3465268"/>
            <a:ext cx="570924" cy="1106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p:cNvCxnSpPr>
            <a:stCxn id="50" idx="6"/>
          </p:cNvCxnSpPr>
          <p:nvPr/>
        </p:nvCxnSpPr>
        <p:spPr>
          <a:xfrm>
            <a:off x="7799476" y="3602641"/>
            <a:ext cx="562064" cy="7750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p:cNvCxnSpPr/>
          <p:nvPr/>
        </p:nvCxnSpPr>
        <p:spPr>
          <a:xfrm flipV="1">
            <a:off x="8368902" y="433423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CuadroTexto 121"/>
          <p:cNvSpPr txBox="1"/>
          <p:nvPr/>
        </p:nvSpPr>
        <p:spPr>
          <a:xfrm>
            <a:off x="6437794" y="4415620"/>
            <a:ext cx="440948" cy="307777"/>
          </a:xfrm>
          <a:prstGeom prst="rect">
            <a:avLst/>
          </a:prstGeom>
          <a:noFill/>
        </p:spPr>
        <p:txBody>
          <a:bodyPr wrap="square" rtlCol="0">
            <a:spAutoFit/>
          </a:bodyPr>
          <a:lstStyle/>
          <a:p>
            <a:pPr algn="ctr"/>
            <a:r>
              <a:rPr lang="es-ES" sz="1400" dirty="0" smtClean="0"/>
              <a:t>(9)</a:t>
            </a:r>
            <a:endParaRPr lang="es-ES" sz="1400" dirty="0"/>
          </a:p>
        </p:txBody>
      </p:sp>
      <p:sp>
        <p:nvSpPr>
          <p:cNvPr id="123" name="CuadroTexto 122"/>
          <p:cNvSpPr txBox="1"/>
          <p:nvPr/>
        </p:nvSpPr>
        <p:spPr>
          <a:xfrm>
            <a:off x="8330822" y="4432942"/>
            <a:ext cx="495678" cy="307777"/>
          </a:xfrm>
          <a:prstGeom prst="rect">
            <a:avLst/>
          </a:prstGeom>
          <a:noFill/>
        </p:spPr>
        <p:txBody>
          <a:bodyPr wrap="square" rtlCol="0">
            <a:spAutoFit/>
          </a:bodyPr>
          <a:lstStyle/>
          <a:p>
            <a:pPr algn="ctr"/>
            <a:r>
              <a:rPr lang="es-ES" sz="1400" dirty="0" smtClean="0"/>
              <a:t>(10)</a:t>
            </a:r>
            <a:endParaRPr lang="es-ES" sz="1400" dirty="0"/>
          </a:p>
        </p:txBody>
      </p:sp>
      <p:sp>
        <p:nvSpPr>
          <p:cNvPr id="124" name="Elipse 123"/>
          <p:cNvSpPr/>
          <p:nvPr/>
        </p:nvSpPr>
        <p:spPr>
          <a:xfrm>
            <a:off x="8894962" y="334401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5" name="CuadroTexto 124"/>
          <p:cNvSpPr txBox="1"/>
          <p:nvPr/>
        </p:nvSpPr>
        <p:spPr>
          <a:xfrm>
            <a:off x="8687551" y="4389591"/>
            <a:ext cx="1195506" cy="523220"/>
          </a:xfrm>
          <a:prstGeom prst="rect">
            <a:avLst/>
          </a:prstGeom>
          <a:noFill/>
        </p:spPr>
        <p:txBody>
          <a:bodyPr wrap="square" rtlCol="0">
            <a:spAutoFit/>
          </a:bodyPr>
          <a:lstStyle/>
          <a:p>
            <a:pPr algn="ctr"/>
            <a:r>
              <a:rPr lang="es-ES" sz="1400" dirty="0" smtClean="0"/>
              <a:t>Maquina envasadora</a:t>
            </a:r>
            <a:endParaRPr lang="es-ES" sz="1400" dirty="0"/>
          </a:p>
        </p:txBody>
      </p:sp>
      <p:cxnSp>
        <p:nvCxnSpPr>
          <p:cNvPr id="126" name="Conector recto 125"/>
          <p:cNvCxnSpPr/>
          <p:nvPr/>
        </p:nvCxnSpPr>
        <p:spPr>
          <a:xfrm flipH="1">
            <a:off x="9906819" y="3218437"/>
            <a:ext cx="18039" cy="817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Conector recto de flecha 126"/>
          <p:cNvCxnSpPr/>
          <p:nvPr/>
        </p:nvCxnSpPr>
        <p:spPr>
          <a:xfrm flipV="1">
            <a:off x="9400308" y="358924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CuadroTexto 128"/>
          <p:cNvSpPr txBox="1"/>
          <p:nvPr/>
        </p:nvSpPr>
        <p:spPr>
          <a:xfrm>
            <a:off x="10022227" y="3339719"/>
            <a:ext cx="1078176" cy="523220"/>
          </a:xfrm>
          <a:prstGeom prst="rect">
            <a:avLst/>
          </a:prstGeom>
          <a:noFill/>
        </p:spPr>
        <p:txBody>
          <a:bodyPr wrap="square" rtlCol="0">
            <a:spAutoFit/>
          </a:bodyPr>
          <a:lstStyle/>
          <a:p>
            <a:pPr algn="ctr"/>
            <a:r>
              <a:rPr lang="es-ES" sz="1400" dirty="0" smtClean="0"/>
              <a:t>Contenedor de bolsas</a:t>
            </a:r>
            <a:endParaRPr lang="es-ES" sz="1400" dirty="0"/>
          </a:p>
        </p:txBody>
      </p:sp>
    </p:spTree>
    <p:extLst>
      <p:ext uri="{BB962C8B-B14F-4D97-AF65-F5344CB8AC3E}">
        <p14:creationId xmlns:p14="http://schemas.microsoft.com/office/powerpoint/2010/main" val="3299128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846659"/>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7. Puesto de trabajo.</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Un puesto de trabajo recibe pedidos de dos líneas de montaje distintas. El puesto procesa los pedidos y los </a:t>
            </a:r>
            <a:r>
              <a:rPr lang="es-ES" altLang="es-ES" sz="1400" dirty="0" smtClean="0">
                <a:solidFill>
                  <a:srgbClr val="000000"/>
                </a:solidFill>
                <a:latin typeface="Calibri" panose="020F0502020204030204" pitchFamily="34" charset="0"/>
              </a:rPr>
              <a:t>deriva indistintamente </a:t>
            </a:r>
            <a:r>
              <a:rPr lang="es-ES" altLang="es-ES" sz="1400" dirty="0">
                <a:solidFill>
                  <a:srgbClr val="000000"/>
                </a:solidFill>
                <a:latin typeface="Calibri" panose="020F0502020204030204" pitchFamily="34" charset="0"/>
              </a:rPr>
              <a:t>por uno de sus dos canales. Se procesa/deriva de a un pedido por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Si el pedido es enviado a través del canal 1, se lo deposita en una cinta transportadora que lo conduce al sector </a:t>
            </a:r>
            <a:r>
              <a:rPr lang="es-ES" altLang="es-ES" sz="1400" dirty="0" smtClean="0">
                <a:solidFill>
                  <a:srgbClr val="000000"/>
                </a:solidFill>
                <a:latin typeface="Calibri" panose="020F0502020204030204" pitchFamily="34" charset="0"/>
              </a:rPr>
              <a:t>de pedidos </a:t>
            </a:r>
            <a:r>
              <a:rPr lang="es-ES" altLang="es-ES" sz="1400" dirty="0">
                <a:solidFill>
                  <a:srgbClr val="000000"/>
                </a:solidFill>
                <a:latin typeface="Calibri" panose="020F0502020204030204" pitchFamily="34" charset="0"/>
              </a:rPr>
              <a:t>anulados, en donde un empleado les coloca el sello de anulado, se sabe que el empleado puede sellar de </a:t>
            </a:r>
            <a:r>
              <a:rPr lang="es-ES" altLang="es-ES" sz="1400" dirty="0" smtClean="0">
                <a:solidFill>
                  <a:srgbClr val="000000"/>
                </a:solidFill>
                <a:latin typeface="Calibri" panose="020F0502020204030204" pitchFamily="34" charset="0"/>
              </a:rPr>
              <a:t>un pedido </a:t>
            </a:r>
            <a:r>
              <a:rPr lang="es-ES" altLang="es-ES" sz="1400" dirty="0">
                <a:solidFill>
                  <a:srgbClr val="000000"/>
                </a:solidFill>
                <a:latin typeface="Calibri" panose="020F0502020204030204" pitchFamily="34" charset="0"/>
              </a:rPr>
              <a:t>por vez. Una vez sellado se lo envía a un depósito de pedidos descartados, donde finalmente son retirados </a:t>
            </a:r>
            <a:r>
              <a:rPr lang="es-ES" altLang="es-ES" sz="1400" dirty="0" smtClean="0">
                <a:solidFill>
                  <a:srgbClr val="000000"/>
                </a:solidFill>
                <a:latin typeface="Calibri" panose="020F0502020204030204" pitchFamily="34" charset="0"/>
              </a:rPr>
              <a:t>del puesto </a:t>
            </a:r>
            <a:r>
              <a:rPr lang="es-ES" altLang="es-ES" sz="1400" dirty="0">
                <a:solidFill>
                  <a:srgbClr val="000000"/>
                </a:solidFill>
                <a:latin typeface="Calibri" panose="020F0502020204030204" pitchFamily="34" charset="0"/>
              </a:rPr>
              <a:t>de trabajo.</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Si el pedido es enviado a través del canal 2, se lo deposita en un contenedor que tiene una capacidad máxima de </a:t>
            </a:r>
            <a:r>
              <a:rPr lang="es-ES" altLang="es-ES" sz="1400" dirty="0" smtClean="0">
                <a:solidFill>
                  <a:srgbClr val="000000"/>
                </a:solidFill>
                <a:latin typeface="Calibri" panose="020F0502020204030204" pitchFamily="34" charset="0"/>
              </a:rPr>
              <a:t>4 pedidos</a:t>
            </a:r>
            <a:r>
              <a:rPr lang="es-ES" altLang="es-ES" sz="1400" dirty="0">
                <a:solidFill>
                  <a:srgbClr val="000000"/>
                </a:solidFill>
                <a:latin typeface="Calibri" panose="020F0502020204030204" pitchFamily="34" charset="0"/>
              </a:rPr>
              <a:t>. Cuando el contenedor está lleno se envían los 4 pedidos al sector de logística, donde serán </a:t>
            </a:r>
            <a:r>
              <a:rPr lang="es-ES" altLang="es-ES" sz="1400" dirty="0" smtClean="0">
                <a:solidFill>
                  <a:srgbClr val="000000"/>
                </a:solidFill>
                <a:latin typeface="Calibri" panose="020F0502020204030204" pitchFamily="34" charset="0"/>
              </a:rPr>
              <a:t>finalmente despachados </a:t>
            </a:r>
            <a:r>
              <a:rPr lang="es-ES" altLang="es-ES" sz="1400" dirty="0">
                <a:solidFill>
                  <a:srgbClr val="000000"/>
                </a:solidFill>
                <a:latin typeface="Calibri" panose="020F0502020204030204" pitchFamily="34" charset="0"/>
              </a:rPr>
              <a:t>simultáneamente.</a:t>
            </a:r>
            <a:endParaRPr lang="es-ES" sz="1400" dirty="0"/>
          </a:p>
        </p:txBody>
      </p:sp>
      <p:cxnSp>
        <p:nvCxnSpPr>
          <p:cNvPr id="4" name="Conector recto 3"/>
          <p:cNvCxnSpPr/>
          <p:nvPr/>
        </p:nvCxnSpPr>
        <p:spPr>
          <a:xfrm>
            <a:off x="121271" y="35786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211126" y="3576610"/>
            <a:ext cx="1146888" cy="307777"/>
          </a:xfrm>
          <a:prstGeom prst="rect">
            <a:avLst/>
          </a:prstGeom>
          <a:noFill/>
        </p:spPr>
        <p:txBody>
          <a:bodyPr wrap="square" rtlCol="0">
            <a:spAutoFit/>
          </a:bodyPr>
          <a:lstStyle/>
          <a:p>
            <a:pPr algn="ctr"/>
            <a:r>
              <a:rPr lang="es-ES" sz="1400" dirty="0" smtClean="0"/>
              <a:t>Llega pedido</a:t>
            </a:r>
            <a:endParaRPr lang="es-ES" sz="1400" dirty="0"/>
          </a:p>
        </p:txBody>
      </p:sp>
      <p:sp>
        <p:nvSpPr>
          <p:cNvPr id="7" name="CuadroTexto 6"/>
          <p:cNvSpPr txBox="1"/>
          <p:nvPr/>
        </p:nvSpPr>
        <p:spPr>
          <a:xfrm>
            <a:off x="136304" y="3125644"/>
            <a:ext cx="1195506" cy="523220"/>
          </a:xfrm>
          <a:prstGeom prst="rect">
            <a:avLst/>
          </a:prstGeom>
          <a:noFill/>
        </p:spPr>
        <p:txBody>
          <a:bodyPr wrap="square" rtlCol="0">
            <a:spAutoFit/>
          </a:bodyPr>
          <a:lstStyle/>
          <a:p>
            <a:pPr algn="ctr"/>
            <a:r>
              <a:rPr lang="es-ES" sz="1400" dirty="0" smtClean="0"/>
              <a:t>Línea de montaje 1</a:t>
            </a:r>
            <a:endParaRPr lang="es-ES" sz="1400" dirty="0"/>
          </a:p>
        </p:txBody>
      </p:sp>
      <p:cxnSp>
        <p:nvCxnSpPr>
          <p:cNvPr id="8" name="Conector recto 7"/>
          <p:cNvCxnSpPr/>
          <p:nvPr/>
        </p:nvCxnSpPr>
        <p:spPr>
          <a:xfrm>
            <a:off x="6115010" y="30742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58" idx="6"/>
          </p:cNvCxnSpPr>
          <p:nvPr/>
        </p:nvCxnSpPr>
        <p:spPr>
          <a:xfrm flipV="1">
            <a:off x="1399273" y="4093609"/>
            <a:ext cx="340200" cy="581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115010" y="30742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echa curvada hacia abajo 11"/>
          <p:cNvSpPr/>
          <p:nvPr/>
        </p:nvSpPr>
        <p:spPr>
          <a:xfrm rot="5400000" flipV="1">
            <a:off x="5455358" y="2635716"/>
            <a:ext cx="758898" cy="5515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Flecha curvada hacia abajo 12"/>
          <p:cNvSpPr/>
          <p:nvPr/>
        </p:nvSpPr>
        <p:spPr>
          <a:xfrm rot="5400000" flipH="1">
            <a:off x="7575833" y="2619734"/>
            <a:ext cx="659085" cy="483653"/>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Elipse 13"/>
          <p:cNvSpPr/>
          <p:nvPr/>
        </p:nvSpPr>
        <p:spPr>
          <a:xfrm>
            <a:off x="6630971" y="241072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Elipse 14"/>
          <p:cNvSpPr/>
          <p:nvPr/>
        </p:nvSpPr>
        <p:spPr>
          <a:xfrm>
            <a:off x="6620356" y="31651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6" name="Conector recto de flecha 15"/>
          <p:cNvCxnSpPr>
            <a:endCxn id="58" idx="1"/>
          </p:cNvCxnSpPr>
          <p:nvPr/>
        </p:nvCxnSpPr>
        <p:spPr>
          <a:xfrm>
            <a:off x="121271" y="3884439"/>
            <a:ext cx="846662" cy="613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6115010" y="34166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7159726" y="341534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7675687" y="305523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Elipse 19"/>
          <p:cNvSpPr/>
          <p:nvPr/>
        </p:nvSpPr>
        <p:spPr>
          <a:xfrm>
            <a:off x="6827257" y="2671708"/>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CuadroTexto 20"/>
          <p:cNvSpPr txBox="1"/>
          <p:nvPr/>
        </p:nvSpPr>
        <p:spPr>
          <a:xfrm>
            <a:off x="6110559" y="2093282"/>
            <a:ext cx="1336814" cy="307777"/>
          </a:xfrm>
          <a:prstGeom prst="rect">
            <a:avLst/>
          </a:prstGeom>
          <a:noFill/>
        </p:spPr>
        <p:txBody>
          <a:bodyPr wrap="square" rtlCol="0">
            <a:spAutoFit/>
          </a:bodyPr>
          <a:lstStyle/>
          <a:p>
            <a:pPr algn="ctr"/>
            <a:r>
              <a:rPr lang="es-ES" sz="1400" dirty="0" smtClean="0"/>
              <a:t>Empleado</a:t>
            </a:r>
            <a:r>
              <a:rPr lang="es-ES" sz="1400" dirty="0" smtClean="0"/>
              <a:t> </a:t>
            </a:r>
            <a:r>
              <a:rPr lang="es-ES" sz="1400" dirty="0" smtClean="0"/>
              <a:t>libre</a:t>
            </a:r>
            <a:endParaRPr lang="es-ES" sz="1400" dirty="0"/>
          </a:p>
        </p:txBody>
      </p:sp>
      <p:sp>
        <p:nvSpPr>
          <p:cNvPr id="22" name="CuadroTexto 21"/>
          <p:cNvSpPr txBox="1"/>
          <p:nvPr/>
        </p:nvSpPr>
        <p:spPr>
          <a:xfrm>
            <a:off x="6304566" y="3628618"/>
            <a:ext cx="1195506" cy="523220"/>
          </a:xfrm>
          <a:prstGeom prst="rect">
            <a:avLst/>
          </a:prstGeom>
          <a:noFill/>
        </p:spPr>
        <p:txBody>
          <a:bodyPr wrap="square" rtlCol="0">
            <a:spAutoFit/>
          </a:bodyPr>
          <a:lstStyle/>
          <a:p>
            <a:pPr algn="ctr"/>
            <a:r>
              <a:rPr lang="es-ES" sz="1400" dirty="0" smtClean="0"/>
              <a:t>Empleado sellando </a:t>
            </a:r>
            <a:endParaRPr lang="es-ES" sz="1400" dirty="0"/>
          </a:p>
        </p:txBody>
      </p:sp>
      <p:cxnSp>
        <p:nvCxnSpPr>
          <p:cNvPr id="29" name="Conector recto 28"/>
          <p:cNvCxnSpPr/>
          <p:nvPr/>
        </p:nvCxnSpPr>
        <p:spPr>
          <a:xfrm>
            <a:off x="121271" y="510247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168299" y="6129644"/>
            <a:ext cx="1173564" cy="307777"/>
          </a:xfrm>
          <a:prstGeom prst="rect">
            <a:avLst/>
          </a:prstGeom>
          <a:noFill/>
        </p:spPr>
        <p:txBody>
          <a:bodyPr wrap="square" rtlCol="0">
            <a:spAutoFit/>
          </a:bodyPr>
          <a:lstStyle/>
          <a:p>
            <a:pPr algn="ctr"/>
            <a:r>
              <a:rPr lang="es-ES" sz="1400" dirty="0" smtClean="0"/>
              <a:t>Llega pedido</a:t>
            </a:r>
            <a:endParaRPr lang="es-ES" sz="1400" dirty="0"/>
          </a:p>
        </p:txBody>
      </p:sp>
      <p:sp>
        <p:nvSpPr>
          <p:cNvPr id="32" name="CuadroTexto 31"/>
          <p:cNvSpPr txBox="1"/>
          <p:nvPr/>
        </p:nvSpPr>
        <p:spPr>
          <a:xfrm>
            <a:off x="115412" y="5670827"/>
            <a:ext cx="1195506" cy="523220"/>
          </a:xfrm>
          <a:prstGeom prst="rect">
            <a:avLst/>
          </a:prstGeom>
          <a:noFill/>
        </p:spPr>
        <p:txBody>
          <a:bodyPr wrap="square" rtlCol="0">
            <a:spAutoFit/>
          </a:bodyPr>
          <a:lstStyle/>
          <a:p>
            <a:pPr algn="ctr"/>
            <a:r>
              <a:rPr lang="es-ES" sz="1400" dirty="0" smtClean="0"/>
              <a:t>Línea de montaje 2</a:t>
            </a:r>
            <a:endParaRPr lang="es-ES" sz="1400" dirty="0"/>
          </a:p>
        </p:txBody>
      </p:sp>
      <p:cxnSp>
        <p:nvCxnSpPr>
          <p:cNvPr id="36" name="Conector recto de flecha 35"/>
          <p:cNvCxnSpPr>
            <a:endCxn id="58" idx="3"/>
          </p:cNvCxnSpPr>
          <p:nvPr/>
        </p:nvCxnSpPr>
        <p:spPr>
          <a:xfrm flipV="1">
            <a:off x="166491" y="4853339"/>
            <a:ext cx="801442" cy="664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Elipse 57"/>
          <p:cNvSpPr/>
          <p:nvPr/>
        </p:nvSpPr>
        <p:spPr>
          <a:xfrm>
            <a:off x="893927" y="442403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7" name="Conector recto de flecha 66"/>
          <p:cNvCxnSpPr/>
          <p:nvPr/>
        </p:nvCxnSpPr>
        <p:spPr>
          <a:xfrm flipV="1">
            <a:off x="3279871" y="3994928"/>
            <a:ext cx="643825" cy="36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Elipse 68"/>
          <p:cNvSpPr/>
          <p:nvPr/>
        </p:nvSpPr>
        <p:spPr>
          <a:xfrm>
            <a:off x="3923696" y="374475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1" name="Conector recto de flecha 70"/>
          <p:cNvCxnSpPr/>
          <p:nvPr/>
        </p:nvCxnSpPr>
        <p:spPr>
          <a:xfrm flipV="1">
            <a:off x="4413400" y="3399876"/>
            <a:ext cx="385419" cy="4706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a:off x="4413400" y="4101079"/>
            <a:ext cx="385419" cy="5433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4812322" y="30578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3741677" y="2863722"/>
            <a:ext cx="1195506" cy="307777"/>
          </a:xfrm>
          <a:prstGeom prst="rect">
            <a:avLst/>
          </a:prstGeom>
          <a:noFill/>
        </p:spPr>
        <p:txBody>
          <a:bodyPr wrap="square" rtlCol="0">
            <a:spAutoFit/>
          </a:bodyPr>
          <a:lstStyle/>
          <a:p>
            <a:pPr algn="ctr"/>
            <a:r>
              <a:rPr lang="es-ES" sz="1400" dirty="0" smtClean="0"/>
              <a:t>Canal 1</a:t>
            </a:r>
            <a:endParaRPr lang="es-ES" sz="1400" dirty="0"/>
          </a:p>
        </p:txBody>
      </p:sp>
      <p:cxnSp>
        <p:nvCxnSpPr>
          <p:cNvPr id="35" name="Conector recto 34"/>
          <p:cNvCxnSpPr/>
          <p:nvPr/>
        </p:nvCxnSpPr>
        <p:spPr>
          <a:xfrm>
            <a:off x="1763834" y="365518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1763834" y="365518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lecha curvada hacia abajo 39"/>
          <p:cNvSpPr/>
          <p:nvPr/>
        </p:nvSpPr>
        <p:spPr>
          <a:xfrm rot="5400000" flipV="1">
            <a:off x="1104182" y="3216612"/>
            <a:ext cx="758898" cy="5515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1" name="Flecha curvada hacia abajo 40"/>
          <p:cNvSpPr/>
          <p:nvPr/>
        </p:nvSpPr>
        <p:spPr>
          <a:xfrm rot="5400000" flipH="1">
            <a:off x="3224657" y="3200630"/>
            <a:ext cx="659085" cy="483653"/>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2" name="Elipse 41"/>
          <p:cNvSpPr/>
          <p:nvPr/>
        </p:nvSpPr>
        <p:spPr>
          <a:xfrm>
            <a:off x="2279795" y="299162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Elipse 42"/>
          <p:cNvSpPr/>
          <p:nvPr/>
        </p:nvSpPr>
        <p:spPr>
          <a:xfrm>
            <a:off x="2269180" y="374607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4" name="Conector recto de flecha 43"/>
          <p:cNvCxnSpPr/>
          <p:nvPr/>
        </p:nvCxnSpPr>
        <p:spPr>
          <a:xfrm flipV="1">
            <a:off x="1763834" y="399755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flipV="1">
            <a:off x="2808550" y="399624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a:off x="3312373" y="362730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Elipse 46"/>
          <p:cNvSpPr/>
          <p:nvPr/>
        </p:nvSpPr>
        <p:spPr>
          <a:xfrm>
            <a:off x="2476081" y="3252604"/>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CuadroTexto 47"/>
          <p:cNvSpPr txBox="1"/>
          <p:nvPr/>
        </p:nvSpPr>
        <p:spPr>
          <a:xfrm>
            <a:off x="1900691" y="2674178"/>
            <a:ext cx="1195506" cy="307777"/>
          </a:xfrm>
          <a:prstGeom prst="rect">
            <a:avLst/>
          </a:prstGeom>
          <a:noFill/>
        </p:spPr>
        <p:txBody>
          <a:bodyPr wrap="square" rtlCol="0">
            <a:spAutoFit/>
          </a:bodyPr>
          <a:lstStyle/>
          <a:p>
            <a:pPr algn="ctr"/>
            <a:r>
              <a:rPr lang="es-ES" sz="1400" dirty="0" smtClean="0"/>
              <a:t>Puesto libre</a:t>
            </a:r>
            <a:endParaRPr lang="es-ES" sz="1400" dirty="0"/>
          </a:p>
        </p:txBody>
      </p:sp>
      <p:sp>
        <p:nvSpPr>
          <p:cNvPr id="49" name="CuadroTexto 48"/>
          <p:cNvSpPr txBox="1"/>
          <p:nvPr/>
        </p:nvSpPr>
        <p:spPr>
          <a:xfrm>
            <a:off x="1953390" y="4209514"/>
            <a:ext cx="1195506" cy="307777"/>
          </a:xfrm>
          <a:prstGeom prst="rect">
            <a:avLst/>
          </a:prstGeom>
          <a:noFill/>
        </p:spPr>
        <p:txBody>
          <a:bodyPr wrap="square" rtlCol="0">
            <a:spAutoFit/>
          </a:bodyPr>
          <a:lstStyle/>
          <a:p>
            <a:pPr algn="ctr"/>
            <a:r>
              <a:rPr lang="es-ES" sz="1400" dirty="0" smtClean="0"/>
              <a:t>Puesto </a:t>
            </a:r>
            <a:endParaRPr lang="es-ES" sz="1400" dirty="0"/>
          </a:p>
        </p:txBody>
      </p:sp>
      <p:sp>
        <p:nvSpPr>
          <p:cNvPr id="50" name="Elipse 49"/>
          <p:cNvSpPr/>
          <p:nvPr/>
        </p:nvSpPr>
        <p:spPr>
          <a:xfrm>
            <a:off x="5205167" y="317468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1" name="Conector recto de flecha 50"/>
          <p:cNvCxnSpPr/>
          <p:nvPr/>
        </p:nvCxnSpPr>
        <p:spPr>
          <a:xfrm flipV="1">
            <a:off x="4819709" y="3416658"/>
            <a:ext cx="366982" cy="13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a:off x="5721456" y="3416660"/>
            <a:ext cx="381901" cy="9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5009264" y="3629931"/>
            <a:ext cx="1415189" cy="523220"/>
          </a:xfrm>
          <a:prstGeom prst="rect">
            <a:avLst/>
          </a:prstGeom>
          <a:noFill/>
        </p:spPr>
        <p:txBody>
          <a:bodyPr wrap="square" rtlCol="0">
            <a:spAutoFit/>
          </a:bodyPr>
          <a:lstStyle/>
          <a:p>
            <a:pPr algn="ctr"/>
            <a:r>
              <a:rPr lang="es-ES" sz="1400" dirty="0" smtClean="0"/>
              <a:t>Cinta transportadora </a:t>
            </a:r>
            <a:endParaRPr lang="es-ES" sz="1400" dirty="0"/>
          </a:p>
        </p:txBody>
      </p:sp>
      <p:sp>
        <p:nvSpPr>
          <p:cNvPr id="55" name="Elipse 54"/>
          <p:cNvSpPr/>
          <p:nvPr/>
        </p:nvSpPr>
        <p:spPr>
          <a:xfrm>
            <a:off x="8184026" y="316386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6" name="Conector recto de flecha 55"/>
          <p:cNvCxnSpPr/>
          <p:nvPr/>
        </p:nvCxnSpPr>
        <p:spPr>
          <a:xfrm flipV="1">
            <a:off x="7678680" y="341534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flipV="1">
            <a:off x="8723396" y="341403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CuadroTexto 58"/>
          <p:cNvSpPr txBox="1"/>
          <p:nvPr/>
        </p:nvSpPr>
        <p:spPr>
          <a:xfrm>
            <a:off x="7868236" y="3627305"/>
            <a:ext cx="1195506" cy="523220"/>
          </a:xfrm>
          <a:prstGeom prst="rect">
            <a:avLst/>
          </a:prstGeom>
          <a:noFill/>
        </p:spPr>
        <p:txBody>
          <a:bodyPr wrap="square" rtlCol="0">
            <a:spAutoFit/>
          </a:bodyPr>
          <a:lstStyle/>
          <a:p>
            <a:pPr algn="ctr"/>
            <a:r>
              <a:rPr lang="es-ES" sz="1400" dirty="0" smtClean="0"/>
              <a:t>Deposito de descartados</a:t>
            </a:r>
            <a:endParaRPr lang="es-ES" sz="1400" dirty="0"/>
          </a:p>
        </p:txBody>
      </p:sp>
      <p:cxnSp>
        <p:nvCxnSpPr>
          <p:cNvPr id="60" name="Conector recto 59"/>
          <p:cNvCxnSpPr/>
          <p:nvPr/>
        </p:nvCxnSpPr>
        <p:spPr>
          <a:xfrm>
            <a:off x="9270405" y="304573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a:off x="8851909" y="2473117"/>
            <a:ext cx="1195506" cy="523220"/>
          </a:xfrm>
          <a:prstGeom prst="rect">
            <a:avLst/>
          </a:prstGeom>
          <a:noFill/>
        </p:spPr>
        <p:txBody>
          <a:bodyPr wrap="square" rtlCol="0">
            <a:spAutoFit/>
          </a:bodyPr>
          <a:lstStyle/>
          <a:p>
            <a:pPr algn="ctr"/>
            <a:r>
              <a:rPr lang="es-ES" sz="1400" dirty="0" smtClean="0"/>
              <a:t>Pedidos retirados</a:t>
            </a:r>
            <a:endParaRPr lang="es-ES" sz="1400" dirty="0"/>
          </a:p>
        </p:txBody>
      </p:sp>
      <p:cxnSp>
        <p:nvCxnSpPr>
          <p:cNvPr id="62" name="Conector recto 61"/>
          <p:cNvCxnSpPr/>
          <p:nvPr/>
        </p:nvCxnSpPr>
        <p:spPr>
          <a:xfrm>
            <a:off x="4824044" y="425472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Elipse 62"/>
          <p:cNvSpPr/>
          <p:nvPr/>
        </p:nvSpPr>
        <p:spPr>
          <a:xfrm>
            <a:off x="5457840" y="5720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6" name="Elipse 65"/>
          <p:cNvSpPr/>
          <p:nvPr/>
        </p:nvSpPr>
        <p:spPr>
          <a:xfrm>
            <a:off x="5407060" y="466581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8" name="Conector recto de flecha 67"/>
          <p:cNvCxnSpPr>
            <a:endCxn id="66" idx="2"/>
          </p:cNvCxnSpPr>
          <p:nvPr/>
        </p:nvCxnSpPr>
        <p:spPr>
          <a:xfrm>
            <a:off x="4860912" y="4631219"/>
            <a:ext cx="546148" cy="286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p:cNvCxnSpPr>
            <a:stCxn id="63" idx="2"/>
          </p:cNvCxnSpPr>
          <p:nvPr/>
        </p:nvCxnSpPr>
        <p:spPr>
          <a:xfrm flipH="1" flipV="1">
            <a:off x="4732020" y="4848286"/>
            <a:ext cx="725820" cy="11239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p:cNvSpPr/>
          <p:nvPr/>
        </p:nvSpPr>
        <p:spPr>
          <a:xfrm>
            <a:off x="5485325" y="5909433"/>
            <a:ext cx="134425" cy="123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5" name="Elipse 74"/>
          <p:cNvSpPr/>
          <p:nvPr/>
        </p:nvSpPr>
        <p:spPr>
          <a:xfrm>
            <a:off x="5637725" y="6061833"/>
            <a:ext cx="134425" cy="123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7" name="Elipse 76"/>
          <p:cNvSpPr/>
          <p:nvPr/>
        </p:nvSpPr>
        <p:spPr>
          <a:xfrm>
            <a:off x="5637724" y="5788199"/>
            <a:ext cx="134425" cy="123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8" name="Elipse 77"/>
          <p:cNvSpPr/>
          <p:nvPr/>
        </p:nvSpPr>
        <p:spPr>
          <a:xfrm>
            <a:off x="5790124" y="5940599"/>
            <a:ext cx="134425" cy="123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9" name="Conector recto de flecha 78"/>
          <p:cNvCxnSpPr>
            <a:stCxn id="66" idx="6"/>
          </p:cNvCxnSpPr>
          <p:nvPr/>
        </p:nvCxnSpPr>
        <p:spPr>
          <a:xfrm flipV="1">
            <a:off x="5912406" y="4525026"/>
            <a:ext cx="509593" cy="392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p:cNvCxnSpPr>
            <a:stCxn id="66" idx="6"/>
          </p:cNvCxnSpPr>
          <p:nvPr/>
        </p:nvCxnSpPr>
        <p:spPr>
          <a:xfrm flipV="1">
            <a:off x="5912406" y="4719506"/>
            <a:ext cx="527870" cy="1977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84"/>
          <p:cNvCxnSpPr/>
          <p:nvPr/>
        </p:nvCxnSpPr>
        <p:spPr>
          <a:xfrm>
            <a:off x="6440276" y="4247723"/>
            <a:ext cx="18278" cy="1299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p:nvPr/>
        </p:nvCxnSpPr>
        <p:spPr>
          <a:xfrm flipV="1">
            <a:off x="5963186" y="4338596"/>
            <a:ext cx="461267" cy="521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a:stCxn id="66" idx="6"/>
          </p:cNvCxnSpPr>
          <p:nvPr/>
        </p:nvCxnSpPr>
        <p:spPr>
          <a:xfrm flipV="1">
            <a:off x="5912406" y="4912723"/>
            <a:ext cx="525416" cy="4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p:cNvCxnSpPr>
            <a:endCxn id="63" idx="0"/>
          </p:cNvCxnSpPr>
          <p:nvPr/>
        </p:nvCxnSpPr>
        <p:spPr>
          <a:xfrm flipH="1">
            <a:off x="5710513" y="4959298"/>
            <a:ext cx="724855" cy="761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p:cNvCxnSpPr>
            <a:endCxn id="63" idx="0"/>
          </p:cNvCxnSpPr>
          <p:nvPr/>
        </p:nvCxnSpPr>
        <p:spPr>
          <a:xfrm flipH="1">
            <a:off x="5710513" y="5086321"/>
            <a:ext cx="724855" cy="6344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p:cNvCxnSpPr>
            <a:endCxn id="63" idx="7"/>
          </p:cNvCxnSpPr>
          <p:nvPr/>
        </p:nvCxnSpPr>
        <p:spPr>
          <a:xfrm flipH="1">
            <a:off x="5889180" y="5310775"/>
            <a:ext cx="546188" cy="483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p:cNvCxnSpPr>
            <a:endCxn id="63" idx="7"/>
          </p:cNvCxnSpPr>
          <p:nvPr/>
        </p:nvCxnSpPr>
        <p:spPr>
          <a:xfrm flipH="1">
            <a:off x="5889180" y="5194408"/>
            <a:ext cx="543185" cy="600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uadroTexto 118"/>
          <p:cNvSpPr txBox="1"/>
          <p:nvPr/>
        </p:nvSpPr>
        <p:spPr>
          <a:xfrm>
            <a:off x="4957801" y="6181954"/>
            <a:ext cx="1415189" cy="523220"/>
          </a:xfrm>
          <a:prstGeom prst="rect">
            <a:avLst/>
          </a:prstGeom>
          <a:noFill/>
        </p:spPr>
        <p:txBody>
          <a:bodyPr wrap="square" rtlCol="0">
            <a:spAutoFit/>
          </a:bodyPr>
          <a:lstStyle/>
          <a:p>
            <a:pPr algn="ctr"/>
            <a:r>
              <a:rPr lang="es-ES" sz="1400" dirty="0" smtClean="0"/>
              <a:t>Contenedor capacidad 4</a:t>
            </a:r>
            <a:endParaRPr lang="es-ES" sz="1400" dirty="0"/>
          </a:p>
        </p:txBody>
      </p:sp>
      <p:sp>
        <p:nvSpPr>
          <p:cNvPr id="120" name="CuadroTexto 119"/>
          <p:cNvSpPr txBox="1"/>
          <p:nvPr/>
        </p:nvSpPr>
        <p:spPr>
          <a:xfrm>
            <a:off x="6512446" y="5509475"/>
            <a:ext cx="1415189" cy="307777"/>
          </a:xfrm>
          <a:prstGeom prst="rect">
            <a:avLst/>
          </a:prstGeom>
          <a:noFill/>
        </p:spPr>
        <p:txBody>
          <a:bodyPr wrap="square" rtlCol="0">
            <a:spAutoFit/>
          </a:bodyPr>
          <a:lstStyle/>
          <a:p>
            <a:pPr algn="ctr"/>
            <a:r>
              <a:rPr lang="es-ES" sz="1400" dirty="0" smtClean="0"/>
              <a:t>Sector logística</a:t>
            </a:r>
            <a:endParaRPr lang="es-ES" sz="1400" dirty="0"/>
          </a:p>
        </p:txBody>
      </p:sp>
      <p:sp>
        <p:nvSpPr>
          <p:cNvPr id="121" name="Elipse 120"/>
          <p:cNvSpPr/>
          <p:nvPr/>
        </p:nvSpPr>
        <p:spPr>
          <a:xfrm>
            <a:off x="7099297" y="448836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2" name="Conector recto de flecha 121"/>
          <p:cNvCxnSpPr>
            <a:endCxn id="121" idx="1"/>
          </p:cNvCxnSpPr>
          <p:nvPr/>
        </p:nvCxnSpPr>
        <p:spPr>
          <a:xfrm>
            <a:off x="6458554" y="4363402"/>
            <a:ext cx="714749" cy="1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endCxn id="121" idx="2"/>
          </p:cNvCxnSpPr>
          <p:nvPr/>
        </p:nvCxnSpPr>
        <p:spPr>
          <a:xfrm>
            <a:off x="6445184" y="4535971"/>
            <a:ext cx="654113" cy="2038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ector recto de flecha 131"/>
          <p:cNvCxnSpPr>
            <a:endCxn id="121" idx="3"/>
          </p:cNvCxnSpPr>
          <p:nvPr/>
        </p:nvCxnSpPr>
        <p:spPr>
          <a:xfrm>
            <a:off x="6415314" y="4719157"/>
            <a:ext cx="757989" cy="198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p:cNvCxnSpPr>
            <a:endCxn id="121" idx="4"/>
          </p:cNvCxnSpPr>
          <p:nvPr/>
        </p:nvCxnSpPr>
        <p:spPr>
          <a:xfrm>
            <a:off x="6453645" y="4912414"/>
            <a:ext cx="898325" cy="789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p:cNvCxnSpPr/>
          <p:nvPr/>
        </p:nvCxnSpPr>
        <p:spPr>
          <a:xfrm>
            <a:off x="7625431" y="4745289"/>
            <a:ext cx="558595" cy="121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p:cNvCxnSpPr>
            <a:stCxn id="121" idx="6"/>
          </p:cNvCxnSpPr>
          <p:nvPr/>
        </p:nvCxnSpPr>
        <p:spPr>
          <a:xfrm>
            <a:off x="7604643" y="4739845"/>
            <a:ext cx="587409" cy="150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ector recto de flecha 142"/>
          <p:cNvCxnSpPr>
            <a:stCxn id="121" idx="6"/>
          </p:cNvCxnSpPr>
          <p:nvPr/>
        </p:nvCxnSpPr>
        <p:spPr>
          <a:xfrm flipV="1">
            <a:off x="7604643" y="4581883"/>
            <a:ext cx="579383" cy="157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145"/>
          <p:cNvCxnSpPr/>
          <p:nvPr/>
        </p:nvCxnSpPr>
        <p:spPr>
          <a:xfrm>
            <a:off x="8192052" y="438079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Conector recto de flecha 146"/>
          <p:cNvCxnSpPr>
            <a:stCxn id="121" idx="6"/>
          </p:cNvCxnSpPr>
          <p:nvPr/>
        </p:nvCxnSpPr>
        <p:spPr>
          <a:xfrm>
            <a:off x="7604643" y="4739845"/>
            <a:ext cx="587409" cy="3177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CuadroTexto 149"/>
          <p:cNvSpPr txBox="1"/>
          <p:nvPr/>
        </p:nvSpPr>
        <p:spPr>
          <a:xfrm>
            <a:off x="8235042" y="4325066"/>
            <a:ext cx="1195506" cy="523220"/>
          </a:xfrm>
          <a:prstGeom prst="rect">
            <a:avLst/>
          </a:prstGeom>
          <a:noFill/>
        </p:spPr>
        <p:txBody>
          <a:bodyPr wrap="square" rtlCol="0">
            <a:spAutoFit/>
          </a:bodyPr>
          <a:lstStyle/>
          <a:p>
            <a:pPr algn="ctr"/>
            <a:r>
              <a:rPr lang="es-ES" sz="1400" dirty="0" smtClean="0"/>
              <a:t>Pedidos despachados</a:t>
            </a:r>
            <a:endParaRPr lang="es-ES" sz="1400" dirty="0"/>
          </a:p>
        </p:txBody>
      </p:sp>
    </p:spTree>
    <p:extLst>
      <p:ext uri="{BB962C8B-B14F-4D97-AF65-F5344CB8AC3E}">
        <p14:creationId xmlns:p14="http://schemas.microsoft.com/office/powerpoint/2010/main" val="301824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415772"/>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8. Alfajores.</a:t>
            </a:r>
            <a:r>
              <a:rPr lang="es-ES" altLang="es-ES" sz="1400" dirty="0"/>
              <a:t/>
            </a:r>
            <a:br>
              <a:rPr lang="es-ES" altLang="es-ES" sz="1400" dirty="0"/>
            </a:br>
            <a:r>
              <a:rPr lang="es-ES" altLang="es-ES" sz="1400" dirty="0">
                <a:solidFill>
                  <a:srgbClr val="000000"/>
                </a:solidFill>
                <a:latin typeface="Calibri" panose="020F0502020204030204" pitchFamily="34" charset="0"/>
              </a:rPr>
              <a:t>Se desea modelar utilizando una Red de Petri el funcionamiento de una fábrica artesanal de alfajores. Esta cuenta con </a:t>
            </a:r>
            <a:r>
              <a:rPr lang="es-ES" altLang="es-ES" sz="1400" dirty="0" smtClean="0">
                <a:solidFill>
                  <a:srgbClr val="000000"/>
                </a:solidFill>
                <a:latin typeface="Calibri" panose="020F0502020204030204" pitchFamily="34" charset="0"/>
              </a:rPr>
              <a:t>3 líneas </a:t>
            </a:r>
            <a:r>
              <a:rPr lang="es-ES" altLang="es-ES" sz="1400" dirty="0">
                <a:solidFill>
                  <a:srgbClr val="000000"/>
                </a:solidFill>
                <a:latin typeface="Calibri" panose="020F0502020204030204" pitchFamily="34" charset="0"/>
              </a:rPr>
              <a:t>de producción, que recibe pedidos independientes, para producir alfajores con diferentes rellenos y </a:t>
            </a:r>
            <a:r>
              <a:rPr lang="es-ES" altLang="es-ES" sz="1400" dirty="0" smtClean="0">
                <a:solidFill>
                  <a:srgbClr val="000000"/>
                </a:solidFill>
                <a:latin typeface="Calibri" panose="020F0502020204030204" pitchFamily="34" charset="0"/>
              </a:rPr>
              <a:t>coberturas (dulce </a:t>
            </a:r>
            <a:r>
              <a:rPr lang="es-ES" altLang="es-ES" sz="1400" dirty="0">
                <a:solidFill>
                  <a:srgbClr val="000000"/>
                </a:solidFill>
                <a:latin typeface="Calibri" panose="020F0502020204030204" pitchFamily="34" charset="0"/>
              </a:rPr>
              <a:t>de leche con chocolate, dulce de leche con merengue y fruta con merengue).</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Cada línea de fabricación tiene un empleado que arma de a un alfajor por vez. Luego, el alfajor queda a la espera para </a:t>
            </a:r>
            <a:r>
              <a:rPr lang="es-ES" altLang="es-ES" sz="1400" dirty="0" smtClean="0">
                <a:solidFill>
                  <a:srgbClr val="000000"/>
                </a:solidFill>
                <a:latin typeface="Calibri" panose="020F0502020204030204" pitchFamily="34" charset="0"/>
              </a:rPr>
              <a:t>su posterior </a:t>
            </a:r>
            <a:r>
              <a:rPr lang="es-ES" altLang="es-ES" sz="1400" dirty="0">
                <a:solidFill>
                  <a:srgbClr val="000000"/>
                </a:solidFill>
                <a:latin typeface="Calibri" panose="020F0502020204030204" pitchFamily="34" charset="0"/>
              </a:rPr>
              <a:t>embalaje. Una vez terminados los alfajores, deben empaquetarse en una caja de 6 unidades, con 2 alfajores </a:t>
            </a:r>
            <a:r>
              <a:rPr lang="es-ES" altLang="es-ES" sz="1400" dirty="0" smtClean="0">
                <a:solidFill>
                  <a:srgbClr val="000000"/>
                </a:solidFill>
                <a:latin typeface="Calibri" panose="020F0502020204030204" pitchFamily="34" charset="0"/>
              </a:rPr>
              <a:t>de cada </a:t>
            </a:r>
            <a:r>
              <a:rPr lang="es-ES" altLang="es-ES" sz="1400" dirty="0">
                <a:solidFill>
                  <a:srgbClr val="000000"/>
                </a:solidFill>
                <a:latin typeface="Calibri" panose="020F0502020204030204" pitchFamily="34" charset="0"/>
              </a:rPr>
              <a:t>sabor, ya que la fábrica vende únicamente este tipo de </a:t>
            </a:r>
            <a:r>
              <a:rPr lang="es-ES" altLang="es-ES" sz="1400" dirty="0" smtClean="0">
                <a:solidFill>
                  <a:srgbClr val="000000"/>
                </a:solidFill>
                <a:latin typeface="Calibri" panose="020F0502020204030204" pitchFamily="34" charset="0"/>
              </a:rPr>
              <a:t>formato.</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Finalmente </a:t>
            </a:r>
            <a:r>
              <a:rPr lang="es-ES" altLang="es-ES" sz="1400" dirty="0">
                <a:solidFill>
                  <a:srgbClr val="000000"/>
                </a:solidFill>
                <a:latin typeface="Calibri" panose="020F0502020204030204" pitchFamily="34" charset="0"/>
              </a:rPr>
              <a:t>se envía la caja al sector de almacenamiento</a:t>
            </a:r>
            <a:endParaRPr lang="es-ES" sz="1400" dirty="0"/>
          </a:p>
        </p:txBody>
      </p:sp>
      <p:sp>
        <p:nvSpPr>
          <p:cNvPr id="11" name="Elipse 10"/>
          <p:cNvSpPr/>
          <p:nvPr/>
        </p:nvSpPr>
        <p:spPr>
          <a:xfrm>
            <a:off x="506199" y="363406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106836" y="351225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endCxn id="11" idx="2"/>
          </p:cNvCxnSpPr>
          <p:nvPr/>
        </p:nvCxnSpPr>
        <p:spPr>
          <a:xfrm>
            <a:off x="138232" y="3883704"/>
            <a:ext cx="367967" cy="18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26183" y="3035201"/>
            <a:ext cx="696795" cy="400110"/>
          </a:xfrm>
          <a:prstGeom prst="rect">
            <a:avLst/>
          </a:prstGeom>
          <a:noFill/>
        </p:spPr>
        <p:txBody>
          <a:bodyPr wrap="square" rtlCol="0">
            <a:spAutoFit/>
          </a:bodyPr>
          <a:lstStyle/>
          <a:p>
            <a:pPr algn="ctr"/>
            <a:r>
              <a:rPr lang="es-ES" sz="1000" dirty="0" smtClean="0"/>
              <a:t>Llega pedido</a:t>
            </a:r>
            <a:endParaRPr lang="es-ES" sz="1000" dirty="0"/>
          </a:p>
        </p:txBody>
      </p:sp>
      <p:sp>
        <p:nvSpPr>
          <p:cNvPr id="15" name="CuadroTexto 14"/>
          <p:cNvSpPr txBox="1"/>
          <p:nvPr/>
        </p:nvSpPr>
        <p:spPr>
          <a:xfrm>
            <a:off x="1899043" y="2214721"/>
            <a:ext cx="688205" cy="553998"/>
          </a:xfrm>
          <a:prstGeom prst="rect">
            <a:avLst/>
          </a:prstGeom>
          <a:noFill/>
        </p:spPr>
        <p:txBody>
          <a:bodyPr wrap="square" rtlCol="0">
            <a:spAutoFit/>
          </a:bodyPr>
          <a:lstStyle/>
          <a:p>
            <a:pPr algn="ctr"/>
            <a:r>
              <a:rPr lang="es-ES" sz="1000" dirty="0" err="1" smtClean="0"/>
              <a:t>Esepra</a:t>
            </a:r>
            <a:r>
              <a:rPr lang="es-ES" sz="1000" dirty="0" smtClean="0"/>
              <a:t> de pedidos</a:t>
            </a:r>
          </a:p>
          <a:p>
            <a:pPr algn="ctr"/>
            <a:endParaRPr lang="es-ES" sz="1000" dirty="0"/>
          </a:p>
        </p:txBody>
      </p:sp>
      <p:cxnSp>
        <p:nvCxnSpPr>
          <p:cNvPr id="16" name="Conector recto 15"/>
          <p:cNvCxnSpPr/>
          <p:nvPr/>
        </p:nvCxnSpPr>
        <p:spPr>
          <a:xfrm>
            <a:off x="1344393" y="35017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1010258" y="3880555"/>
            <a:ext cx="3131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5824177" y="147750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p:cNvSpPr/>
          <p:nvPr/>
        </p:nvSpPr>
        <p:spPr>
          <a:xfrm>
            <a:off x="5824177" y="231643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p:cNvSpPr txBox="1"/>
          <p:nvPr/>
        </p:nvSpPr>
        <p:spPr>
          <a:xfrm>
            <a:off x="5691663" y="1944144"/>
            <a:ext cx="809807" cy="553998"/>
          </a:xfrm>
          <a:prstGeom prst="rect">
            <a:avLst/>
          </a:prstGeom>
          <a:noFill/>
        </p:spPr>
        <p:txBody>
          <a:bodyPr wrap="square" rtlCol="0">
            <a:spAutoFit/>
          </a:bodyPr>
          <a:lstStyle/>
          <a:p>
            <a:pPr algn="ctr"/>
            <a:r>
              <a:rPr lang="es-ES" sz="1000" dirty="0" smtClean="0"/>
              <a:t>Armado de </a:t>
            </a:r>
            <a:r>
              <a:rPr lang="es-ES" sz="1000" dirty="0" err="1" smtClean="0"/>
              <a:t>ddl</a:t>
            </a:r>
            <a:r>
              <a:rPr lang="es-ES" sz="1000" dirty="0" smtClean="0"/>
              <a:t> c/ </a:t>
            </a:r>
            <a:r>
              <a:rPr lang="es-ES" sz="1000" dirty="0" err="1" smtClean="0"/>
              <a:t>choc</a:t>
            </a:r>
            <a:endParaRPr lang="es-ES" sz="1000" dirty="0" smtClean="0"/>
          </a:p>
          <a:p>
            <a:pPr algn="ctr"/>
            <a:endParaRPr lang="es-ES" sz="1000" dirty="0"/>
          </a:p>
        </p:txBody>
      </p:sp>
      <p:cxnSp>
        <p:nvCxnSpPr>
          <p:cNvPr id="24" name="Conector recto 23"/>
          <p:cNvCxnSpPr/>
          <p:nvPr/>
        </p:nvCxnSpPr>
        <p:spPr>
          <a:xfrm>
            <a:off x="5165593" y="176072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5165592" y="2238342"/>
            <a:ext cx="601683" cy="2403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6955407" y="179269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6341132" y="2238342"/>
            <a:ext cx="614275" cy="298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endCxn id="21" idx="6"/>
          </p:cNvCxnSpPr>
          <p:nvPr/>
        </p:nvCxnSpPr>
        <p:spPr>
          <a:xfrm flipH="1" flipV="1">
            <a:off x="6329523" y="1728985"/>
            <a:ext cx="637493" cy="30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H="1">
            <a:off x="5152370" y="1726336"/>
            <a:ext cx="703197" cy="231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Elipse 29"/>
          <p:cNvSpPr/>
          <p:nvPr/>
        </p:nvSpPr>
        <p:spPr>
          <a:xfrm>
            <a:off x="6049123" y="163988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Elipse 30"/>
          <p:cNvSpPr/>
          <p:nvPr/>
        </p:nvSpPr>
        <p:spPr>
          <a:xfrm>
            <a:off x="5777811" y="322908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2" name="Elipse 31"/>
          <p:cNvSpPr/>
          <p:nvPr/>
        </p:nvSpPr>
        <p:spPr>
          <a:xfrm>
            <a:off x="5777811" y="406801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CuadroTexto 32"/>
          <p:cNvSpPr txBox="1"/>
          <p:nvPr/>
        </p:nvSpPr>
        <p:spPr>
          <a:xfrm>
            <a:off x="5486011" y="3708958"/>
            <a:ext cx="963801" cy="553998"/>
          </a:xfrm>
          <a:prstGeom prst="rect">
            <a:avLst/>
          </a:prstGeom>
          <a:noFill/>
        </p:spPr>
        <p:txBody>
          <a:bodyPr wrap="square" rtlCol="0">
            <a:spAutoFit/>
          </a:bodyPr>
          <a:lstStyle/>
          <a:p>
            <a:pPr algn="ctr"/>
            <a:r>
              <a:rPr lang="es-ES" sz="1000" dirty="0"/>
              <a:t>Armado de </a:t>
            </a:r>
            <a:r>
              <a:rPr lang="es-ES" sz="1000" dirty="0" err="1" smtClean="0"/>
              <a:t>ddl</a:t>
            </a:r>
            <a:r>
              <a:rPr lang="es-ES" sz="1000" dirty="0" smtClean="0"/>
              <a:t> c/ merengue</a:t>
            </a:r>
          </a:p>
          <a:p>
            <a:pPr algn="ctr"/>
            <a:endParaRPr lang="es-ES" sz="1000" dirty="0"/>
          </a:p>
        </p:txBody>
      </p:sp>
      <p:cxnSp>
        <p:nvCxnSpPr>
          <p:cNvPr id="34" name="Conector recto 33"/>
          <p:cNvCxnSpPr/>
          <p:nvPr/>
        </p:nvCxnSpPr>
        <p:spPr>
          <a:xfrm>
            <a:off x="5119227" y="351231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119226" y="3989929"/>
            <a:ext cx="601683" cy="2403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6909041" y="354428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6294766" y="3989929"/>
            <a:ext cx="614275" cy="298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flipH="1" flipV="1">
            <a:off x="6283157" y="3480572"/>
            <a:ext cx="637493" cy="30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H="1">
            <a:off x="5106004" y="3477923"/>
            <a:ext cx="703197" cy="231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Elipse 39"/>
          <p:cNvSpPr/>
          <p:nvPr/>
        </p:nvSpPr>
        <p:spPr>
          <a:xfrm>
            <a:off x="6002757" y="3391473"/>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CuadroTexto 40"/>
          <p:cNvSpPr txBox="1"/>
          <p:nvPr/>
        </p:nvSpPr>
        <p:spPr>
          <a:xfrm>
            <a:off x="5705020" y="2867944"/>
            <a:ext cx="688205" cy="553998"/>
          </a:xfrm>
          <a:prstGeom prst="rect">
            <a:avLst/>
          </a:prstGeom>
          <a:noFill/>
        </p:spPr>
        <p:txBody>
          <a:bodyPr wrap="square" rtlCol="0">
            <a:spAutoFit/>
          </a:bodyPr>
          <a:lstStyle/>
          <a:p>
            <a:pPr algn="ctr"/>
            <a:r>
              <a:rPr lang="es-ES" sz="1000" dirty="0" err="1" smtClean="0"/>
              <a:t>Linea</a:t>
            </a:r>
            <a:r>
              <a:rPr lang="es-ES" sz="1000" dirty="0" smtClean="0"/>
              <a:t> libre</a:t>
            </a:r>
          </a:p>
          <a:p>
            <a:pPr algn="ctr"/>
            <a:endParaRPr lang="es-ES" sz="1000" dirty="0"/>
          </a:p>
        </p:txBody>
      </p:sp>
      <p:sp>
        <p:nvSpPr>
          <p:cNvPr id="42" name="Elipse 41"/>
          <p:cNvSpPr/>
          <p:nvPr/>
        </p:nvSpPr>
        <p:spPr>
          <a:xfrm>
            <a:off x="5805833" y="511999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CuadroTexto 42"/>
          <p:cNvSpPr txBox="1"/>
          <p:nvPr/>
        </p:nvSpPr>
        <p:spPr>
          <a:xfrm>
            <a:off x="5561045" y="5665996"/>
            <a:ext cx="1054620" cy="553998"/>
          </a:xfrm>
          <a:prstGeom prst="rect">
            <a:avLst/>
          </a:prstGeom>
          <a:noFill/>
        </p:spPr>
        <p:txBody>
          <a:bodyPr wrap="square" rtlCol="0">
            <a:spAutoFit/>
          </a:bodyPr>
          <a:lstStyle/>
          <a:p>
            <a:pPr algn="ctr"/>
            <a:r>
              <a:rPr lang="es-ES" sz="1000" dirty="0"/>
              <a:t>Armado de </a:t>
            </a:r>
            <a:r>
              <a:rPr lang="es-ES" sz="1000" dirty="0" smtClean="0"/>
              <a:t>fruta c/ merengue</a:t>
            </a:r>
          </a:p>
          <a:p>
            <a:pPr algn="ctr"/>
            <a:endParaRPr lang="es-ES" sz="1000" dirty="0"/>
          </a:p>
        </p:txBody>
      </p:sp>
      <p:cxnSp>
        <p:nvCxnSpPr>
          <p:cNvPr id="44" name="Conector recto 43"/>
          <p:cNvCxnSpPr/>
          <p:nvPr/>
        </p:nvCxnSpPr>
        <p:spPr>
          <a:xfrm>
            <a:off x="5147249" y="540322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endCxn id="51" idx="2"/>
          </p:cNvCxnSpPr>
          <p:nvPr/>
        </p:nvCxnSpPr>
        <p:spPr>
          <a:xfrm>
            <a:off x="5147248" y="5880837"/>
            <a:ext cx="630858" cy="4503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a:off x="6937063" y="543519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51" idx="6"/>
          </p:cNvCxnSpPr>
          <p:nvPr/>
        </p:nvCxnSpPr>
        <p:spPr>
          <a:xfrm flipV="1">
            <a:off x="6283452" y="5880837"/>
            <a:ext cx="653611" cy="4503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a:endCxn id="42" idx="6"/>
          </p:cNvCxnSpPr>
          <p:nvPr/>
        </p:nvCxnSpPr>
        <p:spPr>
          <a:xfrm flipH="1" flipV="1">
            <a:off x="6311179" y="5371480"/>
            <a:ext cx="637493" cy="30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flipH="1">
            <a:off x="5134026" y="5368831"/>
            <a:ext cx="703197" cy="231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Elipse 49"/>
          <p:cNvSpPr/>
          <p:nvPr/>
        </p:nvSpPr>
        <p:spPr>
          <a:xfrm>
            <a:off x="6030779" y="528238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Elipse 50"/>
          <p:cNvSpPr/>
          <p:nvPr/>
        </p:nvSpPr>
        <p:spPr>
          <a:xfrm>
            <a:off x="5778106" y="607973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2" name="CuadroTexto 51"/>
          <p:cNvSpPr txBox="1"/>
          <p:nvPr/>
        </p:nvSpPr>
        <p:spPr>
          <a:xfrm>
            <a:off x="5686381" y="4742825"/>
            <a:ext cx="688205" cy="553998"/>
          </a:xfrm>
          <a:prstGeom prst="rect">
            <a:avLst/>
          </a:prstGeom>
          <a:noFill/>
        </p:spPr>
        <p:txBody>
          <a:bodyPr wrap="square" rtlCol="0">
            <a:spAutoFit/>
          </a:bodyPr>
          <a:lstStyle/>
          <a:p>
            <a:pPr algn="ctr"/>
            <a:r>
              <a:rPr lang="es-ES" sz="1000" dirty="0" err="1" smtClean="0"/>
              <a:t>Linea</a:t>
            </a:r>
            <a:r>
              <a:rPr lang="es-ES" sz="1000" dirty="0" smtClean="0"/>
              <a:t> libre</a:t>
            </a:r>
          </a:p>
          <a:p>
            <a:pPr algn="ctr"/>
            <a:endParaRPr lang="es-ES" sz="1000" dirty="0"/>
          </a:p>
        </p:txBody>
      </p:sp>
      <p:sp>
        <p:nvSpPr>
          <p:cNvPr id="54" name="Elipse 53"/>
          <p:cNvSpPr/>
          <p:nvPr/>
        </p:nvSpPr>
        <p:spPr>
          <a:xfrm>
            <a:off x="2081902" y="327080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5" name="Conector recto de flecha 54"/>
          <p:cNvCxnSpPr>
            <a:endCxn id="54" idx="2"/>
          </p:cNvCxnSpPr>
          <p:nvPr/>
        </p:nvCxnSpPr>
        <p:spPr>
          <a:xfrm flipV="1">
            <a:off x="1343683" y="3522287"/>
            <a:ext cx="738219" cy="2514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CuadroTexto 56"/>
          <p:cNvSpPr txBox="1"/>
          <p:nvPr/>
        </p:nvSpPr>
        <p:spPr>
          <a:xfrm>
            <a:off x="362522" y="1644726"/>
            <a:ext cx="1945758" cy="923330"/>
          </a:xfrm>
          <a:prstGeom prst="rect">
            <a:avLst/>
          </a:prstGeom>
          <a:noFill/>
        </p:spPr>
        <p:txBody>
          <a:bodyPr wrap="square" rtlCol="0">
            <a:spAutoFit/>
          </a:bodyPr>
          <a:lstStyle/>
          <a:p>
            <a:r>
              <a:rPr lang="es-ES" dirty="0" smtClean="0">
                <a:solidFill>
                  <a:srgbClr val="FF0000"/>
                </a:solidFill>
              </a:rPr>
              <a:t>Como hacer que pase solo un pedido??</a:t>
            </a:r>
          </a:p>
        </p:txBody>
      </p:sp>
      <p:sp>
        <p:nvSpPr>
          <p:cNvPr id="58" name="Elipse 57"/>
          <p:cNvSpPr/>
          <p:nvPr/>
        </p:nvSpPr>
        <p:spPr>
          <a:xfrm>
            <a:off x="7642395" y="225864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CuadroTexto 58"/>
          <p:cNvSpPr txBox="1"/>
          <p:nvPr/>
        </p:nvSpPr>
        <p:spPr>
          <a:xfrm>
            <a:off x="7465883" y="1719857"/>
            <a:ext cx="932377" cy="553998"/>
          </a:xfrm>
          <a:prstGeom prst="rect">
            <a:avLst/>
          </a:prstGeom>
          <a:noFill/>
        </p:spPr>
        <p:txBody>
          <a:bodyPr wrap="square" rtlCol="0">
            <a:spAutoFit/>
          </a:bodyPr>
          <a:lstStyle/>
          <a:p>
            <a:pPr algn="ctr"/>
            <a:r>
              <a:rPr lang="es-ES" sz="1000" dirty="0" smtClean="0"/>
              <a:t>alfajor </a:t>
            </a:r>
            <a:r>
              <a:rPr lang="es-ES" sz="1000" dirty="0" err="1" smtClean="0"/>
              <a:t>ddl</a:t>
            </a:r>
            <a:r>
              <a:rPr lang="es-ES" sz="1000" dirty="0" smtClean="0"/>
              <a:t> c/ </a:t>
            </a:r>
            <a:r>
              <a:rPr lang="es-ES" sz="1000" dirty="0" err="1" smtClean="0"/>
              <a:t>choc</a:t>
            </a:r>
            <a:endParaRPr lang="es-ES" sz="1000" dirty="0" smtClean="0"/>
          </a:p>
          <a:p>
            <a:pPr algn="ctr"/>
            <a:r>
              <a:rPr lang="es-ES" sz="1000" dirty="0" smtClean="0"/>
              <a:t>En espera</a:t>
            </a:r>
            <a:endParaRPr lang="es-ES" sz="1000" dirty="0"/>
          </a:p>
        </p:txBody>
      </p:sp>
      <p:cxnSp>
        <p:nvCxnSpPr>
          <p:cNvPr id="60" name="Conector recto de flecha 59"/>
          <p:cNvCxnSpPr>
            <a:endCxn id="58" idx="1"/>
          </p:cNvCxnSpPr>
          <p:nvPr/>
        </p:nvCxnSpPr>
        <p:spPr>
          <a:xfrm>
            <a:off x="6966137" y="2157426"/>
            <a:ext cx="750264" cy="1748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Elipse 60"/>
          <p:cNvSpPr/>
          <p:nvPr/>
        </p:nvSpPr>
        <p:spPr>
          <a:xfrm>
            <a:off x="7642395" y="362773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2" name="CuadroTexto 61"/>
          <p:cNvSpPr txBox="1"/>
          <p:nvPr/>
        </p:nvSpPr>
        <p:spPr>
          <a:xfrm>
            <a:off x="7409256" y="3123980"/>
            <a:ext cx="989004" cy="707886"/>
          </a:xfrm>
          <a:prstGeom prst="rect">
            <a:avLst/>
          </a:prstGeom>
          <a:noFill/>
        </p:spPr>
        <p:txBody>
          <a:bodyPr wrap="square" rtlCol="0">
            <a:spAutoFit/>
          </a:bodyPr>
          <a:lstStyle/>
          <a:p>
            <a:pPr algn="ctr"/>
            <a:r>
              <a:rPr lang="es-ES" sz="1000" dirty="0" smtClean="0"/>
              <a:t>alfajor </a:t>
            </a:r>
            <a:r>
              <a:rPr lang="es-ES" sz="1000" dirty="0" err="1" smtClean="0"/>
              <a:t>ddl</a:t>
            </a:r>
            <a:r>
              <a:rPr lang="es-ES" sz="1000" dirty="0" smtClean="0"/>
              <a:t> c/ merengue en espera</a:t>
            </a:r>
          </a:p>
          <a:p>
            <a:pPr algn="ctr"/>
            <a:endParaRPr lang="es-ES" sz="1000" dirty="0"/>
          </a:p>
        </p:txBody>
      </p:sp>
      <p:cxnSp>
        <p:nvCxnSpPr>
          <p:cNvPr id="63" name="Conector recto de flecha 62"/>
          <p:cNvCxnSpPr>
            <a:endCxn id="61" idx="2"/>
          </p:cNvCxnSpPr>
          <p:nvPr/>
        </p:nvCxnSpPr>
        <p:spPr>
          <a:xfrm flipV="1">
            <a:off x="6920650" y="3879220"/>
            <a:ext cx="721745" cy="6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Elipse 63"/>
          <p:cNvSpPr/>
          <p:nvPr/>
        </p:nvSpPr>
        <p:spPr>
          <a:xfrm>
            <a:off x="7677373" y="52968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5" name="CuadroTexto 64"/>
          <p:cNvSpPr txBox="1"/>
          <p:nvPr/>
        </p:nvSpPr>
        <p:spPr>
          <a:xfrm>
            <a:off x="7454018" y="4781411"/>
            <a:ext cx="1024747" cy="707886"/>
          </a:xfrm>
          <a:prstGeom prst="rect">
            <a:avLst/>
          </a:prstGeom>
          <a:noFill/>
        </p:spPr>
        <p:txBody>
          <a:bodyPr wrap="square" rtlCol="0">
            <a:spAutoFit/>
          </a:bodyPr>
          <a:lstStyle/>
          <a:p>
            <a:pPr algn="ctr"/>
            <a:r>
              <a:rPr lang="es-ES" sz="1000" dirty="0" smtClean="0"/>
              <a:t>alfajor fruta c/ merengue en espera </a:t>
            </a:r>
          </a:p>
          <a:p>
            <a:pPr algn="ctr"/>
            <a:endParaRPr lang="es-ES" sz="1000" dirty="0"/>
          </a:p>
        </p:txBody>
      </p:sp>
      <p:cxnSp>
        <p:nvCxnSpPr>
          <p:cNvPr id="66" name="Conector recto de flecha 65"/>
          <p:cNvCxnSpPr>
            <a:endCxn id="64" idx="2"/>
          </p:cNvCxnSpPr>
          <p:nvPr/>
        </p:nvCxnSpPr>
        <p:spPr>
          <a:xfrm flipV="1">
            <a:off x="6945974" y="5548306"/>
            <a:ext cx="731399" cy="290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CuadroTexto 66"/>
          <p:cNvSpPr txBox="1"/>
          <p:nvPr/>
        </p:nvSpPr>
        <p:spPr>
          <a:xfrm>
            <a:off x="9746327" y="3655300"/>
            <a:ext cx="858904" cy="553998"/>
          </a:xfrm>
          <a:prstGeom prst="rect">
            <a:avLst/>
          </a:prstGeom>
          <a:noFill/>
        </p:spPr>
        <p:txBody>
          <a:bodyPr wrap="square" rtlCol="0">
            <a:spAutoFit/>
          </a:bodyPr>
          <a:lstStyle/>
          <a:p>
            <a:pPr algn="ctr"/>
            <a:r>
              <a:rPr lang="es-ES" sz="1000" dirty="0" smtClean="0"/>
              <a:t>Embalaje de 6 alfajores</a:t>
            </a:r>
          </a:p>
          <a:p>
            <a:pPr algn="ctr"/>
            <a:endParaRPr lang="es-ES" sz="1000" dirty="0"/>
          </a:p>
        </p:txBody>
      </p:sp>
      <p:cxnSp>
        <p:nvCxnSpPr>
          <p:cNvPr id="68" name="Conector recto 67"/>
          <p:cNvCxnSpPr/>
          <p:nvPr/>
        </p:nvCxnSpPr>
        <p:spPr>
          <a:xfrm>
            <a:off x="9181708" y="344213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p:nvPr/>
        </p:nvCxnSpPr>
        <p:spPr>
          <a:xfrm>
            <a:off x="9244867" y="3980611"/>
            <a:ext cx="601683" cy="2403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11034682" y="35349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V="1">
            <a:off x="10420407" y="3980611"/>
            <a:ext cx="614275" cy="298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p:cNvCxnSpPr/>
          <p:nvPr/>
        </p:nvCxnSpPr>
        <p:spPr>
          <a:xfrm flipH="1" flipV="1">
            <a:off x="10408798" y="3471254"/>
            <a:ext cx="637493" cy="30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flipH="1">
            <a:off x="9231645" y="3468605"/>
            <a:ext cx="703197" cy="231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p:cNvSpPr/>
          <p:nvPr/>
        </p:nvSpPr>
        <p:spPr>
          <a:xfrm>
            <a:off x="9892316" y="406177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5" name="Elipse 74"/>
          <p:cNvSpPr/>
          <p:nvPr/>
        </p:nvSpPr>
        <p:spPr>
          <a:xfrm>
            <a:off x="9915061" y="320336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6" name="CuadroTexto 75"/>
          <p:cNvSpPr txBox="1"/>
          <p:nvPr/>
        </p:nvSpPr>
        <p:spPr>
          <a:xfrm>
            <a:off x="6615665" y="1386760"/>
            <a:ext cx="688205" cy="553998"/>
          </a:xfrm>
          <a:prstGeom prst="rect">
            <a:avLst/>
          </a:prstGeom>
          <a:noFill/>
        </p:spPr>
        <p:txBody>
          <a:bodyPr wrap="square" rtlCol="0">
            <a:spAutoFit/>
          </a:bodyPr>
          <a:lstStyle/>
          <a:p>
            <a:pPr algn="ctr"/>
            <a:r>
              <a:rPr lang="es-ES" sz="1000" dirty="0" smtClean="0"/>
              <a:t>Finaliza armado</a:t>
            </a:r>
          </a:p>
          <a:p>
            <a:pPr algn="ctr"/>
            <a:endParaRPr lang="es-ES" sz="1000" dirty="0"/>
          </a:p>
        </p:txBody>
      </p:sp>
      <p:sp>
        <p:nvSpPr>
          <p:cNvPr id="77" name="CuadroTexto 76"/>
          <p:cNvSpPr txBox="1"/>
          <p:nvPr/>
        </p:nvSpPr>
        <p:spPr>
          <a:xfrm>
            <a:off x="4775798" y="1388913"/>
            <a:ext cx="688205" cy="553998"/>
          </a:xfrm>
          <a:prstGeom prst="rect">
            <a:avLst/>
          </a:prstGeom>
          <a:noFill/>
        </p:spPr>
        <p:txBody>
          <a:bodyPr wrap="square" rtlCol="0">
            <a:spAutoFit/>
          </a:bodyPr>
          <a:lstStyle/>
          <a:p>
            <a:pPr algn="ctr"/>
            <a:r>
              <a:rPr lang="es-ES" sz="1000" dirty="0" smtClean="0"/>
              <a:t>inicia armado</a:t>
            </a:r>
          </a:p>
          <a:p>
            <a:pPr algn="ctr"/>
            <a:endParaRPr lang="es-ES" sz="1000" dirty="0"/>
          </a:p>
        </p:txBody>
      </p:sp>
      <p:sp>
        <p:nvSpPr>
          <p:cNvPr id="78" name="CuadroTexto 77"/>
          <p:cNvSpPr txBox="1"/>
          <p:nvPr/>
        </p:nvSpPr>
        <p:spPr>
          <a:xfrm>
            <a:off x="4789923" y="3102271"/>
            <a:ext cx="688205" cy="553998"/>
          </a:xfrm>
          <a:prstGeom prst="rect">
            <a:avLst/>
          </a:prstGeom>
          <a:noFill/>
        </p:spPr>
        <p:txBody>
          <a:bodyPr wrap="square" rtlCol="0">
            <a:spAutoFit/>
          </a:bodyPr>
          <a:lstStyle/>
          <a:p>
            <a:pPr algn="ctr"/>
            <a:r>
              <a:rPr lang="es-ES" sz="1000" dirty="0" smtClean="0"/>
              <a:t>inicia armado</a:t>
            </a:r>
          </a:p>
          <a:p>
            <a:pPr algn="ctr"/>
            <a:endParaRPr lang="es-ES" sz="1000" dirty="0"/>
          </a:p>
        </p:txBody>
      </p:sp>
      <p:sp>
        <p:nvSpPr>
          <p:cNvPr id="79" name="CuadroTexto 78"/>
          <p:cNvSpPr txBox="1"/>
          <p:nvPr/>
        </p:nvSpPr>
        <p:spPr>
          <a:xfrm>
            <a:off x="4789923" y="4994307"/>
            <a:ext cx="688205" cy="553998"/>
          </a:xfrm>
          <a:prstGeom prst="rect">
            <a:avLst/>
          </a:prstGeom>
          <a:noFill/>
        </p:spPr>
        <p:txBody>
          <a:bodyPr wrap="square" rtlCol="0">
            <a:spAutoFit/>
          </a:bodyPr>
          <a:lstStyle/>
          <a:p>
            <a:pPr algn="ctr"/>
            <a:r>
              <a:rPr lang="es-ES" sz="1000" dirty="0" smtClean="0"/>
              <a:t>inicia armado</a:t>
            </a:r>
          </a:p>
          <a:p>
            <a:pPr algn="ctr"/>
            <a:endParaRPr lang="es-ES" sz="1000" dirty="0"/>
          </a:p>
        </p:txBody>
      </p:sp>
      <p:sp>
        <p:nvSpPr>
          <p:cNvPr id="80" name="CuadroTexto 79"/>
          <p:cNvSpPr txBox="1"/>
          <p:nvPr/>
        </p:nvSpPr>
        <p:spPr>
          <a:xfrm>
            <a:off x="6608864" y="3081408"/>
            <a:ext cx="688205" cy="553998"/>
          </a:xfrm>
          <a:prstGeom prst="rect">
            <a:avLst/>
          </a:prstGeom>
          <a:noFill/>
        </p:spPr>
        <p:txBody>
          <a:bodyPr wrap="square" rtlCol="0">
            <a:spAutoFit/>
          </a:bodyPr>
          <a:lstStyle/>
          <a:p>
            <a:pPr algn="ctr"/>
            <a:r>
              <a:rPr lang="es-ES" sz="1000" dirty="0" smtClean="0"/>
              <a:t>Finaliza armado</a:t>
            </a:r>
          </a:p>
          <a:p>
            <a:pPr algn="ctr"/>
            <a:endParaRPr lang="es-ES" sz="1000" dirty="0"/>
          </a:p>
        </p:txBody>
      </p:sp>
      <p:sp>
        <p:nvSpPr>
          <p:cNvPr id="81" name="CuadroTexto 80"/>
          <p:cNvSpPr txBox="1"/>
          <p:nvPr/>
        </p:nvSpPr>
        <p:spPr>
          <a:xfrm>
            <a:off x="6620436" y="4985713"/>
            <a:ext cx="688205" cy="553998"/>
          </a:xfrm>
          <a:prstGeom prst="rect">
            <a:avLst/>
          </a:prstGeom>
          <a:noFill/>
        </p:spPr>
        <p:txBody>
          <a:bodyPr wrap="square" rtlCol="0">
            <a:spAutoFit/>
          </a:bodyPr>
          <a:lstStyle/>
          <a:p>
            <a:pPr algn="ctr"/>
            <a:r>
              <a:rPr lang="es-ES" sz="1000" dirty="0" smtClean="0"/>
              <a:t>Finaliza armado</a:t>
            </a:r>
          </a:p>
          <a:p>
            <a:pPr algn="ctr"/>
            <a:endParaRPr lang="es-ES" sz="1000" dirty="0"/>
          </a:p>
        </p:txBody>
      </p:sp>
      <p:sp>
        <p:nvSpPr>
          <p:cNvPr id="82" name="Elipse 81"/>
          <p:cNvSpPr/>
          <p:nvPr/>
        </p:nvSpPr>
        <p:spPr>
          <a:xfrm>
            <a:off x="10077121" y="338310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3" name="Conector recto de flecha 82"/>
          <p:cNvCxnSpPr>
            <a:stCxn id="58" idx="5"/>
          </p:cNvCxnSpPr>
          <p:nvPr/>
        </p:nvCxnSpPr>
        <p:spPr>
          <a:xfrm>
            <a:off x="8073735" y="2687954"/>
            <a:ext cx="1026978" cy="939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a:stCxn id="58" idx="6"/>
          </p:cNvCxnSpPr>
          <p:nvPr/>
        </p:nvCxnSpPr>
        <p:spPr>
          <a:xfrm>
            <a:off x="8147741" y="2510130"/>
            <a:ext cx="1023672" cy="1000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a:stCxn id="61" idx="6"/>
          </p:cNvCxnSpPr>
          <p:nvPr/>
        </p:nvCxnSpPr>
        <p:spPr>
          <a:xfrm>
            <a:off x="8147741" y="3879220"/>
            <a:ext cx="1072220" cy="153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p:cNvCxnSpPr/>
          <p:nvPr/>
        </p:nvCxnSpPr>
        <p:spPr>
          <a:xfrm flipV="1">
            <a:off x="8147741" y="3732054"/>
            <a:ext cx="1022072" cy="5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p:nvPr/>
        </p:nvCxnSpPr>
        <p:spPr>
          <a:xfrm flipV="1">
            <a:off x="8178833" y="3939830"/>
            <a:ext cx="990980" cy="14953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a:stCxn id="64" idx="5"/>
          </p:cNvCxnSpPr>
          <p:nvPr/>
        </p:nvCxnSpPr>
        <p:spPr>
          <a:xfrm flipV="1">
            <a:off x="8108713" y="4086811"/>
            <a:ext cx="1072995" cy="16393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a:off x="11039442" y="3890814"/>
            <a:ext cx="609516" cy="124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89"/>
          <p:cNvCxnSpPr/>
          <p:nvPr/>
        </p:nvCxnSpPr>
        <p:spPr>
          <a:xfrm>
            <a:off x="11648958" y="35349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CuadroTexto 90"/>
          <p:cNvSpPr txBox="1"/>
          <p:nvPr/>
        </p:nvSpPr>
        <p:spPr>
          <a:xfrm>
            <a:off x="9820922" y="2839695"/>
            <a:ext cx="688205" cy="553998"/>
          </a:xfrm>
          <a:prstGeom prst="rect">
            <a:avLst/>
          </a:prstGeom>
          <a:noFill/>
        </p:spPr>
        <p:txBody>
          <a:bodyPr wrap="square" rtlCol="0">
            <a:spAutoFit/>
          </a:bodyPr>
          <a:lstStyle/>
          <a:p>
            <a:pPr algn="ctr"/>
            <a:r>
              <a:rPr lang="es-ES" sz="1000" dirty="0" smtClean="0"/>
              <a:t>Embalaje libre</a:t>
            </a:r>
          </a:p>
          <a:p>
            <a:pPr algn="ctr"/>
            <a:endParaRPr lang="es-ES" sz="1000" dirty="0"/>
          </a:p>
        </p:txBody>
      </p:sp>
      <p:sp>
        <p:nvSpPr>
          <p:cNvPr id="92" name="CuadroTexto 91"/>
          <p:cNvSpPr txBox="1"/>
          <p:nvPr/>
        </p:nvSpPr>
        <p:spPr>
          <a:xfrm>
            <a:off x="10680933" y="3123980"/>
            <a:ext cx="688205" cy="553998"/>
          </a:xfrm>
          <a:prstGeom prst="rect">
            <a:avLst/>
          </a:prstGeom>
          <a:noFill/>
        </p:spPr>
        <p:txBody>
          <a:bodyPr wrap="square" rtlCol="0">
            <a:spAutoFit/>
          </a:bodyPr>
          <a:lstStyle/>
          <a:p>
            <a:pPr algn="ctr"/>
            <a:r>
              <a:rPr lang="es-ES" sz="1000" dirty="0" smtClean="0"/>
              <a:t>Finaliza embalaje</a:t>
            </a:r>
          </a:p>
          <a:p>
            <a:pPr algn="ctr"/>
            <a:endParaRPr lang="es-ES" sz="1000" dirty="0"/>
          </a:p>
        </p:txBody>
      </p:sp>
      <p:sp>
        <p:nvSpPr>
          <p:cNvPr id="93" name="CuadroTexto 92"/>
          <p:cNvSpPr txBox="1"/>
          <p:nvPr/>
        </p:nvSpPr>
        <p:spPr>
          <a:xfrm>
            <a:off x="8929514" y="3010124"/>
            <a:ext cx="688205" cy="553998"/>
          </a:xfrm>
          <a:prstGeom prst="rect">
            <a:avLst/>
          </a:prstGeom>
          <a:noFill/>
        </p:spPr>
        <p:txBody>
          <a:bodyPr wrap="square" rtlCol="0">
            <a:spAutoFit/>
          </a:bodyPr>
          <a:lstStyle/>
          <a:p>
            <a:pPr algn="ctr"/>
            <a:r>
              <a:rPr lang="es-ES" sz="1000" dirty="0" smtClean="0"/>
              <a:t>Inicia embalaje</a:t>
            </a:r>
          </a:p>
          <a:p>
            <a:pPr algn="ctr"/>
            <a:endParaRPr lang="es-ES" sz="1000" dirty="0"/>
          </a:p>
        </p:txBody>
      </p:sp>
      <p:sp>
        <p:nvSpPr>
          <p:cNvPr id="94" name="CuadroTexto 93"/>
          <p:cNvSpPr txBox="1"/>
          <p:nvPr/>
        </p:nvSpPr>
        <p:spPr>
          <a:xfrm>
            <a:off x="11344200" y="2998447"/>
            <a:ext cx="879195" cy="707886"/>
          </a:xfrm>
          <a:prstGeom prst="rect">
            <a:avLst/>
          </a:prstGeom>
          <a:noFill/>
        </p:spPr>
        <p:txBody>
          <a:bodyPr wrap="square" rtlCol="0">
            <a:spAutoFit/>
          </a:bodyPr>
          <a:lstStyle/>
          <a:p>
            <a:pPr algn="ctr"/>
            <a:r>
              <a:rPr lang="es-ES" sz="1000" dirty="0" smtClean="0"/>
              <a:t>Caja de 6 alfajores va a deposito</a:t>
            </a:r>
          </a:p>
          <a:p>
            <a:pPr algn="ctr"/>
            <a:endParaRPr lang="es-ES" sz="1000" dirty="0"/>
          </a:p>
        </p:txBody>
      </p:sp>
    </p:spTree>
    <p:extLst>
      <p:ext uri="{BB962C8B-B14F-4D97-AF65-F5344CB8AC3E}">
        <p14:creationId xmlns:p14="http://schemas.microsoft.com/office/powerpoint/2010/main" val="132126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846659"/>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9. Mobiliaria.</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Una distribuidora mobiliaria de la ciudad recibe pedidos de muebles desarmados y empaquetados, los cuales deben </a:t>
            </a:r>
            <a:r>
              <a:rPr lang="es-ES" altLang="es-ES" sz="1400" dirty="0" smtClean="0">
                <a:solidFill>
                  <a:srgbClr val="000000"/>
                </a:solidFill>
                <a:latin typeface="Calibri" panose="020F0502020204030204" pitchFamily="34" charset="0"/>
              </a:rPr>
              <a:t>ser armados </a:t>
            </a:r>
            <a:r>
              <a:rPr lang="es-ES" altLang="es-ES" sz="1400" dirty="0">
                <a:solidFill>
                  <a:srgbClr val="000000"/>
                </a:solidFill>
                <a:latin typeface="Calibri" panose="020F0502020204030204" pitchFamily="34" charset="0"/>
              </a:rPr>
              <a:t>y ensamblados para su posterior envío y entrega a domicilio.</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Los pedidos ingresan a la distribuidora por una línea única de montaje y luego son derivados al puesto A o al puesto </a:t>
            </a:r>
            <a:r>
              <a:rPr lang="es-ES" altLang="es-ES" sz="1400" dirty="0" smtClean="0">
                <a:solidFill>
                  <a:srgbClr val="000000"/>
                </a:solidFill>
                <a:latin typeface="Calibri" panose="020F0502020204030204" pitchFamily="34" charset="0"/>
              </a:rPr>
              <a:t>B que </a:t>
            </a:r>
            <a:r>
              <a:rPr lang="es-ES" altLang="es-ES" sz="1400" dirty="0">
                <a:solidFill>
                  <a:srgbClr val="000000"/>
                </a:solidFill>
                <a:latin typeface="Calibri" panose="020F0502020204030204" pitchFamily="34" charset="0"/>
              </a:rPr>
              <a:t>posee dicha distribuidora. Allí los pedidos son analizados. Cada puesto atiende un pedido por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Luego, los pedidos pasan al depósito del sector de ensamblado para su armado y embalaje. Se sabe que en este </a:t>
            </a:r>
            <a:r>
              <a:rPr lang="es-ES" altLang="es-ES" sz="1400" dirty="0" smtClean="0">
                <a:solidFill>
                  <a:srgbClr val="000000"/>
                </a:solidFill>
                <a:latin typeface="Calibri" panose="020F0502020204030204" pitchFamily="34" charset="0"/>
              </a:rPr>
              <a:t>sector hay </a:t>
            </a:r>
            <a:r>
              <a:rPr lang="es-ES" altLang="es-ES" sz="1400" dirty="0">
                <a:solidFill>
                  <a:srgbClr val="000000"/>
                </a:solidFill>
                <a:latin typeface="Calibri" panose="020F0502020204030204" pitchFamily="34" charset="0"/>
              </a:rPr>
              <a:t>un conjunto de empleados que trabajan juntos y van tomando los pedidos del depósito y pueden, como </a:t>
            </a:r>
            <a:r>
              <a:rPr lang="es-ES" altLang="es-ES" sz="1400" dirty="0" smtClean="0">
                <a:solidFill>
                  <a:srgbClr val="000000"/>
                </a:solidFill>
                <a:latin typeface="Calibri" panose="020F0502020204030204" pitchFamily="34" charset="0"/>
              </a:rPr>
              <a:t>máximo, armar </a:t>
            </a:r>
            <a:r>
              <a:rPr lang="es-ES" altLang="es-ES" sz="1400" dirty="0">
                <a:solidFill>
                  <a:srgbClr val="000000"/>
                </a:solidFill>
                <a:latin typeface="Calibri" panose="020F0502020204030204" pitchFamily="34" charset="0"/>
              </a:rPr>
              <a:t>y embalar 3 pedidos simultáneamente. Una vez que el pedido está listo se lo pasa al sector de envíos en donde </a:t>
            </a:r>
            <a:r>
              <a:rPr lang="es-ES" altLang="es-ES" sz="1400" dirty="0" smtClean="0">
                <a:solidFill>
                  <a:srgbClr val="000000"/>
                </a:solidFill>
                <a:latin typeface="Calibri" panose="020F0502020204030204" pitchFamily="34" charset="0"/>
              </a:rPr>
              <a:t>se esperan </a:t>
            </a:r>
            <a:r>
              <a:rPr lang="es-ES" altLang="es-ES" sz="1400" dirty="0">
                <a:solidFill>
                  <a:srgbClr val="000000"/>
                </a:solidFill>
                <a:latin typeface="Calibri" panose="020F0502020204030204" pitchFamily="34" charset="0"/>
              </a:rPr>
              <a:t>5 pedidos para armar un lote que será cargado en el camión de reparto para su posterior entrega.</a:t>
            </a:r>
            <a:endParaRPr lang="es-ES" sz="1400" dirty="0"/>
          </a:p>
        </p:txBody>
      </p:sp>
      <p:sp>
        <p:nvSpPr>
          <p:cNvPr id="11" name="Elipse 10"/>
          <p:cNvSpPr/>
          <p:nvPr/>
        </p:nvSpPr>
        <p:spPr>
          <a:xfrm>
            <a:off x="849760" y="3692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330200" y="3524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30200"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0" y="3073493"/>
            <a:ext cx="877627" cy="430887"/>
          </a:xfrm>
          <a:prstGeom prst="rect">
            <a:avLst/>
          </a:prstGeom>
          <a:noFill/>
        </p:spPr>
        <p:txBody>
          <a:bodyPr wrap="square" rtlCol="0">
            <a:spAutoFit/>
          </a:bodyPr>
          <a:lstStyle/>
          <a:p>
            <a:pPr algn="ctr"/>
            <a:r>
              <a:rPr lang="es-ES" sz="1100" dirty="0" smtClean="0"/>
              <a:t>Llega pedido</a:t>
            </a:r>
            <a:endParaRPr lang="es-ES" sz="1100" dirty="0"/>
          </a:p>
        </p:txBody>
      </p:sp>
      <p:sp>
        <p:nvSpPr>
          <p:cNvPr id="15" name="CuadroTexto 14"/>
          <p:cNvSpPr txBox="1"/>
          <p:nvPr/>
        </p:nvSpPr>
        <p:spPr>
          <a:xfrm>
            <a:off x="502881" y="4214859"/>
            <a:ext cx="1195506" cy="261610"/>
          </a:xfrm>
          <a:prstGeom prst="rect">
            <a:avLst/>
          </a:prstGeom>
          <a:noFill/>
        </p:spPr>
        <p:txBody>
          <a:bodyPr wrap="square" rtlCol="0">
            <a:spAutoFit/>
          </a:bodyPr>
          <a:lstStyle/>
          <a:p>
            <a:pPr algn="ctr"/>
            <a:r>
              <a:rPr lang="es-ES" sz="1100" dirty="0" smtClean="0"/>
              <a:t>Línea de montaje</a:t>
            </a:r>
            <a:endParaRPr lang="es-ES" sz="1100" dirty="0"/>
          </a:p>
        </p:txBody>
      </p:sp>
      <p:cxnSp>
        <p:nvCxnSpPr>
          <p:cNvPr id="16" name="Conector recto 15"/>
          <p:cNvCxnSpPr/>
          <p:nvPr/>
        </p:nvCxnSpPr>
        <p:spPr>
          <a:xfrm>
            <a:off x="4078805" y="255233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355106" y="2835667"/>
            <a:ext cx="1099874" cy="10826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3034731" y="307349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Elipse 18"/>
          <p:cNvSpPr/>
          <p:nvPr/>
        </p:nvSpPr>
        <p:spPr>
          <a:xfrm>
            <a:off x="3034731" y="212974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Elipse 19"/>
          <p:cNvSpPr/>
          <p:nvPr/>
        </p:nvSpPr>
        <p:spPr>
          <a:xfrm>
            <a:off x="3034731" y="573562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CuadroTexto 20"/>
          <p:cNvSpPr txBox="1"/>
          <p:nvPr/>
        </p:nvSpPr>
        <p:spPr>
          <a:xfrm>
            <a:off x="2848590" y="2705193"/>
            <a:ext cx="877627" cy="430887"/>
          </a:xfrm>
          <a:prstGeom prst="rect">
            <a:avLst/>
          </a:prstGeom>
          <a:noFill/>
        </p:spPr>
        <p:txBody>
          <a:bodyPr wrap="square" rtlCol="0">
            <a:spAutoFit/>
          </a:bodyPr>
          <a:lstStyle/>
          <a:p>
            <a:pPr algn="ctr"/>
            <a:r>
              <a:rPr lang="es-ES" altLang="es-ES" sz="1100" dirty="0">
                <a:solidFill>
                  <a:srgbClr val="000000"/>
                </a:solidFill>
                <a:latin typeface="Calibri" panose="020F0502020204030204" pitchFamily="34" charset="0"/>
              </a:rPr>
              <a:t>P</a:t>
            </a:r>
            <a:r>
              <a:rPr lang="es-ES" altLang="es-ES" sz="1100" dirty="0" smtClean="0">
                <a:solidFill>
                  <a:srgbClr val="000000"/>
                </a:solidFill>
                <a:latin typeface="Calibri" panose="020F0502020204030204" pitchFamily="34" charset="0"/>
              </a:rPr>
              <a:t>uesto A analizando</a:t>
            </a:r>
            <a:endParaRPr lang="es-ES" sz="1100" dirty="0"/>
          </a:p>
        </p:txBody>
      </p:sp>
      <p:sp>
        <p:nvSpPr>
          <p:cNvPr id="22" name="CuadroTexto 21"/>
          <p:cNvSpPr txBox="1"/>
          <p:nvPr/>
        </p:nvSpPr>
        <p:spPr>
          <a:xfrm>
            <a:off x="2788779" y="1883511"/>
            <a:ext cx="997247" cy="261610"/>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Puesto A libre</a:t>
            </a:r>
            <a:endParaRPr lang="es-ES" sz="1100" dirty="0"/>
          </a:p>
        </p:txBody>
      </p:sp>
      <p:cxnSp>
        <p:nvCxnSpPr>
          <p:cNvPr id="23" name="Conector recto 22"/>
          <p:cNvCxnSpPr/>
          <p:nvPr/>
        </p:nvCxnSpPr>
        <p:spPr>
          <a:xfrm>
            <a:off x="2454980" y="255086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stCxn id="18" idx="6"/>
          </p:cNvCxnSpPr>
          <p:nvPr/>
        </p:nvCxnSpPr>
        <p:spPr>
          <a:xfrm flipV="1">
            <a:off x="3540077" y="3073493"/>
            <a:ext cx="538728" cy="251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endCxn id="19" idx="6"/>
          </p:cNvCxnSpPr>
          <p:nvPr/>
        </p:nvCxnSpPr>
        <p:spPr>
          <a:xfrm flipH="1" flipV="1">
            <a:off x="3540077" y="2381224"/>
            <a:ext cx="538728" cy="339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19" idx="2"/>
          </p:cNvCxnSpPr>
          <p:nvPr/>
        </p:nvCxnSpPr>
        <p:spPr>
          <a:xfrm flipH="1">
            <a:off x="2496002" y="2381224"/>
            <a:ext cx="538729" cy="338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a:endCxn id="18" idx="2"/>
          </p:cNvCxnSpPr>
          <p:nvPr/>
        </p:nvCxnSpPr>
        <p:spPr>
          <a:xfrm>
            <a:off x="2496002" y="3135448"/>
            <a:ext cx="538729" cy="189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3212815" y="2278814"/>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9" name="Conector recto 28"/>
          <p:cNvCxnSpPr/>
          <p:nvPr/>
        </p:nvCxnSpPr>
        <p:spPr>
          <a:xfrm>
            <a:off x="4106400" y="52099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Elipse 29"/>
          <p:cNvSpPr/>
          <p:nvPr/>
        </p:nvSpPr>
        <p:spPr>
          <a:xfrm>
            <a:off x="3062326" y="478737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CuadroTexto 30"/>
          <p:cNvSpPr txBox="1"/>
          <p:nvPr/>
        </p:nvSpPr>
        <p:spPr>
          <a:xfrm>
            <a:off x="2876185" y="5362822"/>
            <a:ext cx="877627" cy="430887"/>
          </a:xfrm>
          <a:prstGeom prst="rect">
            <a:avLst/>
          </a:prstGeom>
          <a:noFill/>
        </p:spPr>
        <p:txBody>
          <a:bodyPr wrap="square" rtlCol="0">
            <a:spAutoFit/>
          </a:bodyPr>
          <a:lstStyle/>
          <a:p>
            <a:pPr algn="ctr"/>
            <a:r>
              <a:rPr lang="es-ES" altLang="es-ES" sz="1100" dirty="0">
                <a:solidFill>
                  <a:srgbClr val="000000"/>
                </a:solidFill>
                <a:latin typeface="Calibri" panose="020F0502020204030204" pitchFamily="34" charset="0"/>
              </a:rPr>
              <a:t>P</a:t>
            </a:r>
            <a:r>
              <a:rPr lang="es-ES" altLang="es-ES" sz="1100" dirty="0" smtClean="0">
                <a:solidFill>
                  <a:srgbClr val="000000"/>
                </a:solidFill>
                <a:latin typeface="Calibri" panose="020F0502020204030204" pitchFamily="34" charset="0"/>
              </a:rPr>
              <a:t>uesto </a:t>
            </a:r>
            <a:r>
              <a:rPr lang="es-ES" altLang="es-ES" sz="1100" dirty="0">
                <a:solidFill>
                  <a:srgbClr val="000000"/>
                </a:solidFill>
                <a:latin typeface="Calibri" panose="020F0502020204030204" pitchFamily="34" charset="0"/>
              </a:rPr>
              <a:t>b</a:t>
            </a:r>
            <a:r>
              <a:rPr lang="es-ES" altLang="es-ES" sz="1100" dirty="0" smtClean="0">
                <a:solidFill>
                  <a:srgbClr val="000000"/>
                </a:solidFill>
                <a:latin typeface="Calibri" panose="020F0502020204030204" pitchFamily="34" charset="0"/>
              </a:rPr>
              <a:t> analizando</a:t>
            </a:r>
            <a:endParaRPr lang="es-ES" sz="1100" dirty="0"/>
          </a:p>
        </p:txBody>
      </p:sp>
      <p:cxnSp>
        <p:nvCxnSpPr>
          <p:cNvPr id="32" name="Conector recto 31"/>
          <p:cNvCxnSpPr/>
          <p:nvPr/>
        </p:nvCxnSpPr>
        <p:spPr>
          <a:xfrm>
            <a:off x="2482575" y="520849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3567672" y="5731122"/>
            <a:ext cx="538728" cy="251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30" idx="6"/>
          </p:cNvCxnSpPr>
          <p:nvPr/>
        </p:nvCxnSpPr>
        <p:spPr>
          <a:xfrm flipH="1" flipV="1">
            <a:off x="3567672" y="5038853"/>
            <a:ext cx="538728" cy="339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a:stCxn id="30" idx="2"/>
          </p:cNvCxnSpPr>
          <p:nvPr/>
        </p:nvCxnSpPr>
        <p:spPr>
          <a:xfrm flipH="1">
            <a:off x="2523597" y="5038853"/>
            <a:ext cx="538729" cy="338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2523597" y="5793077"/>
            <a:ext cx="538729" cy="189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240410" y="4936443"/>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CuadroTexto 37"/>
          <p:cNvSpPr txBox="1"/>
          <p:nvPr/>
        </p:nvSpPr>
        <p:spPr>
          <a:xfrm>
            <a:off x="2793554" y="4512849"/>
            <a:ext cx="997247" cy="261610"/>
          </a:xfrm>
          <a:prstGeom prst="rect">
            <a:avLst/>
          </a:prstGeom>
          <a:noFill/>
        </p:spPr>
        <p:txBody>
          <a:bodyPr wrap="square" rtlCol="0">
            <a:spAutoFit/>
          </a:bodyPr>
          <a:lstStyle/>
          <a:p>
            <a:pPr algn="ctr"/>
            <a:r>
              <a:rPr lang="es-ES" altLang="es-ES" sz="1100" dirty="0">
                <a:solidFill>
                  <a:srgbClr val="000000"/>
                </a:solidFill>
                <a:latin typeface="Calibri" panose="020F0502020204030204" pitchFamily="34" charset="0"/>
              </a:rPr>
              <a:t>P</a:t>
            </a:r>
            <a:r>
              <a:rPr lang="es-ES" altLang="es-ES" sz="1100" dirty="0" smtClean="0">
                <a:solidFill>
                  <a:srgbClr val="000000"/>
                </a:solidFill>
                <a:latin typeface="Calibri" panose="020F0502020204030204" pitchFamily="34" charset="0"/>
              </a:rPr>
              <a:t>uesto B libre</a:t>
            </a:r>
            <a:endParaRPr lang="es-ES" sz="1100" dirty="0"/>
          </a:p>
        </p:txBody>
      </p:sp>
      <p:cxnSp>
        <p:nvCxnSpPr>
          <p:cNvPr id="39" name="Conector recto de flecha 38"/>
          <p:cNvCxnSpPr>
            <a:stCxn id="11" idx="6"/>
          </p:cNvCxnSpPr>
          <p:nvPr/>
        </p:nvCxnSpPr>
        <p:spPr>
          <a:xfrm>
            <a:off x="1355106" y="3944258"/>
            <a:ext cx="1099874" cy="15928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1852680" y="2149866"/>
            <a:ext cx="997247"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Inicia análisis de pedido</a:t>
            </a:r>
          </a:p>
        </p:txBody>
      </p:sp>
      <p:sp>
        <p:nvSpPr>
          <p:cNvPr id="41" name="CuadroTexto 40"/>
          <p:cNvSpPr txBox="1"/>
          <p:nvPr/>
        </p:nvSpPr>
        <p:spPr>
          <a:xfrm>
            <a:off x="3640584" y="2143213"/>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Finaliza análisis de pedido</a:t>
            </a:r>
          </a:p>
        </p:txBody>
      </p:sp>
      <p:sp>
        <p:nvSpPr>
          <p:cNvPr id="42" name="CuadroTexto 41"/>
          <p:cNvSpPr txBox="1"/>
          <p:nvPr/>
        </p:nvSpPr>
        <p:spPr>
          <a:xfrm>
            <a:off x="3661667" y="4769950"/>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Finaliza análisis de pedido</a:t>
            </a:r>
          </a:p>
        </p:txBody>
      </p:sp>
      <p:sp>
        <p:nvSpPr>
          <p:cNvPr id="43" name="CuadroTexto 42"/>
          <p:cNvSpPr txBox="1"/>
          <p:nvPr/>
        </p:nvSpPr>
        <p:spPr>
          <a:xfrm>
            <a:off x="1976037" y="4731631"/>
            <a:ext cx="997247"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Inicia análisis de pedido</a:t>
            </a:r>
          </a:p>
        </p:txBody>
      </p:sp>
      <p:sp>
        <p:nvSpPr>
          <p:cNvPr id="44" name="CuadroTexto 43"/>
          <p:cNvSpPr txBox="1"/>
          <p:nvPr/>
        </p:nvSpPr>
        <p:spPr>
          <a:xfrm>
            <a:off x="6451285" y="4147297"/>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Deposito de ensamblado</a:t>
            </a:r>
          </a:p>
        </p:txBody>
      </p:sp>
      <p:cxnSp>
        <p:nvCxnSpPr>
          <p:cNvPr id="45" name="Conector recto 44"/>
          <p:cNvCxnSpPr/>
          <p:nvPr/>
        </p:nvCxnSpPr>
        <p:spPr>
          <a:xfrm>
            <a:off x="7764724" y="388700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Elipse 45"/>
          <p:cNvSpPr/>
          <p:nvPr/>
        </p:nvSpPr>
        <p:spPr>
          <a:xfrm>
            <a:off x="6720650" y="344264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7" name="Conector recto 46"/>
          <p:cNvCxnSpPr/>
          <p:nvPr/>
        </p:nvCxnSpPr>
        <p:spPr>
          <a:xfrm>
            <a:off x="6140899" y="386377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flipV="1">
            <a:off x="7225996" y="4386398"/>
            <a:ext cx="538728" cy="251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a:endCxn id="46" idx="6"/>
          </p:cNvCxnSpPr>
          <p:nvPr/>
        </p:nvCxnSpPr>
        <p:spPr>
          <a:xfrm flipH="1" flipV="1">
            <a:off x="7225996" y="3694129"/>
            <a:ext cx="538728" cy="339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a:stCxn id="46" idx="2"/>
          </p:cNvCxnSpPr>
          <p:nvPr/>
        </p:nvCxnSpPr>
        <p:spPr>
          <a:xfrm flipH="1">
            <a:off x="6181921" y="3694129"/>
            <a:ext cx="538729" cy="3384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6181921" y="4448353"/>
            <a:ext cx="538729" cy="189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Elipse 51"/>
          <p:cNvSpPr/>
          <p:nvPr/>
        </p:nvSpPr>
        <p:spPr>
          <a:xfrm>
            <a:off x="6826539" y="3550720"/>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CuadroTexto 52"/>
          <p:cNvSpPr txBox="1"/>
          <p:nvPr/>
        </p:nvSpPr>
        <p:spPr>
          <a:xfrm>
            <a:off x="7326503" y="3456118"/>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Finaliza embalado</a:t>
            </a:r>
          </a:p>
        </p:txBody>
      </p:sp>
      <p:sp>
        <p:nvSpPr>
          <p:cNvPr id="54" name="CuadroTexto 53"/>
          <p:cNvSpPr txBox="1"/>
          <p:nvPr/>
        </p:nvSpPr>
        <p:spPr>
          <a:xfrm>
            <a:off x="5667768" y="3421838"/>
            <a:ext cx="877275"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Inicia embalado</a:t>
            </a:r>
          </a:p>
        </p:txBody>
      </p:sp>
      <p:sp>
        <p:nvSpPr>
          <p:cNvPr id="55" name="Elipse 54"/>
          <p:cNvSpPr/>
          <p:nvPr/>
        </p:nvSpPr>
        <p:spPr>
          <a:xfrm>
            <a:off x="6894406" y="372583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p:cNvSpPr/>
          <p:nvPr/>
        </p:nvSpPr>
        <p:spPr>
          <a:xfrm>
            <a:off x="7033934" y="3592859"/>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Elipse 56"/>
          <p:cNvSpPr/>
          <p:nvPr/>
        </p:nvSpPr>
        <p:spPr>
          <a:xfrm>
            <a:off x="6699336" y="452765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8" name="Conector recto de flecha 57"/>
          <p:cNvCxnSpPr>
            <a:endCxn id="60" idx="1"/>
          </p:cNvCxnSpPr>
          <p:nvPr/>
        </p:nvCxnSpPr>
        <p:spPr>
          <a:xfrm>
            <a:off x="4077588" y="2911508"/>
            <a:ext cx="689084" cy="1194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endCxn id="60" idx="3"/>
          </p:cNvCxnSpPr>
          <p:nvPr/>
        </p:nvCxnSpPr>
        <p:spPr>
          <a:xfrm flipV="1">
            <a:off x="4106400" y="4461913"/>
            <a:ext cx="660272" cy="1135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Elipse 59"/>
          <p:cNvSpPr/>
          <p:nvPr/>
        </p:nvSpPr>
        <p:spPr>
          <a:xfrm>
            <a:off x="4692666" y="40326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1" name="CuadroTexto 60"/>
          <p:cNvSpPr txBox="1"/>
          <p:nvPr/>
        </p:nvSpPr>
        <p:spPr>
          <a:xfrm>
            <a:off x="6357552" y="3011759"/>
            <a:ext cx="1260809"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Deposito de ensamblado libre</a:t>
            </a:r>
          </a:p>
        </p:txBody>
      </p:sp>
      <p:sp>
        <p:nvSpPr>
          <p:cNvPr id="62" name="CuadroTexto 61"/>
          <p:cNvSpPr txBox="1"/>
          <p:nvPr/>
        </p:nvSpPr>
        <p:spPr>
          <a:xfrm>
            <a:off x="4485690" y="3548584"/>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Deposito de pedidos</a:t>
            </a:r>
          </a:p>
        </p:txBody>
      </p:sp>
      <p:cxnSp>
        <p:nvCxnSpPr>
          <p:cNvPr id="64" name="Conector recto de flecha 63"/>
          <p:cNvCxnSpPr>
            <a:stCxn id="60" idx="6"/>
          </p:cNvCxnSpPr>
          <p:nvPr/>
        </p:nvCxnSpPr>
        <p:spPr>
          <a:xfrm flipV="1">
            <a:off x="5198012" y="4283869"/>
            <a:ext cx="942887" cy="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a:endCxn id="66" idx="2"/>
          </p:cNvCxnSpPr>
          <p:nvPr/>
        </p:nvCxnSpPr>
        <p:spPr>
          <a:xfrm flipV="1">
            <a:off x="7764724" y="4197218"/>
            <a:ext cx="617556" cy="17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Elipse 65"/>
          <p:cNvSpPr/>
          <p:nvPr/>
        </p:nvSpPr>
        <p:spPr>
          <a:xfrm>
            <a:off x="8382280" y="394573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7" name="CuadroTexto 66"/>
          <p:cNvSpPr txBox="1"/>
          <p:nvPr/>
        </p:nvSpPr>
        <p:spPr>
          <a:xfrm>
            <a:off x="8124962" y="4469868"/>
            <a:ext cx="1098572" cy="600164"/>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Deposito de pedidos embalados</a:t>
            </a:r>
          </a:p>
        </p:txBody>
      </p:sp>
      <p:cxnSp>
        <p:nvCxnSpPr>
          <p:cNvPr id="68" name="Conector recto de flecha 67"/>
          <p:cNvCxnSpPr>
            <a:stCxn id="66" idx="6"/>
          </p:cNvCxnSpPr>
          <p:nvPr/>
        </p:nvCxnSpPr>
        <p:spPr>
          <a:xfrm>
            <a:off x="8887626" y="4197218"/>
            <a:ext cx="70429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68"/>
          <p:cNvCxnSpPr/>
          <p:nvPr/>
        </p:nvCxnSpPr>
        <p:spPr>
          <a:xfrm>
            <a:off x="9591413" y="385166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CuadroTexto 69"/>
          <p:cNvSpPr txBox="1"/>
          <p:nvPr/>
        </p:nvSpPr>
        <p:spPr>
          <a:xfrm>
            <a:off x="9042127" y="3354339"/>
            <a:ext cx="1098572" cy="430887"/>
          </a:xfrm>
          <a:prstGeom prst="rect">
            <a:avLst/>
          </a:prstGeom>
          <a:noFill/>
        </p:spPr>
        <p:txBody>
          <a:bodyPr wrap="square" rtlCol="0">
            <a:spAutoFit/>
          </a:bodyPr>
          <a:lstStyle/>
          <a:p>
            <a:pPr algn="ctr"/>
            <a:r>
              <a:rPr lang="es-ES" altLang="es-ES" sz="1100" dirty="0" smtClean="0">
                <a:solidFill>
                  <a:srgbClr val="000000"/>
                </a:solidFill>
                <a:latin typeface="Calibri" panose="020F0502020204030204" pitchFamily="34" charset="0"/>
              </a:rPr>
              <a:t>Envió de 5 pedidos</a:t>
            </a:r>
          </a:p>
        </p:txBody>
      </p:sp>
      <p:cxnSp>
        <p:nvCxnSpPr>
          <p:cNvPr id="71" name="Conector recto de flecha 70"/>
          <p:cNvCxnSpPr>
            <a:stCxn id="66" idx="6"/>
          </p:cNvCxnSpPr>
          <p:nvPr/>
        </p:nvCxnSpPr>
        <p:spPr>
          <a:xfrm flipV="1">
            <a:off x="8887626" y="3858951"/>
            <a:ext cx="703787" cy="3382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p:cNvCxnSpPr>
            <a:stCxn id="66" idx="6"/>
          </p:cNvCxnSpPr>
          <p:nvPr/>
        </p:nvCxnSpPr>
        <p:spPr>
          <a:xfrm flipV="1">
            <a:off x="8887626" y="4028084"/>
            <a:ext cx="703787" cy="169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a:stCxn id="66" idx="6"/>
          </p:cNvCxnSpPr>
          <p:nvPr/>
        </p:nvCxnSpPr>
        <p:spPr>
          <a:xfrm>
            <a:off x="8887626" y="4197218"/>
            <a:ext cx="703787" cy="3102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a:stCxn id="66" idx="6"/>
          </p:cNvCxnSpPr>
          <p:nvPr/>
        </p:nvCxnSpPr>
        <p:spPr>
          <a:xfrm>
            <a:off x="8887626" y="4197218"/>
            <a:ext cx="703787" cy="145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CuadroTexto 77"/>
          <p:cNvSpPr txBox="1"/>
          <p:nvPr/>
        </p:nvSpPr>
        <p:spPr>
          <a:xfrm>
            <a:off x="10001527" y="3850647"/>
            <a:ext cx="1553164" cy="923330"/>
          </a:xfrm>
          <a:prstGeom prst="rect">
            <a:avLst/>
          </a:prstGeom>
          <a:noFill/>
        </p:spPr>
        <p:txBody>
          <a:bodyPr wrap="square" rtlCol="0">
            <a:spAutoFit/>
          </a:bodyPr>
          <a:lstStyle/>
          <a:p>
            <a:pPr algn="ctr"/>
            <a:r>
              <a:rPr lang="es-ES" b="1" dirty="0" smtClean="0">
                <a:solidFill>
                  <a:srgbClr val="FF0000"/>
                </a:solidFill>
              </a:rPr>
              <a:t>VER SI PUEDE TERMINAR ASI</a:t>
            </a:r>
            <a:endParaRPr lang="es-ES" b="1" dirty="0">
              <a:solidFill>
                <a:srgbClr val="FF0000"/>
              </a:solidFill>
            </a:endParaRPr>
          </a:p>
        </p:txBody>
      </p:sp>
    </p:spTree>
    <p:extLst>
      <p:ext uri="{BB962C8B-B14F-4D97-AF65-F5344CB8AC3E}">
        <p14:creationId xmlns:p14="http://schemas.microsoft.com/office/powerpoint/2010/main" val="296233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984885"/>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10. Juego en la escuela.</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Modelar un juego en donde participan los alumnos/as de una escuela. Para comenzar el juego, se realizan dos </a:t>
            </a:r>
            <a:r>
              <a:rPr lang="es-ES" altLang="es-ES" sz="1400" dirty="0" smtClean="0">
                <a:solidFill>
                  <a:srgbClr val="000000"/>
                </a:solidFill>
                <a:latin typeface="Calibri" panose="020F0502020204030204" pitchFamily="34" charset="0"/>
              </a:rPr>
              <a:t>filas pertenecientes </a:t>
            </a:r>
            <a:r>
              <a:rPr lang="es-ES" altLang="es-ES" sz="1400" dirty="0">
                <a:solidFill>
                  <a:srgbClr val="000000"/>
                </a:solidFill>
                <a:latin typeface="Calibri" panose="020F0502020204030204" pitchFamily="34" charset="0"/>
              </a:rPr>
              <a:t>a dos equipos, el equipo A por un lado y el equipo B por otro. Para el inicio del juego se necesitan de </a:t>
            </a:r>
            <a:r>
              <a:rPr lang="es-ES" altLang="es-ES" sz="1400" dirty="0" smtClean="0">
                <a:solidFill>
                  <a:srgbClr val="000000"/>
                </a:solidFill>
                <a:latin typeface="Calibri" panose="020F0502020204030204" pitchFamily="34" charset="0"/>
              </a:rPr>
              <a:t>6 alumnos/as</a:t>
            </a:r>
            <a:r>
              <a:rPr lang="es-ES" altLang="es-ES" sz="1400" dirty="0">
                <a:solidFill>
                  <a:srgbClr val="000000"/>
                </a:solidFill>
                <a:latin typeface="Calibri" panose="020F0502020204030204" pitchFamily="34" charset="0"/>
              </a:rPr>
              <a:t>, 3 del equipo A y 3 del equipo B. Una vez finalizado el juego, participan los siguientes 6 alumnos y </a:t>
            </a:r>
            <a:r>
              <a:rPr lang="es-ES" altLang="es-ES" sz="1400" dirty="0" smtClean="0">
                <a:solidFill>
                  <a:srgbClr val="000000"/>
                </a:solidFill>
                <a:latin typeface="Calibri" panose="020F0502020204030204" pitchFamily="34" charset="0"/>
              </a:rPr>
              <a:t>así sucesivamente</a:t>
            </a:r>
            <a:r>
              <a:rPr lang="es-ES" altLang="es-ES" sz="1400" dirty="0">
                <a:solidFill>
                  <a:srgbClr val="000000"/>
                </a:solidFill>
                <a:latin typeface="Calibri" panose="020F0502020204030204" pitchFamily="34" charset="0"/>
              </a:rPr>
              <a:t>.</a:t>
            </a:r>
            <a:endParaRPr lang="es-ES" sz="1400" dirty="0"/>
          </a:p>
        </p:txBody>
      </p:sp>
      <p:sp>
        <p:nvSpPr>
          <p:cNvPr id="3" name="Elipse 2"/>
          <p:cNvSpPr/>
          <p:nvPr/>
        </p:nvSpPr>
        <p:spPr>
          <a:xfrm>
            <a:off x="890703" y="265554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 name="Conector recto 3"/>
          <p:cNvCxnSpPr/>
          <p:nvPr/>
        </p:nvCxnSpPr>
        <p:spPr>
          <a:xfrm>
            <a:off x="371143" y="248739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371143" y="288109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204716" y="1996458"/>
            <a:ext cx="1378424" cy="523220"/>
          </a:xfrm>
          <a:prstGeom prst="rect">
            <a:avLst/>
          </a:prstGeom>
          <a:noFill/>
        </p:spPr>
        <p:txBody>
          <a:bodyPr wrap="square" rtlCol="0">
            <a:spAutoFit/>
          </a:bodyPr>
          <a:lstStyle/>
          <a:p>
            <a:pPr algn="ctr"/>
            <a:r>
              <a:rPr lang="es-ES" sz="1400" dirty="0" smtClean="0"/>
              <a:t>Llega un jugador equipo A</a:t>
            </a:r>
            <a:endParaRPr lang="es-ES" sz="1400" dirty="0"/>
          </a:p>
        </p:txBody>
      </p:sp>
      <p:sp>
        <p:nvSpPr>
          <p:cNvPr id="7" name="CuadroTexto 6"/>
          <p:cNvSpPr txBox="1"/>
          <p:nvPr/>
        </p:nvSpPr>
        <p:spPr>
          <a:xfrm>
            <a:off x="533919" y="3178758"/>
            <a:ext cx="1195506" cy="523220"/>
          </a:xfrm>
          <a:prstGeom prst="rect">
            <a:avLst/>
          </a:prstGeom>
          <a:noFill/>
        </p:spPr>
        <p:txBody>
          <a:bodyPr wrap="square" rtlCol="0">
            <a:spAutoFit/>
          </a:bodyPr>
          <a:lstStyle/>
          <a:p>
            <a:pPr algn="ctr"/>
            <a:r>
              <a:rPr lang="es-ES" sz="1400" dirty="0" smtClean="0"/>
              <a:t>Cola de equipo A</a:t>
            </a:r>
            <a:endParaRPr lang="es-ES" sz="1400" dirty="0"/>
          </a:p>
        </p:txBody>
      </p:sp>
      <p:cxnSp>
        <p:nvCxnSpPr>
          <p:cNvPr id="8" name="Conector recto 7"/>
          <p:cNvCxnSpPr/>
          <p:nvPr/>
        </p:nvCxnSpPr>
        <p:spPr>
          <a:xfrm>
            <a:off x="1912010" y="253872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396049" y="288109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883879" y="434003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364319" y="417188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64319" y="456558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97892" y="3680946"/>
            <a:ext cx="1378424" cy="523220"/>
          </a:xfrm>
          <a:prstGeom prst="rect">
            <a:avLst/>
          </a:prstGeom>
          <a:noFill/>
        </p:spPr>
        <p:txBody>
          <a:bodyPr wrap="square" rtlCol="0">
            <a:spAutoFit/>
          </a:bodyPr>
          <a:lstStyle/>
          <a:p>
            <a:pPr algn="ctr"/>
            <a:r>
              <a:rPr lang="es-ES" sz="1400" dirty="0" smtClean="0"/>
              <a:t>Llega un jugador equipo B</a:t>
            </a:r>
            <a:endParaRPr lang="es-ES" sz="1400" dirty="0"/>
          </a:p>
        </p:txBody>
      </p:sp>
      <p:sp>
        <p:nvSpPr>
          <p:cNvPr id="15" name="CuadroTexto 14"/>
          <p:cNvSpPr txBox="1"/>
          <p:nvPr/>
        </p:nvSpPr>
        <p:spPr>
          <a:xfrm>
            <a:off x="527095" y="4863246"/>
            <a:ext cx="1195506" cy="523220"/>
          </a:xfrm>
          <a:prstGeom prst="rect">
            <a:avLst/>
          </a:prstGeom>
          <a:noFill/>
        </p:spPr>
        <p:txBody>
          <a:bodyPr wrap="square" rtlCol="0">
            <a:spAutoFit/>
          </a:bodyPr>
          <a:lstStyle/>
          <a:p>
            <a:pPr algn="ctr"/>
            <a:r>
              <a:rPr lang="es-ES" sz="1400" dirty="0" smtClean="0"/>
              <a:t>Cola de equipo B</a:t>
            </a:r>
            <a:endParaRPr lang="es-ES" sz="1400" dirty="0"/>
          </a:p>
        </p:txBody>
      </p:sp>
      <p:cxnSp>
        <p:nvCxnSpPr>
          <p:cNvPr id="16" name="Conector recto 15"/>
          <p:cNvCxnSpPr/>
          <p:nvPr/>
        </p:nvCxnSpPr>
        <p:spPr>
          <a:xfrm>
            <a:off x="1905186" y="422321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389225" y="456558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3" idx="6"/>
          </p:cNvCxnSpPr>
          <p:nvPr/>
        </p:nvCxnSpPr>
        <p:spPr>
          <a:xfrm flipV="1">
            <a:off x="1396049" y="2668508"/>
            <a:ext cx="519559" cy="2385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3" idx="6"/>
          </p:cNvCxnSpPr>
          <p:nvPr/>
        </p:nvCxnSpPr>
        <p:spPr>
          <a:xfrm>
            <a:off x="1396049" y="2907028"/>
            <a:ext cx="519559" cy="190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1399839" y="4327065"/>
            <a:ext cx="519559" cy="2385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1399839" y="4565585"/>
            <a:ext cx="519559" cy="190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2617903" y="345049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8" name="Conector recto de flecha 27"/>
          <p:cNvCxnSpPr>
            <a:endCxn id="27" idx="0"/>
          </p:cNvCxnSpPr>
          <p:nvPr/>
        </p:nvCxnSpPr>
        <p:spPr>
          <a:xfrm>
            <a:off x="1919398" y="2675440"/>
            <a:ext cx="951178" cy="7750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endCxn id="27" idx="1"/>
          </p:cNvCxnSpPr>
          <p:nvPr/>
        </p:nvCxnSpPr>
        <p:spPr>
          <a:xfrm>
            <a:off x="1915608" y="2907027"/>
            <a:ext cx="776301" cy="6171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7" idx="2"/>
          </p:cNvCxnSpPr>
          <p:nvPr/>
        </p:nvCxnSpPr>
        <p:spPr>
          <a:xfrm>
            <a:off x="1915608" y="3098020"/>
            <a:ext cx="702295" cy="6039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endCxn id="27" idx="2"/>
          </p:cNvCxnSpPr>
          <p:nvPr/>
        </p:nvCxnSpPr>
        <p:spPr>
          <a:xfrm flipV="1">
            <a:off x="1919398" y="3701978"/>
            <a:ext cx="698505" cy="625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a:endCxn id="27" idx="3"/>
          </p:cNvCxnSpPr>
          <p:nvPr/>
        </p:nvCxnSpPr>
        <p:spPr>
          <a:xfrm flipV="1">
            <a:off x="1912010" y="3879802"/>
            <a:ext cx="779899" cy="6857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endCxn id="27" idx="4"/>
          </p:cNvCxnSpPr>
          <p:nvPr/>
        </p:nvCxnSpPr>
        <p:spPr>
          <a:xfrm flipV="1">
            <a:off x="1926221" y="3953460"/>
            <a:ext cx="944355" cy="7750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27" idx="7"/>
          </p:cNvCxnSpPr>
          <p:nvPr/>
        </p:nvCxnSpPr>
        <p:spPr>
          <a:xfrm flipV="1">
            <a:off x="3049243" y="3178758"/>
            <a:ext cx="894960" cy="3453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a:stCxn id="27" idx="6"/>
          </p:cNvCxnSpPr>
          <p:nvPr/>
        </p:nvCxnSpPr>
        <p:spPr>
          <a:xfrm flipV="1">
            <a:off x="3123249" y="3450495"/>
            <a:ext cx="820954" cy="251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27" idx="6"/>
          </p:cNvCxnSpPr>
          <p:nvPr/>
        </p:nvCxnSpPr>
        <p:spPr>
          <a:xfrm flipV="1">
            <a:off x="3123249" y="3661415"/>
            <a:ext cx="820954" cy="40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a:stCxn id="27" idx="7"/>
          </p:cNvCxnSpPr>
          <p:nvPr/>
        </p:nvCxnSpPr>
        <p:spPr>
          <a:xfrm flipV="1">
            <a:off x="3049243" y="3351455"/>
            <a:ext cx="915583" cy="1726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a:stCxn id="27" idx="5"/>
          </p:cNvCxnSpPr>
          <p:nvPr/>
        </p:nvCxnSpPr>
        <p:spPr>
          <a:xfrm flipV="1">
            <a:off x="3049243" y="3839240"/>
            <a:ext cx="915583" cy="40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a:stCxn id="27" idx="5"/>
          </p:cNvCxnSpPr>
          <p:nvPr/>
        </p:nvCxnSpPr>
        <p:spPr>
          <a:xfrm>
            <a:off x="3049243" y="3879802"/>
            <a:ext cx="915583" cy="1347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3970356" y="2970863"/>
            <a:ext cx="0" cy="116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lecha curvada hacia abajo 74"/>
          <p:cNvSpPr/>
          <p:nvPr/>
        </p:nvSpPr>
        <p:spPr>
          <a:xfrm rot="5400000" flipV="1">
            <a:off x="3181812" y="2397430"/>
            <a:ext cx="106112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6" name="Flecha curvada hacia abajo 75"/>
          <p:cNvSpPr/>
          <p:nvPr/>
        </p:nvSpPr>
        <p:spPr>
          <a:xfrm rot="5400000" flipH="1">
            <a:off x="5307359" y="2337901"/>
            <a:ext cx="961314"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7" name="Elipse 76"/>
          <p:cNvSpPr/>
          <p:nvPr/>
        </p:nvSpPr>
        <p:spPr>
          <a:xfrm>
            <a:off x="4509726" y="199995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p:cNvSpPr/>
          <p:nvPr/>
        </p:nvSpPr>
        <p:spPr>
          <a:xfrm>
            <a:off x="4478551" y="324504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0" name="Conector recto de flecha 79"/>
          <p:cNvCxnSpPr/>
          <p:nvPr/>
        </p:nvCxnSpPr>
        <p:spPr>
          <a:xfrm flipV="1">
            <a:off x="3973205" y="349653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p:cNvCxnSpPr/>
          <p:nvPr/>
        </p:nvCxnSpPr>
        <p:spPr>
          <a:xfrm flipV="1">
            <a:off x="5017921" y="349521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5531033" y="2951814"/>
            <a:ext cx="2849" cy="11835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ipse 82"/>
          <p:cNvSpPr/>
          <p:nvPr/>
        </p:nvSpPr>
        <p:spPr>
          <a:xfrm>
            <a:off x="4706012" y="226093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CuadroTexto 83"/>
          <p:cNvSpPr txBox="1"/>
          <p:nvPr/>
        </p:nvSpPr>
        <p:spPr>
          <a:xfrm>
            <a:off x="3964440" y="2488917"/>
            <a:ext cx="1544703" cy="307777"/>
          </a:xfrm>
          <a:prstGeom prst="rect">
            <a:avLst/>
          </a:prstGeom>
          <a:noFill/>
        </p:spPr>
        <p:txBody>
          <a:bodyPr wrap="square" rtlCol="0">
            <a:spAutoFit/>
          </a:bodyPr>
          <a:lstStyle/>
          <a:p>
            <a:pPr algn="ctr"/>
            <a:r>
              <a:rPr lang="es-ES" sz="1400" dirty="0" smtClean="0"/>
              <a:t>Juego terminado</a:t>
            </a:r>
            <a:endParaRPr lang="es-ES" sz="1400" dirty="0"/>
          </a:p>
        </p:txBody>
      </p:sp>
      <p:sp>
        <p:nvSpPr>
          <p:cNvPr id="87" name="CuadroTexto 86"/>
          <p:cNvSpPr txBox="1"/>
          <p:nvPr/>
        </p:nvSpPr>
        <p:spPr>
          <a:xfrm>
            <a:off x="3997511" y="3799993"/>
            <a:ext cx="1544703" cy="307777"/>
          </a:xfrm>
          <a:prstGeom prst="rect">
            <a:avLst/>
          </a:prstGeom>
          <a:noFill/>
        </p:spPr>
        <p:txBody>
          <a:bodyPr wrap="square" rtlCol="0">
            <a:spAutoFit/>
          </a:bodyPr>
          <a:lstStyle/>
          <a:p>
            <a:pPr algn="ctr"/>
            <a:r>
              <a:rPr lang="es-ES" sz="1400" dirty="0" smtClean="0"/>
              <a:t>Equipo jugando</a:t>
            </a:r>
            <a:endParaRPr lang="es-ES" sz="1400" dirty="0"/>
          </a:p>
        </p:txBody>
      </p:sp>
      <p:cxnSp>
        <p:nvCxnSpPr>
          <p:cNvPr id="88" name="Conector recto de flecha 87"/>
          <p:cNvCxnSpPr/>
          <p:nvPr/>
        </p:nvCxnSpPr>
        <p:spPr>
          <a:xfrm>
            <a:off x="5531033" y="3495011"/>
            <a:ext cx="631673" cy="9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89"/>
          <p:cNvCxnSpPr/>
          <p:nvPr/>
        </p:nvCxnSpPr>
        <p:spPr>
          <a:xfrm>
            <a:off x="7266633" y="2924209"/>
            <a:ext cx="2849" cy="11835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CuadroTexto 90"/>
          <p:cNvSpPr txBox="1"/>
          <p:nvPr/>
        </p:nvSpPr>
        <p:spPr>
          <a:xfrm>
            <a:off x="7292402" y="3242785"/>
            <a:ext cx="1146912" cy="523220"/>
          </a:xfrm>
          <a:prstGeom prst="rect">
            <a:avLst/>
          </a:prstGeom>
          <a:noFill/>
        </p:spPr>
        <p:txBody>
          <a:bodyPr wrap="square" rtlCol="0">
            <a:spAutoFit/>
          </a:bodyPr>
          <a:lstStyle/>
          <a:p>
            <a:pPr algn="ctr"/>
            <a:r>
              <a:rPr lang="es-ES" sz="1400" dirty="0" smtClean="0"/>
              <a:t>Equipo se retira</a:t>
            </a:r>
            <a:endParaRPr lang="es-ES" sz="1400" dirty="0"/>
          </a:p>
        </p:txBody>
      </p:sp>
      <p:sp>
        <p:nvSpPr>
          <p:cNvPr id="92" name="CuadroTexto 91"/>
          <p:cNvSpPr txBox="1"/>
          <p:nvPr/>
        </p:nvSpPr>
        <p:spPr>
          <a:xfrm>
            <a:off x="7208073" y="4498150"/>
            <a:ext cx="1935237" cy="923330"/>
          </a:xfrm>
          <a:prstGeom prst="rect">
            <a:avLst/>
          </a:prstGeom>
          <a:noFill/>
        </p:spPr>
        <p:txBody>
          <a:bodyPr wrap="square" rtlCol="0">
            <a:spAutoFit/>
          </a:bodyPr>
          <a:lstStyle/>
          <a:p>
            <a:pPr algn="ctr"/>
            <a:r>
              <a:rPr lang="es-ES" b="1" dirty="0" smtClean="0">
                <a:solidFill>
                  <a:srgbClr val="FF0000"/>
                </a:solidFill>
              </a:rPr>
              <a:t>ESTA TRANSICION VA O QUEDA EN LA ANTERIOR?</a:t>
            </a:r>
            <a:endParaRPr lang="es-ES" b="1" dirty="0">
              <a:solidFill>
                <a:srgbClr val="FF0000"/>
              </a:solidFill>
            </a:endParaRPr>
          </a:p>
        </p:txBody>
      </p:sp>
      <p:sp>
        <p:nvSpPr>
          <p:cNvPr id="51" name="Elipse 50"/>
          <p:cNvSpPr/>
          <p:nvPr/>
        </p:nvSpPr>
        <p:spPr>
          <a:xfrm>
            <a:off x="6188382" y="325560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Conector recto de flecha 51"/>
          <p:cNvCxnSpPr/>
          <p:nvPr/>
        </p:nvCxnSpPr>
        <p:spPr>
          <a:xfrm flipV="1">
            <a:off x="6727752" y="350577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01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2277547"/>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11. Fábrica de pastas.</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Se desea modelar mediante una red de Petri el funcionamiento de una fábrica de pastas. La fábrica cuenta con dos </a:t>
            </a:r>
            <a:r>
              <a:rPr lang="es-ES" altLang="es-ES" sz="1400" dirty="0" smtClean="0">
                <a:solidFill>
                  <a:srgbClr val="000000"/>
                </a:solidFill>
                <a:latin typeface="Calibri" panose="020F0502020204030204" pitchFamily="34" charset="0"/>
              </a:rPr>
              <a:t>líneas de </a:t>
            </a:r>
            <a:r>
              <a:rPr lang="es-ES" altLang="es-ES" sz="1400" dirty="0">
                <a:solidFill>
                  <a:srgbClr val="000000"/>
                </a:solidFill>
                <a:latin typeface="Calibri" panose="020F0502020204030204" pitchFamily="34" charset="0"/>
              </a:rPr>
              <a:t>producción independientes, en una se realizan canelones y en la otra se realizan sorrentinos. Por cada una de </a:t>
            </a:r>
            <a:r>
              <a:rPr lang="es-ES" altLang="es-ES" sz="1400" dirty="0" smtClean="0">
                <a:solidFill>
                  <a:srgbClr val="000000"/>
                </a:solidFill>
                <a:latin typeface="Calibri" panose="020F0502020204030204" pitchFamily="34" charset="0"/>
              </a:rPr>
              <a:t>las líneas </a:t>
            </a:r>
            <a:r>
              <a:rPr lang="es-ES" altLang="es-ES" sz="1400" dirty="0">
                <a:solidFill>
                  <a:srgbClr val="000000"/>
                </a:solidFill>
                <a:latin typeface="Calibri" panose="020F0502020204030204" pitchFamily="34" charset="0"/>
              </a:rPr>
              <a:t>llegan porciones de masa. Existen 3 empleados que se encargan de estirar las masas y pueden trabajar </a:t>
            </a:r>
            <a:r>
              <a:rPr lang="es-ES" altLang="es-ES" sz="1400" dirty="0" smtClean="0">
                <a:solidFill>
                  <a:srgbClr val="000000"/>
                </a:solidFill>
                <a:latin typeface="Calibri" panose="020F0502020204030204" pitchFamily="34" charset="0"/>
              </a:rPr>
              <a:t>en cualquiera </a:t>
            </a:r>
            <a:r>
              <a:rPr lang="es-ES" altLang="es-ES" sz="1400" dirty="0">
                <a:solidFill>
                  <a:srgbClr val="000000"/>
                </a:solidFill>
                <a:latin typeface="Calibri" panose="020F0502020204030204" pitchFamily="34" charset="0"/>
              </a:rPr>
              <a:t>de las dos líneas.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Una vez estiradas las masas pasan a los sectores de corte respectivos. En el caso de los canelones, de una masa </a:t>
            </a:r>
            <a:r>
              <a:rPr lang="es-ES" altLang="es-ES" sz="1400" dirty="0" smtClean="0">
                <a:solidFill>
                  <a:srgbClr val="000000"/>
                </a:solidFill>
                <a:latin typeface="Calibri" panose="020F0502020204030204" pitchFamily="34" charset="0"/>
              </a:rPr>
              <a:t>se obtienen </a:t>
            </a:r>
            <a:r>
              <a:rPr lang="es-ES" altLang="es-ES" sz="1400" dirty="0">
                <a:solidFill>
                  <a:srgbClr val="000000"/>
                </a:solidFill>
                <a:latin typeface="Calibri" panose="020F0502020204030204" pitchFamily="34" charset="0"/>
              </a:rPr>
              <a:t>3 canelones. En el caso de los sorrentinos, de una masa se obtienen 6 sorrentinos. En cada sector se corta de </a:t>
            </a:r>
            <a:r>
              <a:rPr lang="es-ES" altLang="es-ES" sz="1400" dirty="0" smtClean="0">
                <a:solidFill>
                  <a:srgbClr val="000000"/>
                </a:solidFill>
                <a:latin typeface="Calibri" panose="020F0502020204030204" pitchFamily="34" charset="0"/>
              </a:rPr>
              <a:t>a una </a:t>
            </a:r>
            <a:r>
              <a:rPr lang="es-ES" altLang="es-ES" sz="1400" dirty="0">
                <a:solidFill>
                  <a:srgbClr val="000000"/>
                </a:solidFill>
                <a:latin typeface="Calibri" panose="020F0502020204030204" pitchFamily="34" charset="0"/>
              </a:rPr>
              <a:t>masa por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Luego de cortadas las masas cada unidad obtenida en el corte pasa al sector de relleno. En cada sector hay una </a:t>
            </a:r>
            <a:r>
              <a:rPr lang="es-ES" altLang="es-ES" sz="1400" dirty="0" smtClean="0">
                <a:solidFill>
                  <a:srgbClr val="000000"/>
                </a:solidFill>
                <a:latin typeface="Calibri" panose="020F0502020204030204" pitchFamily="34" charset="0"/>
              </a:rPr>
              <a:t>máquina que </a:t>
            </a:r>
            <a:r>
              <a:rPr lang="es-ES" altLang="es-ES" sz="1400" dirty="0">
                <a:solidFill>
                  <a:srgbClr val="000000"/>
                </a:solidFill>
                <a:latin typeface="Calibri" panose="020F0502020204030204" pitchFamily="34" charset="0"/>
              </a:rPr>
              <a:t>realiza esta tarea. La máquina de sorrentinos rellena tres sorrentinos al mismo tiempo, mientras que la máquina </a:t>
            </a:r>
            <a:r>
              <a:rPr lang="es-ES" altLang="es-ES" sz="1400" dirty="0" smtClean="0">
                <a:solidFill>
                  <a:srgbClr val="000000"/>
                </a:solidFill>
                <a:latin typeface="Calibri" panose="020F0502020204030204" pitchFamily="34" charset="0"/>
              </a:rPr>
              <a:t>de canelones </a:t>
            </a:r>
            <a:r>
              <a:rPr lang="es-ES" altLang="es-ES" sz="1400" dirty="0">
                <a:solidFill>
                  <a:srgbClr val="000000"/>
                </a:solidFill>
                <a:latin typeface="Calibri" panose="020F0502020204030204" pitchFamily="34" charset="0"/>
              </a:rPr>
              <a:t>solo rellena de a uno. Finalizado el relleno, las pastas ya están listas para ser guardarlas en cajas. En el caso </a:t>
            </a:r>
            <a:r>
              <a:rPr lang="es-ES" altLang="es-ES" sz="1400" dirty="0" smtClean="0">
                <a:solidFill>
                  <a:srgbClr val="000000"/>
                </a:solidFill>
                <a:latin typeface="Calibri" panose="020F0502020204030204" pitchFamily="34" charset="0"/>
              </a:rPr>
              <a:t>de los </a:t>
            </a:r>
            <a:r>
              <a:rPr lang="es-ES" altLang="es-ES" sz="1400" dirty="0">
                <a:solidFill>
                  <a:srgbClr val="000000"/>
                </a:solidFill>
                <a:latin typeface="Calibri" panose="020F0502020204030204" pitchFamily="34" charset="0"/>
              </a:rPr>
              <a:t>sorrentinos se arman cajas de 6 sorrentinos y en el caso de los canelones las cajas contienen 3 unidades. Una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armadas las cajas se despachan.</a:t>
            </a:r>
            <a:endParaRPr lang="es-ES" sz="1400" dirty="0"/>
          </a:p>
        </p:txBody>
      </p:sp>
      <p:sp>
        <p:nvSpPr>
          <p:cNvPr id="11" name="Elipse 10"/>
          <p:cNvSpPr/>
          <p:nvPr/>
        </p:nvSpPr>
        <p:spPr>
          <a:xfrm>
            <a:off x="430564" y="3359451"/>
            <a:ext cx="413904" cy="39729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11"/>
          <p:cNvCxnSpPr/>
          <p:nvPr/>
        </p:nvCxnSpPr>
        <p:spPr>
          <a:xfrm>
            <a:off x="103487" y="315817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endCxn id="11" idx="2"/>
          </p:cNvCxnSpPr>
          <p:nvPr/>
        </p:nvCxnSpPr>
        <p:spPr>
          <a:xfrm>
            <a:off x="120027" y="3558099"/>
            <a:ext cx="310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Elipse 16"/>
          <p:cNvSpPr/>
          <p:nvPr/>
        </p:nvSpPr>
        <p:spPr>
          <a:xfrm>
            <a:off x="2187314" y="475363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p:cNvSpPr/>
          <p:nvPr/>
        </p:nvSpPr>
        <p:spPr>
          <a:xfrm>
            <a:off x="2193458" y="381770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2001173" y="4396582"/>
            <a:ext cx="877627" cy="430887"/>
          </a:xfrm>
          <a:prstGeom prst="rect">
            <a:avLst/>
          </a:prstGeom>
          <a:noFill/>
        </p:spPr>
        <p:txBody>
          <a:bodyPr wrap="square" rtlCol="0">
            <a:spAutoFit/>
          </a:bodyPr>
          <a:lstStyle/>
          <a:p>
            <a:pPr algn="ctr"/>
            <a:r>
              <a:rPr lang="es-ES" sz="1100" dirty="0" err="1" smtClean="0"/>
              <a:t>Emp</a:t>
            </a:r>
            <a:r>
              <a:rPr lang="es-ES" sz="1100" dirty="0" smtClean="0"/>
              <a:t>  estirando</a:t>
            </a:r>
            <a:endParaRPr lang="es-ES" sz="1100" dirty="0"/>
          </a:p>
        </p:txBody>
      </p:sp>
      <p:sp>
        <p:nvSpPr>
          <p:cNvPr id="20" name="CuadroTexto 19"/>
          <p:cNvSpPr txBox="1"/>
          <p:nvPr/>
        </p:nvSpPr>
        <p:spPr>
          <a:xfrm>
            <a:off x="2001172" y="3526435"/>
            <a:ext cx="877627" cy="261610"/>
          </a:xfrm>
          <a:prstGeom prst="rect">
            <a:avLst/>
          </a:prstGeom>
          <a:noFill/>
        </p:spPr>
        <p:txBody>
          <a:bodyPr wrap="square" rtlCol="0">
            <a:spAutoFit/>
          </a:bodyPr>
          <a:lstStyle/>
          <a:p>
            <a:pPr algn="ctr"/>
            <a:r>
              <a:rPr lang="es-ES" sz="1100" dirty="0" err="1" smtClean="0"/>
              <a:t>Emp</a:t>
            </a:r>
            <a:r>
              <a:rPr lang="es-ES" sz="1100" dirty="0" smtClean="0"/>
              <a:t>  libre</a:t>
            </a:r>
            <a:endParaRPr lang="es-ES" sz="1100" dirty="0"/>
          </a:p>
        </p:txBody>
      </p:sp>
      <p:cxnSp>
        <p:nvCxnSpPr>
          <p:cNvPr id="21" name="Conector recto 20"/>
          <p:cNvCxnSpPr/>
          <p:nvPr/>
        </p:nvCxnSpPr>
        <p:spPr>
          <a:xfrm>
            <a:off x="1693883" y="419349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3242984" y="410865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7" idx="2"/>
          </p:cNvCxnSpPr>
          <p:nvPr/>
        </p:nvCxnSpPr>
        <p:spPr>
          <a:xfrm>
            <a:off x="1693883" y="4677729"/>
            <a:ext cx="493431" cy="327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stCxn id="17" idx="6"/>
          </p:cNvCxnSpPr>
          <p:nvPr/>
        </p:nvCxnSpPr>
        <p:spPr>
          <a:xfrm flipV="1">
            <a:off x="2692660" y="4659086"/>
            <a:ext cx="550324" cy="346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endCxn id="18" idx="6"/>
          </p:cNvCxnSpPr>
          <p:nvPr/>
        </p:nvCxnSpPr>
        <p:spPr>
          <a:xfrm flipH="1" flipV="1">
            <a:off x="2698804" y="4069192"/>
            <a:ext cx="538036" cy="261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18" idx="2"/>
          </p:cNvCxnSpPr>
          <p:nvPr/>
        </p:nvCxnSpPr>
        <p:spPr>
          <a:xfrm flipH="1">
            <a:off x="1693883" y="4069192"/>
            <a:ext cx="499575" cy="327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933570" y="4776911"/>
            <a:ext cx="877627" cy="430887"/>
          </a:xfrm>
          <a:prstGeom prst="rect">
            <a:avLst/>
          </a:prstGeom>
          <a:noFill/>
        </p:spPr>
        <p:txBody>
          <a:bodyPr wrap="square" rtlCol="0">
            <a:spAutoFit/>
          </a:bodyPr>
          <a:lstStyle/>
          <a:p>
            <a:pPr algn="ctr"/>
            <a:r>
              <a:rPr lang="es-ES" sz="1100" dirty="0" smtClean="0"/>
              <a:t>Esperando estirado</a:t>
            </a:r>
            <a:endParaRPr lang="es-ES" sz="1100" dirty="0"/>
          </a:p>
        </p:txBody>
      </p:sp>
      <p:sp>
        <p:nvSpPr>
          <p:cNvPr id="28" name="CuadroTexto 27"/>
          <p:cNvSpPr txBox="1"/>
          <p:nvPr/>
        </p:nvSpPr>
        <p:spPr>
          <a:xfrm>
            <a:off x="2801099" y="3695795"/>
            <a:ext cx="877627" cy="430887"/>
          </a:xfrm>
          <a:prstGeom prst="rect">
            <a:avLst/>
          </a:prstGeom>
          <a:noFill/>
        </p:spPr>
        <p:txBody>
          <a:bodyPr wrap="square" rtlCol="0">
            <a:spAutoFit/>
          </a:bodyPr>
          <a:lstStyle/>
          <a:p>
            <a:pPr algn="ctr"/>
            <a:r>
              <a:rPr lang="es-ES" sz="1100" dirty="0" smtClean="0"/>
              <a:t>Finaliza estirado</a:t>
            </a:r>
            <a:endParaRPr lang="es-ES" sz="1100" dirty="0"/>
          </a:p>
        </p:txBody>
      </p:sp>
      <p:sp>
        <p:nvSpPr>
          <p:cNvPr id="29" name="Elipse 28"/>
          <p:cNvSpPr/>
          <p:nvPr/>
        </p:nvSpPr>
        <p:spPr>
          <a:xfrm>
            <a:off x="2290295" y="3930123"/>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p:cNvSpPr/>
          <p:nvPr/>
        </p:nvSpPr>
        <p:spPr>
          <a:xfrm>
            <a:off x="2478620" y="401395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p:cNvSpPr/>
          <p:nvPr/>
        </p:nvSpPr>
        <p:spPr>
          <a:xfrm>
            <a:off x="2306845" y="4097781"/>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Conector recto de flecha 31"/>
          <p:cNvCxnSpPr>
            <a:stCxn id="145" idx="6"/>
            <a:endCxn id="144" idx="4"/>
          </p:cNvCxnSpPr>
          <p:nvPr/>
        </p:nvCxnSpPr>
        <p:spPr>
          <a:xfrm flipV="1">
            <a:off x="844468" y="4785447"/>
            <a:ext cx="125744" cy="741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11" idx="6"/>
            <a:endCxn id="144" idx="0"/>
          </p:cNvCxnSpPr>
          <p:nvPr/>
        </p:nvCxnSpPr>
        <p:spPr>
          <a:xfrm>
            <a:off x="844468" y="3558099"/>
            <a:ext cx="125744" cy="8300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p:cNvSpPr/>
          <p:nvPr/>
        </p:nvSpPr>
        <p:spPr>
          <a:xfrm>
            <a:off x="5058006" y="365724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p:cNvSpPr/>
          <p:nvPr/>
        </p:nvSpPr>
        <p:spPr>
          <a:xfrm>
            <a:off x="5041832" y="273072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4858559" y="3299393"/>
            <a:ext cx="877627" cy="430887"/>
          </a:xfrm>
          <a:prstGeom prst="rect">
            <a:avLst/>
          </a:prstGeom>
          <a:noFill/>
        </p:spPr>
        <p:txBody>
          <a:bodyPr wrap="square" rtlCol="0">
            <a:spAutoFit/>
          </a:bodyPr>
          <a:lstStyle/>
          <a:p>
            <a:pPr algn="ctr"/>
            <a:r>
              <a:rPr lang="es-ES" sz="1100" dirty="0" smtClean="0"/>
              <a:t>Realizando corte</a:t>
            </a:r>
            <a:endParaRPr lang="es-ES" sz="1100" dirty="0"/>
          </a:p>
        </p:txBody>
      </p:sp>
      <p:sp>
        <p:nvSpPr>
          <p:cNvPr id="45" name="CuadroTexto 44"/>
          <p:cNvSpPr txBox="1"/>
          <p:nvPr/>
        </p:nvSpPr>
        <p:spPr>
          <a:xfrm>
            <a:off x="4897239" y="2441328"/>
            <a:ext cx="877627" cy="261610"/>
          </a:xfrm>
          <a:prstGeom prst="rect">
            <a:avLst/>
          </a:prstGeom>
          <a:noFill/>
        </p:spPr>
        <p:txBody>
          <a:bodyPr wrap="square" rtlCol="0">
            <a:spAutoFit/>
          </a:bodyPr>
          <a:lstStyle/>
          <a:p>
            <a:pPr algn="ctr"/>
            <a:r>
              <a:rPr lang="es-ES" sz="1100" dirty="0" smtClean="0"/>
              <a:t>sector  libre</a:t>
            </a:r>
            <a:endParaRPr lang="es-ES" sz="1100" dirty="0"/>
          </a:p>
        </p:txBody>
      </p:sp>
      <p:cxnSp>
        <p:nvCxnSpPr>
          <p:cNvPr id="46" name="Conector recto 45"/>
          <p:cNvCxnSpPr/>
          <p:nvPr/>
        </p:nvCxnSpPr>
        <p:spPr>
          <a:xfrm>
            <a:off x="4542257" y="310651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6091358" y="302167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4542257" y="3590745"/>
            <a:ext cx="493431" cy="327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flipV="1">
            <a:off x="5541034" y="3572102"/>
            <a:ext cx="550324" cy="346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a:endCxn id="43" idx="6"/>
          </p:cNvCxnSpPr>
          <p:nvPr/>
        </p:nvCxnSpPr>
        <p:spPr>
          <a:xfrm flipH="1" flipV="1">
            <a:off x="5547178" y="2982208"/>
            <a:ext cx="538036" cy="261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a:stCxn id="43" idx="2"/>
          </p:cNvCxnSpPr>
          <p:nvPr/>
        </p:nvCxnSpPr>
        <p:spPr>
          <a:xfrm flipH="1">
            <a:off x="4542257" y="2982208"/>
            <a:ext cx="499575" cy="327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uadroTexto 51"/>
          <p:cNvSpPr txBox="1"/>
          <p:nvPr/>
        </p:nvSpPr>
        <p:spPr>
          <a:xfrm>
            <a:off x="5633565" y="2564781"/>
            <a:ext cx="877627" cy="430887"/>
          </a:xfrm>
          <a:prstGeom prst="rect">
            <a:avLst/>
          </a:prstGeom>
          <a:noFill/>
        </p:spPr>
        <p:txBody>
          <a:bodyPr wrap="square" rtlCol="0">
            <a:spAutoFit/>
          </a:bodyPr>
          <a:lstStyle/>
          <a:p>
            <a:pPr algn="ctr"/>
            <a:r>
              <a:rPr lang="es-ES" sz="1100" dirty="0" smtClean="0"/>
              <a:t>Finaliza corte</a:t>
            </a:r>
            <a:endParaRPr lang="es-ES" sz="1100" dirty="0"/>
          </a:p>
        </p:txBody>
      </p:sp>
      <p:sp>
        <p:nvSpPr>
          <p:cNvPr id="53" name="Elipse 52"/>
          <p:cNvSpPr/>
          <p:nvPr/>
        </p:nvSpPr>
        <p:spPr>
          <a:xfrm>
            <a:off x="5138669" y="2843139"/>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CuadroTexto 53"/>
          <p:cNvSpPr txBox="1"/>
          <p:nvPr/>
        </p:nvSpPr>
        <p:spPr>
          <a:xfrm>
            <a:off x="2102349" y="2455419"/>
            <a:ext cx="1308554" cy="646331"/>
          </a:xfrm>
          <a:prstGeom prst="rect">
            <a:avLst/>
          </a:prstGeom>
          <a:noFill/>
        </p:spPr>
        <p:txBody>
          <a:bodyPr wrap="square" rtlCol="0">
            <a:spAutoFit/>
          </a:bodyPr>
          <a:lstStyle/>
          <a:p>
            <a:r>
              <a:rPr lang="es-ES" dirty="0" smtClean="0"/>
              <a:t>Línea sorrentinos</a:t>
            </a:r>
            <a:endParaRPr lang="es-AR" dirty="0"/>
          </a:p>
        </p:txBody>
      </p:sp>
      <p:sp>
        <p:nvSpPr>
          <p:cNvPr id="55" name="CuadroTexto 54"/>
          <p:cNvSpPr txBox="1"/>
          <p:nvPr/>
        </p:nvSpPr>
        <p:spPr>
          <a:xfrm>
            <a:off x="2038383" y="5638288"/>
            <a:ext cx="1308554" cy="646331"/>
          </a:xfrm>
          <a:prstGeom prst="rect">
            <a:avLst/>
          </a:prstGeom>
          <a:noFill/>
        </p:spPr>
        <p:txBody>
          <a:bodyPr wrap="square" rtlCol="0">
            <a:spAutoFit/>
          </a:bodyPr>
          <a:lstStyle/>
          <a:p>
            <a:r>
              <a:rPr lang="es-ES" dirty="0" smtClean="0"/>
              <a:t>Línea canelones</a:t>
            </a:r>
            <a:endParaRPr lang="es-AR" dirty="0"/>
          </a:p>
        </p:txBody>
      </p:sp>
      <p:sp>
        <p:nvSpPr>
          <p:cNvPr id="56" name="CuadroTexto 55"/>
          <p:cNvSpPr txBox="1"/>
          <p:nvPr/>
        </p:nvSpPr>
        <p:spPr>
          <a:xfrm>
            <a:off x="4255251" y="2650512"/>
            <a:ext cx="705832" cy="430887"/>
          </a:xfrm>
          <a:prstGeom prst="rect">
            <a:avLst/>
          </a:prstGeom>
          <a:noFill/>
        </p:spPr>
        <p:txBody>
          <a:bodyPr wrap="square" rtlCol="0">
            <a:spAutoFit/>
          </a:bodyPr>
          <a:lstStyle/>
          <a:p>
            <a:pPr algn="ctr"/>
            <a:r>
              <a:rPr lang="es-ES" sz="1100" dirty="0" smtClean="0"/>
              <a:t>Inicia corte</a:t>
            </a:r>
            <a:endParaRPr lang="es-ES" sz="1100" dirty="0"/>
          </a:p>
        </p:txBody>
      </p:sp>
      <p:sp>
        <p:nvSpPr>
          <p:cNvPr id="57" name="CuadroTexto 56"/>
          <p:cNvSpPr txBox="1"/>
          <p:nvPr/>
        </p:nvSpPr>
        <p:spPr>
          <a:xfrm>
            <a:off x="5808339" y="3831707"/>
            <a:ext cx="520717" cy="260758"/>
          </a:xfrm>
          <a:prstGeom prst="rect">
            <a:avLst/>
          </a:prstGeom>
          <a:noFill/>
        </p:spPr>
        <p:txBody>
          <a:bodyPr wrap="square" rtlCol="0">
            <a:spAutoFit/>
          </a:bodyPr>
          <a:lstStyle/>
          <a:p>
            <a:pPr algn="ctr"/>
            <a:r>
              <a:rPr lang="es-ES" sz="1100" dirty="0" smtClean="0"/>
              <a:t>(6)</a:t>
            </a:r>
            <a:endParaRPr lang="es-ES" sz="1100" dirty="0"/>
          </a:p>
        </p:txBody>
      </p:sp>
      <p:sp>
        <p:nvSpPr>
          <p:cNvPr id="58" name="Elipse 57"/>
          <p:cNvSpPr/>
          <p:nvPr/>
        </p:nvSpPr>
        <p:spPr>
          <a:xfrm>
            <a:off x="3584967" y="421655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9" name="Conector recto de flecha 58"/>
          <p:cNvCxnSpPr>
            <a:endCxn id="58" idx="2"/>
          </p:cNvCxnSpPr>
          <p:nvPr/>
        </p:nvCxnSpPr>
        <p:spPr>
          <a:xfrm flipV="1">
            <a:off x="3236840" y="4468035"/>
            <a:ext cx="348127" cy="187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CuadroTexto 59"/>
          <p:cNvSpPr txBox="1"/>
          <p:nvPr/>
        </p:nvSpPr>
        <p:spPr>
          <a:xfrm>
            <a:off x="3346937" y="4753637"/>
            <a:ext cx="877627" cy="600164"/>
          </a:xfrm>
          <a:prstGeom prst="rect">
            <a:avLst/>
          </a:prstGeom>
          <a:noFill/>
        </p:spPr>
        <p:txBody>
          <a:bodyPr wrap="square" rtlCol="0">
            <a:spAutoFit/>
          </a:bodyPr>
          <a:lstStyle/>
          <a:p>
            <a:pPr algn="ctr"/>
            <a:r>
              <a:rPr lang="es-ES" sz="1100" dirty="0" smtClean="0"/>
              <a:t>Deposito de masa estirada</a:t>
            </a:r>
            <a:endParaRPr lang="es-ES" sz="1100" dirty="0"/>
          </a:p>
        </p:txBody>
      </p:sp>
      <p:sp>
        <p:nvSpPr>
          <p:cNvPr id="61" name="Elipse 60"/>
          <p:cNvSpPr/>
          <p:nvPr/>
        </p:nvSpPr>
        <p:spPr>
          <a:xfrm>
            <a:off x="5075089" y="581037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61"/>
          <p:cNvSpPr/>
          <p:nvPr/>
        </p:nvSpPr>
        <p:spPr>
          <a:xfrm>
            <a:off x="5058915" y="488386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CuadroTexto 62"/>
          <p:cNvSpPr txBox="1"/>
          <p:nvPr/>
        </p:nvSpPr>
        <p:spPr>
          <a:xfrm>
            <a:off x="4875642" y="5452530"/>
            <a:ext cx="877627" cy="430887"/>
          </a:xfrm>
          <a:prstGeom prst="rect">
            <a:avLst/>
          </a:prstGeom>
          <a:noFill/>
        </p:spPr>
        <p:txBody>
          <a:bodyPr wrap="square" rtlCol="0">
            <a:spAutoFit/>
          </a:bodyPr>
          <a:lstStyle/>
          <a:p>
            <a:pPr algn="ctr"/>
            <a:r>
              <a:rPr lang="es-ES" sz="1100" dirty="0" smtClean="0"/>
              <a:t>Realizando corte</a:t>
            </a:r>
            <a:endParaRPr lang="es-ES" sz="1100" dirty="0"/>
          </a:p>
        </p:txBody>
      </p:sp>
      <p:sp>
        <p:nvSpPr>
          <p:cNvPr id="64" name="CuadroTexto 63"/>
          <p:cNvSpPr txBox="1"/>
          <p:nvPr/>
        </p:nvSpPr>
        <p:spPr>
          <a:xfrm>
            <a:off x="4914322" y="4594465"/>
            <a:ext cx="877627" cy="261610"/>
          </a:xfrm>
          <a:prstGeom prst="rect">
            <a:avLst/>
          </a:prstGeom>
          <a:noFill/>
        </p:spPr>
        <p:txBody>
          <a:bodyPr wrap="square" rtlCol="0">
            <a:spAutoFit/>
          </a:bodyPr>
          <a:lstStyle/>
          <a:p>
            <a:pPr algn="ctr"/>
            <a:r>
              <a:rPr lang="es-ES" sz="1100" dirty="0" smtClean="0"/>
              <a:t>sector  libre</a:t>
            </a:r>
            <a:endParaRPr lang="es-ES" sz="1100" dirty="0"/>
          </a:p>
        </p:txBody>
      </p:sp>
      <p:cxnSp>
        <p:nvCxnSpPr>
          <p:cNvPr id="65" name="Conector recto 64"/>
          <p:cNvCxnSpPr/>
          <p:nvPr/>
        </p:nvCxnSpPr>
        <p:spPr>
          <a:xfrm>
            <a:off x="4559340" y="525964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6108441" y="517481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p:nvPr/>
        </p:nvCxnSpPr>
        <p:spPr>
          <a:xfrm>
            <a:off x="4559340" y="5743882"/>
            <a:ext cx="493431" cy="327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flipV="1">
            <a:off x="5558117" y="5725239"/>
            <a:ext cx="550324" cy="346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a:endCxn id="62" idx="6"/>
          </p:cNvCxnSpPr>
          <p:nvPr/>
        </p:nvCxnSpPr>
        <p:spPr>
          <a:xfrm flipH="1" flipV="1">
            <a:off x="5564261" y="5135345"/>
            <a:ext cx="538036" cy="261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p:cNvCxnSpPr>
            <a:stCxn id="62" idx="2"/>
          </p:cNvCxnSpPr>
          <p:nvPr/>
        </p:nvCxnSpPr>
        <p:spPr>
          <a:xfrm flipH="1">
            <a:off x="4559340" y="5135345"/>
            <a:ext cx="499575" cy="327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CuadroTexto 70"/>
          <p:cNvSpPr txBox="1"/>
          <p:nvPr/>
        </p:nvSpPr>
        <p:spPr>
          <a:xfrm>
            <a:off x="5666556" y="4761948"/>
            <a:ext cx="877627" cy="430887"/>
          </a:xfrm>
          <a:prstGeom prst="rect">
            <a:avLst/>
          </a:prstGeom>
          <a:noFill/>
        </p:spPr>
        <p:txBody>
          <a:bodyPr wrap="square" rtlCol="0">
            <a:spAutoFit/>
          </a:bodyPr>
          <a:lstStyle/>
          <a:p>
            <a:pPr algn="ctr"/>
            <a:r>
              <a:rPr lang="es-ES" sz="1100" dirty="0" smtClean="0"/>
              <a:t>Finaliza corte</a:t>
            </a:r>
            <a:endParaRPr lang="es-ES" sz="1100" dirty="0"/>
          </a:p>
        </p:txBody>
      </p:sp>
      <p:sp>
        <p:nvSpPr>
          <p:cNvPr id="72" name="Elipse 71"/>
          <p:cNvSpPr/>
          <p:nvPr/>
        </p:nvSpPr>
        <p:spPr>
          <a:xfrm>
            <a:off x="5155752" y="499627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p:cNvSpPr txBox="1"/>
          <p:nvPr/>
        </p:nvSpPr>
        <p:spPr>
          <a:xfrm>
            <a:off x="4272334" y="4803649"/>
            <a:ext cx="705832" cy="430887"/>
          </a:xfrm>
          <a:prstGeom prst="rect">
            <a:avLst/>
          </a:prstGeom>
          <a:noFill/>
        </p:spPr>
        <p:txBody>
          <a:bodyPr wrap="square" rtlCol="0">
            <a:spAutoFit/>
          </a:bodyPr>
          <a:lstStyle/>
          <a:p>
            <a:pPr algn="ctr"/>
            <a:r>
              <a:rPr lang="es-ES" sz="1100" dirty="0" smtClean="0"/>
              <a:t>Inicia corte</a:t>
            </a:r>
            <a:endParaRPr lang="es-ES" sz="1100" dirty="0"/>
          </a:p>
        </p:txBody>
      </p:sp>
      <p:sp>
        <p:nvSpPr>
          <p:cNvPr id="74" name="CuadroTexto 73"/>
          <p:cNvSpPr txBox="1"/>
          <p:nvPr/>
        </p:nvSpPr>
        <p:spPr>
          <a:xfrm>
            <a:off x="5667761" y="5885967"/>
            <a:ext cx="770758" cy="261610"/>
          </a:xfrm>
          <a:prstGeom prst="rect">
            <a:avLst/>
          </a:prstGeom>
          <a:noFill/>
        </p:spPr>
        <p:txBody>
          <a:bodyPr wrap="square" rtlCol="0">
            <a:spAutoFit/>
          </a:bodyPr>
          <a:lstStyle/>
          <a:p>
            <a:pPr algn="ctr"/>
            <a:r>
              <a:rPr lang="es-ES" sz="1100" dirty="0" smtClean="0"/>
              <a:t>(3)</a:t>
            </a:r>
            <a:endParaRPr lang="es-ES" sz="1100" dirty="0"/>
          </a:p>
        </p:txBody>
      </p:sp>
      <p:cxnSp>
        <p:nvCxnSpPr>
          <p:cNvPr id="75" name="Conector recto de flecha 74"/>
          <p:cNvCxnSpPr>
            <a:stCxn id="58" idx="7"/>
          </p:cNvCxnSpPr>
          <p:nvPr/>
        </p:nvCxnSpPr>
        <p:spPr>
          <a:xfrm flipV="1">
            <a:off x="4016307" y="3446333"/>
            <a:ext cx="543033" cy="8438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a:stCxn id="58" idx="5"/>
          </p:cNvCxnSpPr>
          <p:nvPr/>
        </p:nvCxnSpPr>
        <p:spPr>
          <a:xfrm>
            <a:off x="4016307" y="4645859"/>
            <a:ext cx="525950" cy="8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Elipse 76"/>
          <p:cNvSpPr/>
          <p:nvPr/>
        </p:nvSpPr>
        <p:spPr>
          <a:xfrm>
            <a:off x="8117189" y="357995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p:cNvSpPr/>
          <p:nvPr/>
        </p:nvSpPr>
        <p:spPr>
          <a:xfrm>
            <a:off x="8101015" y="265343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CuadroTexto 78"/>
          <p:cNvSpPr txBox="1"/>
          <p:nvPr/>
        </p:nvSpPr>
        <p:spPr>
          <a:xfrm>
            <a:off x="7639335" y="3222106"/>
            <a:ext cx="1461053" cy="430887"/>
          </a:xfrm>
          <a:prstGeom prst="rect">
            <a:avLst/>
          </a:prstGeom>
          <a:noFill/>
        </p:spPr>
        <p:txBody>
          <a:bodyPr wrap="square" rtlCol="0">
            <a:spAutoFit/>
          </a:bodyPr>
          <a:lstStyle/>
          <a:p>
            <a:pPr algn="ctr"/>
            <a:r>
              <a:rPr lang="es-ES" sz="1100" dirty="0" smtClean="0"/>
              <a:t>Realizando relleno 3 sorrentinos</a:t>
            </a:r>
            <a:endParaRPr lang="es-ES" sz="1100" dirty="0"/>
          </a:p>
        </p:txBody>
      </p:sp>
      <p:sp>
        <p:nvSpPr>
          <p:cNvPr id="80" name="CuadroTexto 79"/>
          <p:cNvSpPr txBox="1"/>
          <p:nvPr/>
        </p:nvSpPr>
        <p:spPr>
          <a:xfrm>
            <a:off x="7956422" y="2364041"/>
            <a:ext cx="877627" cy="261610"/>
          </a:xfrm>
          <a:prstGeom prst="rect">
            <a:avLst/>
          </a:prstGeom>
          <a:noFill/>
        </p:spPr>
        <p:txBody>
          <a:bodyPr wrap="square" rtlCol="0">
            <a:spAutoFit/>
          </a:bodyPr>
          <a:lstStyle/>
          <a:p>
            <a:pPr algn="ctr"/>
            <a:r>
              <a:rPr lang="es-ES" sz="1100" dirty="0" smtClean="0"/>
              <a:t>sector  libre</a:t>
            </a:r>
            <a:endParaRPr lang="es-ES" sz="1100" dirty="0"/>
          </a:p>
        </p:txBody>
      </p:sp>
      <p:cxnSp>
        <p:nvCxnSpPr>
          <p:cNvPr id="81" name="Conector recto 80"/>
          <p:cNvCxnSpPr/>
          <p:nvPr/>
        </p:nvCxnSpPr>
        <p:spPr>
          <a:xfrm>
            <a:off x="7601440" y="302922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9150541" y="294438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Conector recto de flecha 82"/>
          <p:cNvCxnSpPr/>
          <p:nvPr/>
        </p:nvCxnSpPr>
        <p:spPr>
          <a:xfrm>
            <a:off x="7601440" y="3513458"/>
            <a:ext cx="493431" cy="327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p:nvPr/>
        </p:nvCxnSpPr>
        <p:spPr>
          <a:xfrm flipV="1">
            <a:off x="8600217" y="3494815"/>
            <a:ext cx="550324" cy="346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a:endCxn id="78" idx="6"/>
          </p:cNvCxnSpPr>
          <p:nvPr/>
        </p:nvCxnSpPr>
        <p:spPr>
          <a:xfrm flipH="1" flipV="1">
            <a:off x="8606361" y="2904921"/>
            <a:ext cx="538036" cy="261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p:cNvCxnSpPr>
            <a:stCxn id="78" idx="2"/>
          </p:cNvCxnSpPr>
          <p:nvPr/>
        </p:nvCxnSpPr>
        <p:spPr>
          <a:xfrm flipH="1">
            <a:off x="7601440" y="2904921"/>
            <a:ext cx="499575" cy="327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uadroTexto 86"/>
          <p:cNvSpPr txBox="1"/>
          <p:nvPr/>
        </p:nvSpPr>
        <p:spPr>
          <a:xfrm>
            <a:off x="8692748" y="2487494"/>
            <a:ext cx="877627" cy="430887"/>
          </a:xfrm>
          <a:prstGeom prst="rect">
            <a:avLst/>
          </a:prstGeom>
          <a:noFill/>
        </p:spPr>
        <p:txBody>
          <a:bodyPr wrap="square" rtlCol="0">
            <a:spAutoFit/>
          </a:bodyPr>
          <a:lstStyle/>
          <a:p>
            <a:pPr algn="ctr"/>
            <a:r>
              <a:rPr lang="es-ES" sz="1100" dirty="0" smtClean="0"/>
              <a:t>Finaliza relleno</a:t>
            </a:r>
            <a:endParaRPr lang="es-ES" sz="1100" dirty="0"/>
          </a:p>
        </p:txBody>
      </p:sp>
      <p:sp>
        <p:nvSpPr>
          <p:cNvPr id="88" name="Elipse 87"/>
          <p:cNvSpPr/>
          <p:nvPr/>
        </p:nvSpPr>
        <p:spPr>
          <a:xfrm>
            <a:off x="8197852" y="276585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uadroTexto 88"/>
          <p:cNvSpPr txBox="1"/>
          <p:nvPr/>
        </p:nvSpPr>
        <p:spPr>
          <a:xfrm>
            <a:off x="7247518" y="2590787"/>
            <a:ext cx="705832" cy="430887"/>
          </a:xfrm>
          <a:prstGeom prst="rect">
            <a:avLst/>
          </a:prstGeom>
          <a:noFill/>
        </p:spPr>
        <p:txBody>
          <a:bodyPr wrap="square" rtlCol="0">
            <a:spAutoFit/>
          </a:bodyPr>
          <a:lstStyle/>
          <a:p>
            <a:pPr algn="ctr"/>
            <a:r>
              <a:rPr lang="es-ES" sz="1100" dirty="0" smtClean="0"/>
              <a:t>Inicia relleno</a:t>
            </a:r>
            <a:endParaRPr lang="es-ES" sz="1100" dirty="0"/>
          </a:p>
        </p:txBody>
      </p:sp>
      <p:sp>
        <p:nvSpPr>
          <p:cNvPr id="90" name="Elipse 89"/>
          <p:cNvSpPr/>
          <p:nvPr/>
        </p:nvSpPr>
        <p:spPr>
          <a:xfrm>
            <a:off x="6554903" y="314358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CuadroTexto 90"/>
          <p:cNvSpPr txBox="1"/>
          <p:nvPr/>
        </p:nvSpPr>
        <p:spPr>
          <a:xfrm>
            <a:off x="6325051" y="3677771"/>
            <a:ext cx="877627" cy="600164"/>
          </a:xfrm>
          <a:prstGeom prst="rect">
            <a:avLst/>
          </a:prstGeom>
          <a:noFill/>
        </p:spPr>
        <p:txBody>
          <a:bodyPr wrap="square" rtlCol="0">
            <a:spAutoFit/>
          </a:bodyPr>
          <a:lstStyle/>
          <a:p>
            <a:pPr algn="ctr"/>
            <a:r>
              <a:rPr lang="es-ES" sz="1100" dirty="0" smtClean="0"/>
              <a:t>Deposito de sorrentinos</a:t>
            </a:r>
          </a:p>
          <a:p>
            <a:pPr algn="ctr"/>
            <a:r>
              <a:rPr lang="es-ES" sz="1100" dirty="0" smtClean="0"/>
              <a:t>cortados</a:t>
            </a:r>
            <a:endParaRPr lang="es-ES" sz="1100" dirty="0"/>
          </a:p>
        </p:txBody>
      </p:sp>
      <p:sp>
        <p:nvSpPr>
          <p:cNvPr id="92" name="Elipse 91"/>
          <p:cNvSpPr/>
          <p:nvPr/>
        </p:nvSpPr>
        <p:spPr>
          <a:xfrm>
            <a:off x="8117189" y="573309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Elipse 92"/>
          <p:cNvSpPr/>
          <p:nvPr/>
        </p:nvSpPr>
        <p:spPr>
          <a:xfrm>
            <a:off x="8101015" y="48065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CuadroTexto 93"/>
          <p:cNvSpPr txBox="1"/>
          <p:nvPr/>
        </p:nvSpPr>
        <p:spPr>
          <a:xfrm>
            <a:off x="7780614" y="5342027"/>
            <a:ext cx="1226655" cy="430887"/>
          </a:xfrm>
          <a:prstGeom prst="rect">
            <a:avLst/>
          </a:prstGeom>
          <a:noFill/>
        </p:spPr>
        <p:txBody>
          <a:bodyPr wrap="square" rtlCol="0">
            <a:spAutoFit/>
          </a:bodyPr>
          <a:lstStyle/>
          <a:p>
            <a:pPr algn="ctr"/>
            <a:r>
              <a:rPr lang="es-ES" sz="1100" dirty="0" smtClean="0"/>
              <a:t>Realizando relleno 1 </a:t>
            </a:r>
            <a:r>
              <a:rPr lang="es-ES" sz="1100" dirty="0" err="1" smtClean="0"/>
              <a:t>canelon</a:t>
            </a:r>
            <a:endParaRPr lang="es-ES" sz="1100" dirty="0"/>
          </a:p>
        </p:txBody>
      </p:sp>
      <p:sp>
        <p:nvSpPr>
          <p:cNvPr id="95" name="CuadroTexto 94"/>
          <p:cNvSpPr txBox="1"/>
          <p:nvPr/>
        </p:nvSpPr>
        <p:spPr>
          <a:xfrm>
            <a:off x="7956422" y="4517178"/>
            <a:ext cx="877627" cy="261610"/>
          </a:xfrm>
          <a:prstGeom prst="rect">
            <a:avLst/>
          </a:prstGeom>
          <a:noFill/>
        </p:spPr>
        <p:txBody>
          <a:bodyPr wrap="square" rtlCol="0">
            <a:spAutoFit/>
          </a:bodyPr>
          <a:lstStyle/>
          <a:p>
            <a:pPr algn="ctr"/>
            <a:r>
              <a:rPr lang="es-ES" sz="1100" dirty="0" smtClean="0"/>
              <a:t>sector  libre</a:t>
            </a:r>
            <a:endParaRPr lang="es-ES" sz="1100" dirty="0"/>
          </a:p>
        </p:txBody>
      </p:sp>
      <p:cxnSp>
        <p:nvCxnSpPr>
          <p:cNvPr id="96" name="Conector recto 95"/>
          <p:cNvCxnSpPr/>
          <p:nvPr/>
        </p:nvCxnSpPr>
        <p:spPr>
          <a:xfrm>
            <a:off x="7601440" y="518236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ector recto 96"/>
          <p:cNvCxnSpPr/>
          <p:nvPr/>
        </p:nvCxnSpPr>
        <p:spPr>
          <a:xfrm>
            <a:off x="9150541" y="509752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ector recto de flecha 97"/>
          <p:cNvCxnSpPr/>
          <p:nvPr/>
        </p:nvCxnSpPr>
        <p:spPr>
          <a:xfrm>
            <a:off x="7601440" y="5666595"/>
            <a:ext cx="493431" cy="327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p:cNvCxnSpPr/>
          <p:nvPr/>
        </p:nvCxnSpPr>
        <p:spPr>
          <a:xfrm flipV="1">
            <a:off x="8600217" y="5647952"/>
            <a:ext cx="550324" cy="346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p:cNvCxnSpPr>
            <a:endCxn id="93" idx="6"/>
          </p:cNvCxnSpPr>
          <p:nvPr/>
        </p:nvCxnSpPr>
        <p:spPr>
          <a:xfrm flipH="1" flipV="1">
            <a:off x="8606361" y="5058058"/>
            <a:ext cx="538036" cy="261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p:cNvCxnSpPr>
            <a:stCxn id="93" idx="2"/>
          </p:cNvCxnSpPr>
          <p:nvPr/>
        </p:nvCxnSpPr>
        <p:spPr>
          <a:xfrm flipH="1">
            <a:off x="7601440" y="5058058"/>
            <a:ext cx="499575" cy="327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CuadroTexto 101"/>
          <p:cNvSpPr txBox="1"/>
          <p:nvPr/>
        </p:nvSpPr>
        <p:spPr>
          <a:xfrm>
            <a:off x="8692748" y="4640631"/>
            <a:ext cx="877627" cy="430887"/>
          </a:xfrm>
          <a:prstGeom prst="rect">
            <a:avLst/>
          </a:prstGeom>
          <a:noFill/>
        </p:spPr>
        <p:txBody>
          <a:bodyPr wrap="square" rtlCol="0">
            <a:spAutoFit/>
          </a:bodyPr>
          <a:lstStyle/>
          <a:p>
            <a:pPr algn="ctr"/>
            <a:r>
              <a:rPr lang="es-ES" sz="1100" dirty="0" smtClean="0"/>
              <a:t>Finaliza relleno</a:t>
            </a:r>
            <a:endParaRPr lang="es-ES" sz="1100" dirty="0"/>
          </a:p>
        </p:txBody>
      </p:sp>
      <p:sp>
        <p:nvSpPr>
          <p:cNvPr id="103" name="Elipse 102"/>
          <p:cNvSpPr/>
          <p:nvPr/>
        </p:nvSpPr>
        <p:spPr>
          <a:xfrm>
            <a:off x="8197852" y="4918989"/>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Elipse 103"/>
          <p:cNvSpPr/>
          <p:nvPr/>
        </p:nvSpPr>
        <p:spPr>
          <a:xfrm>
            <a:off x="6511192" y="529162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CuadroTexto 104"/>
          <p:cNvSpPr txBox="1"/>
          <p:nvPr/>
        </p:nvSpPr>
        <p:spPr>
          <a:xfrm>
            <a:off x="6424742" y="5874141"/>
            <a:ext cx="877627" cy="600164"/>
          </a:xfrm>
          <a:prstGeom prst="rect">
            <a:avLst/>
          </a:prstGeom>
          <a:noFill/>
        </p:spPr>
        <p:txBody>
          <a:bodyPr wrap="square" rtlCol="0">
            <a:spAutoFit/>
          </a:bodyPr>
          <a:lstStyle/>
          <a:p>
            <a:pPr algn="ctr"/>
            <a:r>
              <a:rPr lang="es-ES" sz="1100" dirty="0" smtClean="0"/>
              <a:t>Deposito de canelones</a:t>
            </a:r>
          </a:p>
          <a:p>
            <a:pPr algn="ctr"/>
            <a:r>
              <a:rPr lang="es-ES" sz="1100" dirty="0" smtClean="0"/>
              <a:t>cortados</a:t>
            </a:r>
            <a:endParaRPr lang="es-ES" sz="1100" dirty="0"/>
          </a:p>
        </p:txBody>
      </p:sp>
      <p:cxnSp>
        <p:nvCxnSpPr>
          <p:cNvPr id="106" name="Conector recto de flecha 105"/>
          <p:cNvCxnSpPr>
            <a:endCxn id="90" idx="0"/>
          </p:cNvCxnSpPr>
          <p:nvPr/>
        </p:nvCxnSpPr>
        <p:spPr>
          <a:xfrm>
            <a:off x="6088369" y="3098131"/>
            <a:ext cx="719207" cy="45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p:cNvCxnSpPr/>
          <p:nvPr/>
        </p:nvCxnSpPr>
        <p:spPr>
          <a:xfrm flipV="1">
            <a:off x="6123857" y="5568453"/>
            <a:ext cx="360860" cy="118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p:cNvCxnSpPr>
            <a:stCxn id="90" idx="6"/>
          </p:cNvCxnSpPr>
          <p:nvPr/>
        </p:nvCxnSpPr>
        <p:spPr>
          <a:xfrm flipV="1">
            <a:off x="7060249" y="3106510"/>
            <a:ext cx="561446" cy="2885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p:cNvCxnSpPr>
            <a:stCxn id="90" idx="6"/>
          </p:cNvCxnSpPr>
          <p:nvPr/>
        </p:nvCxnSpPr>
        <p:spPr>
          <a:xfrm>
            <a:off x="7060249" y="3395071"/>
            <a:ext cx="576255" cy="24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p:cNvCxnSpPr>
            <a:stCxn id="90" idx="6"/>
          </p:cNvCxnSpPr>
          <p:nvPr/>
        </p:nvCxnSpPr>
        <p:spPr>
          <a:xfrm>
            <a:off x="7060249" y="3395071"/>
            <a:ext cx="540185" cy="264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p:cNvCxnSpPr>
            <a:stCxn id="104" idx="6"/>
          </p:cNvCxnSpPr>
          <p:nvPr/>
        </p:nvCxnSpPr>
        <p:spPr>
          <a:xfrm flipV="1">
            <a:off x="7016538" y="5543110"/>
            <a:ext cx="54418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CuadroTexto 111"/>
          <p:cNvSpPr txBox="1"/>
          <p:nvPr/>
        </p:nvSpPr>
        <p:spPr>
          <a:xfrm>
            <a:off x="7206603" y="4776911"/>
            <a:ext cx="705832" cy="430887"/>
          </a:xfrm>
          <a:prstGeom prst="rect">
            <a:avLst/>
          </a:prstGeom>
          <a:noFill/>
        </p:spPr>
        <p:txBody>
          <a:bodyPr wrap="square" rtlCol="0">
            <a:spAutoFit/>
          </a:bodyPr>
          <a:lstStyle/>
          <a:p>
            <a:pPr algn="ctr"/>
            <a:r>
              <a:rPr lang="es-ES" sz="1100" dirty="0" smtClean="0"/>
              <a:t>Inicia relleno</a:t>
            </a:r>
            <a:endParaRPr lang="es-ES" sz="1100" dirty="0"/>
          </a:p>
        </p:txBody>
      </p:sp>
      <p:cxnSp>
        <p:nvCxnSpPr>
          <p:cNvPr id="113" name="Conector recto de flecha 112"/>
          <p:cNvCxnSpPr>
            <a:endCxn id="114" idx="2"/>
          </p:cNvCxnSpPr>
          <p:nvPr/>
        </p:nvCxnSpPr>
        <p:spPr>
          <a:xfrm>
            <a:off x="9156686" y="3332881"/>
            <a:ext cx="26918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Elipse 113"/>
          <p:cNvSpPr/>
          <p:nvPr/>
        </p:nvSpPr>
        <p:spPr>
          <a:xfrm>
            <a:off x="9425874" y="308139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Elipse 114"/>
          <p:cNvSpPr/>
          <p:nvPr/>
        </p:nvSpPr>
        <p:spPr>
          <a:xfrm>
            <a:off x="9402781" y="519141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6" name="Conector recto de flecha 115"/>
          <p:cNvCxnSpPr/>
          <p:nvPr/>
        </p:nvCxnSpPr>
        <p:spPr>
          <a:xfrm flipV="1">
            <a:off x="9156686" y="5433084"/>
            <a:ext cx="237172" cy="9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CuadroTexto 116"/>
          <p:cNvSpPr txBox="1"/>
          <p:nvPr/>
        </p:nvSpPr>
        <p:spPr>
          <a:xfrm>
            <a:off x="9216640" y="3582685"/>
            <a:ext cx="877627" cy="600164"/>
          </a:xfrm>
          <a:prstGeom prst="rect">
            <a:avLst/>
          </a:prstGeom>
          <a:noFill/>
        </p:spPr>
        <p:txBody>
          <a:bodyPr wrap="square" rtlCol="0">
            <a:spAutoFit/>
          </a:bodyPr>
          <a:lstStyle/>
          <a:p>
            <a:pPr algn="ctr"/>
            <a:r>
              <a:rPr lang="es-ES" sz="1100" dirty="0" smtClean="0"/>
              <a:t>Deposito de sorrentinos</a:t>
            </a:r>
          </a:p>
          <a:p>
            <a:pPr algn="ctr"/>
            <a:r>
              <a:rPr lang="es-ES" sz="1100" dirty="0" smtClean="0"/>
              <a:t>rellenos</a:t>
            </a:r>
            <a:endParaRPr lang="es-ES" sz="1100" dirty="0"/>
          </a:p>
        </p:txBody>
      </p:sp>
      <p:sp>
        <p:nvSpPr>
          <p:cNvPr id="118" name="CuadroTexto 117"/>
          <p:cNvSpPr txBox="1"/>
          <p:nvPr/>
        </p:nvSpPr>
        <p:spPr>
          <a:xfrm>
            <a:off x="9216640" y="5725239"/>
            <a:ext cx="877627" cy="600164"/>
          </a:xfrm>
          <a:prstGeom prst="rect">
            <a:avLst/>
          </a:prstGeom>
          <a:noFill/>
        </p:spPr>
        <p:txBody>
          <a:bodyPr wrap="square" rtlCol="0">
            <a:spAutoFit/>
          </a:bodyPr>
          <a:lstStyle/>
          <a:p>
            <a:pPr algn="ctr"/>
            <a:r>
              <a:rPr lang="es-ES" sz="1100" dirty="0" smtClean="0"/>
              <a:t>Deposito de canelones</a:t>
            </a:r>
          </a:p>
          <a:p>
            <a:pPr algn="ctr"/>
            <a:r>
              <a:rPr lang="es-ES" sz="1100" dirty="0" smtClean="0"/>
              <a:t>rellenos</a:t>
            </a:r>
            <a:endParaRPr lang="es-ES" sz="1100" dirty="0"/>
          </a:p>
        </p:txBody>
      </p:sp>
      <p:cxnSp>
        <p:nvCxnSpPr>
          <p:cNvPr id="119" name="Conector recto 118"/>
          <p:cNvCxnSpPr/>
          <p:nvPr/>
        </p:nvCxnSpPr>
        <p:spPr>
          <a:xfrm>
            <a:off x="10561585" y="296458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Conector recto de flecha 119"/>
          <p:cNvCxnSpPr>
            <a:stCxn id="114" idx="6"/>
          </p:cNvCxnSpPr>
          <p:nvPr/>
        </p:nvCxnSpPr>
        <p:spPr>
          <a:xfrm flipV="1">
            <a:off x="9931220" y="3029223"/>
            <a:ext cx="580211" cy="303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p:cNvCxnSpPr>
            <a:stCxn id="114" idx="6"/>
          </p:cNvCxnSpPr>
          <p:nvPr/>
        </p:nvCxnSpPr>
        <p:spPr>
          <a:xfrm flipV="1">
            <a:off x="9931220" y="3166078"/>
            <a:ext cx="630365" cy="166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p:cNvCxnSpPr>
            <a:stCxn id="114" idx="6"/>
          </p:cNvCxnSpPr>
          <p:nvPr/>
        </p:nvCxnSpPr>
        <p:spPr>
          <a:xfrm flipV="1">
            <a:off x="9931220" y="3299393"/>
            <a:ext cx="630365" cy="334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p:cNvCxnSpPr>
            <a:stCxn id="114" idx="6"/>
          </p:cNvCxnSpPr>
          <p:nvPr/>
        </p:nvCxnSpPr>
        <p:spPr>
          <a:xfrm>
            <a:off x="9931220" y="3332882"/>
            <a:ext cx="630365" cy="94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p:cNvCxnSpPr>
            <a:stCxn id="114" idx="6"/>
          </p:cNvCxnSpPr>
          <p:nvPr/>
        </p:nvCxnSpPr>
        <p:spPr>
          <a:xfrm>
            <a:off x="9931220" y="3332882"/>
            <a:ext cx="630365" cy="239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ector recto de flecha 124"/>
          <p:cNvCxnSpPr>
            <a:stCxn id="114" idx="6"/>
          </p:cNvCxnSpPr>
          <p:nvPr/>
        </p:nvCxnSpPr>
        <p:spPr>
          <a:xfrm>
            <a:off x="9931220" y="3332882"/>
            <a:ext cx="580211" cy="3549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CuadroTexto 125"/>
          <p:cNvSpPr txBox="1"/>
          <p:nvPr/>
        </p:nvSpPr>
        <p:spPr>
          <a:xfrm>
            <a:off x="10075050" y="2498922"/>
            <a:ext cx="877627" cy="430887"/>
          </a:xfrm>
          <a:prstGeom prst="rect">
            <a:avLst/>
          </a:prstGeom>
          <a:noFill/>
        </p:spPr>
        <p:txBody>
          <a:bodyPr wrap="square" rtlCol="0">
            <a:spAutoFit/>
          </a:bodyPr>
          <a:lstStyle/>
          <a:p>
            <a:pPr algn="ctr"/>
            <a:r>
              <a:rPr lang="es-ES" sz="1100" dirty="0" smtClean="0"/>
              <a:t>Armado caja 6 </a:t>
            </a:r>
            <a:r>
              <a:rPr lang="es-ES" sz="1100" dirty="0" err="1" smtClean="0"/>
              <a:t>sorr</a:t>
            </a:r>
            <a:endParaRPr lang="es-ES" sz="1100" dirty="0"/>
          </a:p>
        </p:txBody>
      </p:sp>
      <p:cxnSp>
        <p:nvCxnSpPr>
          <p:cNvPr id="127" name="Conector recto de flecha 126"/>
          <p:cNvCxnSpPr>
            <a:endCxn id="130" idx="2"/>
          </p:cNvCxnSpPr>
          <p:nvPr/>
        </p:nvCxnSpPr>
        <p:spPr>
          <a:xfrm flipV="1">
            <a:off x="10611739" y="3333537"/>
            <a:ext cx="388225" cy="9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ector recto 127"/>
          <p:cNvCxnSpPr/>
          <p:nvPr/>
        </p:nvCxnSpPr>
        <p:spPr>
          <a:xfrm>
            <a:off x="11975412" y="302167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CuadroTexto 128"/>
          <p:cNvSpPr txBox="1"/>
          <p:nvPr/>
        </p:nvSpPr>
        <p:spPr>
          <a:xfrm>
            <a:off x="11486093" y="2574808"/>
            <a:ext cx="877627" cy="430887"/>
          </a:xfrm>
          <a:prstGeom prst="rect">
            <a:avLst/>
          </a:prstGeom>
          <a:noFill/>
        </p:spPr>
        <p:txBody>
          <a:bodyPr wrap="square" rtlCol="0">
            <a:spAutoFit/>
          </a:bodyPr>
          <a:lstStyle/>
          <a:p>
            <a:pPr algn="ctr"/>
            <a:r>
              <a:rPr lang="es-ES" sz="1100" dirty="0" smtClean="0"/>
              <a:t>Despacho caja</a:t>
            </a:r>
            <a:endParaRPr lang="es-ES" sz="1100" dirty="0"/>
          </a:p>
        </p:txBody>
      </p:sp>
      <p:sp>
        <p:nvSpPr>
          <p:cNvPr id="130" name="Elipse 129"/>
          <p:cNvSpPr/>
          <p:nvPr/>
        </p:nvSpPr>
        <p:spPr>
          <a:xfrm>
            <a:off x="10999964" y="308205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1" name="Conector recto de flecha 130"/>
          <p:cNvCxnSpPr/>
          <p:nvPr/>
        </p:nvCxnSpPr>
        <p:spPr>
          <a:xfrm flipV="1">
            <a:off x="11534249" y="3346041"/>
            <a:ext cx="388225" cy="9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ector recto 131"/>
          <p:cNvCxnSpPr/>
          <p:nvPr/>
        </p:nvCxnSpPr>
        <p:spPr>
          <a:xfrm>
            <a:off x="10498250" y="505799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115" idx="6"/>
          </p:cNvCxnSpPr>
          <p:nvPr/>
        </p:nvCxnSpPr>
        <p:spPr>
          <a:xfrm>
            <a:off x="9908127" y="5442898"/>
            <a:ext cx="603304" cy="2514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p:cNvCxnSpPr>
            <a:stCxn id="115" idx="6"/>
          </p:cNvCxnSpPr>
          <p:nvPr/>
        </p:nvCxnSpPr>
        <p:spPr>
          <a:xfrm>
            <a:off x="9908127" y="5442898"/>
            <a:ext cx="628679" cy="198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115" idx="6"/>
          </p:cNvCxnSpPr>
          <p:nvPr/>
        </p:nvCxnSpPr>
        <p:spPr>
          <a:xfrm flipV="1">
            <a:off x="9908127" y="5215609"/>
            <a:ext cx="590123" cy="2272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p:cNvCxnSpPr/>
          <p:nvPr/>
        </p:nvCxnSpPr>
        <p:spPr>
          <a:xfrm flipV="1">
            <a:off x="10516169" y="5464586"/>
            <a:ext cx="388225" cy="9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Elipse 136"/>
          <p:cNvSpPr/>
          <p:nvPr/>
        </p:nvSpPr>
        <p:spPr>
          <a:xfrm>
            <a:off x="10902233" y="522227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8" name="Conector recto de flecha 137"/>
          <p:cNvCxnSpPr/>
          <p:nvPr/>
        </p:nvCxnSpPr>
        <p:spPr>
          <a:xfrm flipV="1">
            <a:off x="11423335" y="5470101"/>
            <a:ext cx="388225" cy="9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11811560" y="508864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CuadroTexto 139"/>
          <p:cNvSpPr txBox="1"/>
          <p:nvPr/>
        </p:nvSpPr>
        <p:spPr>
          <a:xfrm>
            <a:off x="11407145" y="4663598"/>
            <a:ext cx="877627" cy="430887"/>
          </a:xfrm>
          <a:prstGeom prst="rect">
            <a:avLst/>
          </a:prstGeom>
          <a:noFill/>
        </p:spPr>
        <p:txBody>
          <a:bodyPr wrap="square" rtlCol="0">
            <a:spAutoFit/>
          </a:bodyPr>
          <a:lstStyle/>
          <a:p>
            <a:pPr algn="ctr"/>
            <a:r>
              <a:rPr lang="es-ES" sz="1100" dirty="0" smtClean="0"/>
              <a:t>Despacho caja</a:t>
            </a:r>
            <a:endParaRPr lang="es-ES" sz="1100" dirty="0"/>
          </a:p>
        </p:txBody>
      </p:sp>
      <p:sp>
        <p:nvSpPr>
          <p:cNvPr id="141" name="CuadroTexto 140"/>
          <p:cNvSpPr txBox="1"/>
          <p:nvPr/>
        </p:nvSpPr>
        <p:spPr>
          <a:xfrm>
            <a:off x="10059436" y="4598934"/>
            <a:ext cx="877627" cy="430887"/>
          </a:xfrm>
          <a:prstGeom prst="rect">
            <a:avLst/>
          </a:prstGeom>
          <a:noFill/>
        </p:spPr>
        <p:txBody>
          <a:bodyPr wrap="square" rtlCol="0">
            <a:spAutoFit/>
          </a:bodyPr>
          <a:lstStyle/>
          <a:p>
            <a:pPr algn="ctr"/>
            <a:r>
              <a:rPr lang="es-ES" sz="1100" dirty="0" smtClean="0"/>
              <a:t>Armado caja 3 can</a:t>
            </a:r>
            <a:endParaRPr lang="es-ES" sz="1100" dirty="0"/>
          </a:p>
        </p:txBody>
      </p:sp>
      <p:sp>
        <p:nvSpPr>
          <p:cNvPr id="142" name="CuadroTexto 141"/>
          <p:cNvSpPr txBox="1"/>
          <p:nvPr/>
        </p:nvSpPr>
        <p:spPr>
          <a:xfrm>
            <a:off x="0" y="2863988"/>
            <a:ext cx="877627" cy="261610"/>
          </a:xfrm>
          <a:prstGeom prst="rect">
            <a:avLst/>
          </a:prstGeom>
          <a:noFill/>
        </p:spPr>
        <p:txBody>
          <a:bodyPr wrap="square" rtlCol="0">
            <a:spAutoFit/>
          </a:bodyPr>
          <a:lstStyle/>
          <a:p>
            <a:pPr algn="ctr"/>
            <a:r>
              <a:rPr lang="es-ES" sz="1100" dirty="0" smtClean="0"/>
              <a:t>Llega masa</a:t>
            </a:r>
            <a:endParaRPr lang="es-ES" sz="1100" dirty="0"/>
          </a:p>
        </p:txBody>
      </p:sp>
      <p:sp>
        <p:nvSpPr>
          <p:cNvPr id="143" name="CuadroTexto 142"/>
          <p:cNvSpPr txBox="1"/>
          <p:nvPr/>
        </p:nvSpPr>
        <p:spPr>
          <a:xfrm>
            <a:off x="-3622" y="4879076"/>
            <a:ext cx="877627" cy="261610"/>
          </a:xfrm>
          <a:prstGeom prst="rect">
            <a:avLst/>
          </a:prstGeom>
          <a:noFill/>
        </p:spPr>
        <p:txBody>
          <a:bodyPr wrap="square" rtlCol="0">
            <a:spAutoFit/>
          </a:bodyPr>
          <a:lstStyle/>
          <a:p>
            <a:pPr algn="ctr"/>
            <a:r>
              <a:rPr lang="es-ES" sz="1100" dirty="0" smtClean="0"/>
              <a:t>Llega masa</a:t>
            </a:r>
            <a:endParaRPr lang="es-ES" sz="1100" dirty="0"/>
          </a:p>
        </p:txBody>
      </p:sp>
      <p:sp>
        <p:nvSpPr>
          <p:cNvPr id="144" name="Elipse 143"/>
          <p:cNvSpPr/>
          <p:nvPr/>
        </p:nvSpPr>
        <p:spPr>
          <a:xfrm>
            <a:off x="763260" y="4388152"/>
            <a:ext cx="413904" cy="39729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5" name="Elipse 144"/>
          <p:cNvSpPr/>
          <p:nvPr/>
        </p:nvSpPr>
        <p:spPr>
          <a:xfrm>
            <a:off x="430564" y="5327944"/>
            <a:ext cx="413904" cy="39729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6" name="Conector recto 145"/>
          <p:cNvCxnSpPr/>
          <p:nvPr/>
        </p:nvCxnSpPr>
        <p:spPr>
          <a:xfrm>
            <a:off x="103487" y="512666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Conector recto de flecha 146"/>
          <p:cNvCxnSpPr>
            <a:endCxn id="145" idx="2"/>
          </p:cNvCxnSpPr>
          <p:nvPr/>
        </p:nvCxnSpPr>
        <p:spPr>
          <a:xfrm>
            <a:off x="120027" y="5526592"/>
            <a:ext cx="310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ector recto de flecha 149"/>
          <p:cNvCxnSpPr>
            <a:stCxn id="144" idx="6"/>
          </p:cNvCxnSpPr>
          <p:nvPr/>
        </p:nvCxnSpPr>
        <p:spPr>
          <a:xfrm>
            <a:off x="1177164" y="4586800"/>
            <a:ext cx="522864" cy="7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CuadroTexto 152"/>
          <p:cNvSpPr txBox="1"/>
          <p:nvPr/>
        </p:nvSpPr>
        <p:spPr>
          <a:xfrm>
            <a:off x="1384116" y="3777719"/>
            <a:ext cx="877627" cy="430887"/>
          </a:xfrm>
          <a:prstGeom prst="rect">
            <a:avLst/>
          </a:prstGeom>
          <a:noFill/>
        </p:spPr>
        <p:txBody>
          <a:bodyPr wrap="square" rtlCol="0">
            <a:spAutoFit/>
          </a:bodyPr>
          <a:lstStyle/>
          <a:p>
            <a:pPr algn="ctr"/>
            <a:r>
              <a:rPr lang="es-ES" sz="1100" dirty="0" smtClean="0"/>
              <a:t>Inicia estirado</a:t>
            </a:r>
            <a:endParaRPr lang="es-ES" sz="1100" dirty="0"/>
          </a:p>
        </p:txBody>
      </p:sp>
      <p:cxnSp>
        <p:nvCxnSpPr>
          <p:cNvPr id="154" name="Conector recto de flecha 153"/>
          <p:cNvCxnSpPr>
            <a:endCxn id="90" idx="4"/>
          </p:cNvCxnSpPr>
          <p:nvPr/>
        </p:nvCxnSpPr>
        <p:spPr>
          <a:xfrm flipV="1">
            <a:off x="6094347" y="3646553"/>
            <a:ext cx="713229" cy="218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ector recto de flecha 155"/>
          <p:cNvCxnSpPr>
            <a:endCxn id="90" idx="1"/>
          </p:cNvCxnSpPr>
          <p:nvPr/>
        </p:nvCxnSpPr>
        <p:spPr>
          <a:xfrm flipV="1">
            <a:off x="6093271" y="3217246"/>
            <a:ext cx="535638" cy="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ector recto de flecha 157"/>
          <p:cNvCxnSpPr>
            <a:endCxn id="90" idx="3"/>
          </p:cNvCxnSpPr>
          <p:nvPr/>
        </p:nvCxnSpPr>
        <p:spPr>
          <a:xfrm>
            <a:off x="6093271" y="3556202"/>
            <a:ext cx="535638" cy="16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p:cNvCxnSpPr>
            <a:endCxn id="90" idx="2"/>
          </p:cNvCxnSpPr>
          <p:nvPr/>
        </p:nvCxnSpPr>
        <p:spPr>
          <a:xfrm>
            <a:off x="6067895" y="3324406"/>
            <a:ext cx="487008" cy="7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ector recto de flecha 160"/>
          <p:cNvCxnSpPr>
            <a:endCxn id="90" idx="2"/>
          </p:cNvCxnSpPr>
          <p:nvPr/>
        </p:nvCxnSpPr>
        <p:spPr>
          <a:xfrm flipV="1">
            <a:off x="6070479" y="3395071"/>
            <a:ext cx="484424" cy="78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p:cNvCxnSpPr/>
          <p:nvPr/>
        </p:nvCxnSpPr>
        <p:spPr>
          <a:xfrm flipV="1">
            <a:off x="6107184" y="5745832"/>
            <a:ext cx="360860" cy="118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ector recto de flecha 165"/>
          <p:cNvCxnSpPr/>
          <p:nvPr/>
        </p:nvCxnSpPr>
        <p:spPr>
          <a:xfrm flipV="1">
            <a:off x="6123857" y="5378782"/>
            <a:ext cx="360860" cy="118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p:nvPr/>
        </p:nvCxnSpPr>
        <p:spPr>
          <a:xfrm>
            <a:off x="9168070" y="3494814"/>
            <a:ext cx="26918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ector recto de flecha 170"/>
          <p:cNvCxnSpPr/>
          <p:nvPr/>
        </p:nvCxnSpPr>
        <p:spPr>
          <a:xfrm>
            <a:off x="9156686" y="3180758"/>
            <a:ext cx="26918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9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5014"/>
            <a:ext cx="12192000" cy="1200329"/>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12. Recital</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Se desea modelar utilizando una Red de Petri el ingreso de personas a un recital. Las personas pueden llegar desde </a:t>
            </a:r>
            <a:r>
              <a:rPr lang="es-ES" altLang="es-ES" sz="1400" dirty="0" smtClean="0">
                <a:solidFill>
                  <a:srgbClr val="000000"/>
                </a:solidFill>
                <a:latin typeface="Calibri" panose="020F0502020204030204" pitchFamily="34" charset="0"/>
              </a:rPr>
              <a:t>dos calles </a:t>
            </a:r>
            <a:r>
              <a:rPr lang="es-ES" altLang="es-ES" sz="1400" dirty="0">
                <a:solidFill>
                  <a:srgbClr val="000000"/>
                </a:solidFill>
                <a:latin typeface="Calibri" panose="020F0502020204030204" pitchFamily="34" charset="0"/>
              </a:rPr>
              <a:t>diferentes. En cada calle hay cuatro inspectores quienes realizan revisiones. Cada revisión la realizan </a:t>
            </a:r>
            <a:r>
              <a:rPr lang="es-ES" altLang="es-ES" sz="1400" dirty="0" smtClean="0">
                <a:solidFill>
                  <a:srgbClr val="000000"/>
                </a:solidFill>
                <a:latin typeface="Calibri" panose="020F0502020204030204" pitchFamily="34" charset="0"/>
              </a:rPr>
              <a:t>dos inspectores </a:t>
            </a:r>
            <a:r>
              <a:rPr lang="es-ES" altLang="es-ES" sz="1400" dirty="0">
                <a:solidFill>
                  <a:srgbClr val="000000"/>
                </a:solidFill>
                <a:latin typeface="Calibri" panose="020F0502020204030204" pitchFamily="34" charset="0"/>
              </a:rPr>
              <a:t>al mismo tiempo, y sólo pueden revisar de a una persona a la vez. Una vez que las personas son </a:t>
            </a:r>
            <a:r>
              <a:rPr lang="es-ES" altLang="es-ES" sz="1400" dirty="0" smtClean="0">
                <a:solidFill>
                  <a:srgbClr val="000000"/>
                </a:solidFill>
                <a:latin typeface="Calibri" panose="020F0502020204030204" pitchFamily="34" charset="0"/>
              </a:rPr>
              <a:t>revisadas pueden </a:t>
            </a:r>
            <a:r>
              <a:rPr lang="es-ES" altLang="es-ES" sz="1400" dirty="0">
                <a:solidFill>
                  <a:srgbClr val="000000"/>
                </a:solidFill>
                <a:latin typeface="Calibri" panose="020F0502020204030204" pitchFamily="34" charset="0"/>
              </a:rPr>
              <a:t>ingresar al recital por cualquiera de las tres puertas (existe una única cola para las tres puertas). En cada </a:t>
            </a:r>
            <a:r>
              <a:rPr lang="es-ES" altLang="es-ES" sz="1400" dirty="0" smtClean="0">
                <a:solidFill>
                  <a:srgbClr val="000000"/>
                </a:solidFill>
                <a:latin typeface="Calibri" panose="020F0502020204030204" pitchFamily="34" charset="0"/>
              </a:rPr>
              <a:t>puerta hay </a:t>
            </a:r>
            <a:r>
              <a:rPr lang="es-ES" altLang="es-ES" sz="1400" dirty="0">
                <a:solidFill>
                  <a:srgbClr val="000000"/>
                </a:solidFill>
                <a:latin typeface="Calibri" panose="020F0502020204030204" pitchFamily="34" charset="0"/>
              </a:rPr>
              <a:t>un detector de metales por el cual puede pasar de a una persona por vez. Por último, las personas se ubican </a:t>
            </a:r>
            <a:r>
              <a:rPr lang="es-ES" altLang="es-ES" sz="1400" dirty="0" smtClean="0">
                <a:solidFill>
                  <a:srgbClr val="000000"/>
                </a:solidFill>
                <a:latin typeface="Calibri" panose="020F0502020204030204" pitchFamily="34" charset="0"/>
              </a:rPr>
              <a:t>en alguno </a:t>
            </a:r>
            <a:r>
              <a:rPr lang="es-ES" altLang="es-ES" sz="1400" dirty="0">
                <a:solidFill>
                  <a:srgbClr val="000000"/>
                </a:solidFill>
                <a:latin typeface="Calibri" panose="020F0502020204030204" pitchFamily="34" charset="0"/>
              </a:rPr>
              <a:t>de los dos sectores disponibles para el recital.</a:t>
            </a:r>
            <a:endParaRPr lang="es-ES" sz="1400" dirty="0"/>
          </a:p>
        </p:txBody>
      </p:sp>
      <p:cxnSp>
        <p:nvCxnSpPr>
          <p:cNvPr id="4" name="Conector recto 3"/>
          <p:cNvCxnSpPr/>
          <p:nvPr/>
        </p:nvCxnSpPr>
        <p:spPr>
          <a:xfrm>
            <a:off x="613654" y="218864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613654" y="258234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431356" y="1467080"/>
            <a:ext cx="877627" cy="738664"/>
          </a:xfrm>
          <a:prstGeom prst="rect">
            <a:avLst/>
          </a:prstGeom>
          <a:noFill/>
        </p:spPr>
        <p:txBody>
          <a:bodyPr wrap="square" rtlCol="0">
            <a:spAutoFit/>
          </a:bodyPr>
          <a:lstStyle/>
          <a:p>
            <a:pPr algn="ctr"/>
            <a:r>
              <a:rPr lang="es-ES" sz="1400" dirty="0" smtClean="0"/>
              <a:t>Llega una persona a calle 1</a:t>
            </a:r>
            <a:endParaRPr lang="es-ES" sz="1400" dirty="0"/>
          </a:p>
        </p:txBody>
      </p:sp>
      <p:sp>
        <p:nvSpPr>
          <p:cNvPr id="15" name="Flecha curvada hacia abajo 14"/>
          <p:cNvSpPr/>
          <p:nvPr/>
        </p:nvSpPr>
        <p:spPr>
          <a:xfrm rot="5400000" flipV="1">
            <a:off x="2229021" y="1521728"/>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6" name="Flecha curvada hacia abajo 15"/>
          <p:cNvSpPr/>
          <p:nvPr/>
        </p:nvSpPr>
        <p:spPr>
          <a:xfrm rot="5400000" flipH="1">
            <a:off x="3247740" y="1507741"/>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Elipse 16"/>
          <p:cNvSpPr/>
          <p:nvPr/>
        </p:nvSpPr>
        <p:spPr>
          <a:xfrm>
            <a:off x="2757393" y="1188422"/>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de flecha 18"/>
          <p:cNvCxnSpPr/>
          <p:nvPr/>
        </p:nvCxnSpPr>
        <p:spPr>
          <a:xfrm>
            <a:off x="2537850" y="1855984"/>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3343579" y="1600109"/>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Elipse 57"/>
          <p:cNvSpPr/>
          <p:nvPr/>
        </p:nvSpPr>
        <p:spPr>
          <a:xfrm>
            <a:off x="2767509" y="1699056"/>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0" name="Conector recto de flecha 59"/>
          <p:cNvCxnSpPr/>
          <p:nvPr/>
        </p:nvCxnSpPr>
        <p:spPr>
          <a:xfrm>
            <a:off x="3113920" y="1861409"/>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2528993" y="1634124"/>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echa curvada hacia abajo 62"/>
          <p:cNvSpPr/>
          <p:nvPr/>
        </p:nvSpPr>
        <p:spPr>
          <a:xfrm rot="5400000" flipV="1">
            <a:off x="2244109" y="3093390"/>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4" name="Flecha curvada hacia abajo 63"/>
          <p:cNvSpPr/>
          <p:nvPr/>
        </p:nvSpPr>
        <p:spPr>
          <a:xfrm rot="5400000" flipH="1">
            <a:off x="3262828" y="3079403"/>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5" name="Elipse 64"/>
          <p:cNvSpPr/>
          <p:nvPr/>
        </p:nvSpPr>
        <p:spPr>
          <a:xfrm>
            <a:off x="2772481" y="2760084"/>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6" name="Conector recto de flecha 65"/>
          <p:cNvCxnSpPr/>
          <p:nvPr/>
        </p:nvCxnSpPr>
        <p:spPr>
          <a:xfrm>
            <a:off x="2552938" y="3427646"/>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3358667" y="3171771"/>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2937239" y="2851154"/>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CuadroTexto 68"/>
          <p:cNvSpPr txBox="1"/>
          <p:nvPr/>
        </p:nvSpPr>
        <p:spPr>
          <a:xfrm>
            <a:off x="2389288" y="2964826"/>
            <a:ext cx="1080136" cy="307777"/>
          </a:xfrm>
          <a:prstGeom prst="rect">
            <a:avLst/>
          </a:prstGeom>
          <a:noFill/>
        </p:spPr>
        <p:txBody>
          <a:bodyPr wrap="square" rtlCol="0">
            <a:spAutoFit/>
          </a:bodyPr>
          <a:lstStyle/>
          <a:p>
            <a:pPr algn="ctr"/>
            <a:r>
              <a:rPr lang="es-ES" sz="1400" dirty="0" smtClean="0"/>
              <a:t>Puesto libre</a:t>
            </a:r>
            <a:endParaRPr lang="es-ES" sz="1400" dirty="0"/>
          </a:p>
        </p:txBody>
      </p:sp>
      <p:sp>
        <p:nvSpPr>
          <p:cNvPr id="70" name="CuadroTexto 69"/>
          <p:cNvSpPr txBox="1"/>
          <p:nvPr/>
        </p:nvSpPr>
        <p:spPr>
          <a:xfrm>
            <a:off x="2354575" y="3543110"/>
            <a:ext cx="1195506" cy="523220"/>
          </a:xfrm>
          <a:prstGeom prst="rect">
            <a:avLst/>
          </a:prstGeom>
          <a:noFill/>
        </p:spPr>
        <p:txBody>
          <a:bodyPr wrap="square" rtlCol="0">
            <a:spAutoFit/>
          </a:bodyPr>
          <a:lstStyle/>
          <a:p>
            <a:pPr algn="ctr"/>
            <a:r>
              <a:rPr lang="es-ES" sz="1400" dirty="0" smtClean="0"/>
              <a:t>Puesto inspección 2</a:t>
            </a:r>
            <a:endParaRPr lang="es-ES" sz="1400" dirty="0"/>
          </a:p>
        </p:txBody>
      </p:sp>
      <p:sp>
        <p:nvSpPr>
          <p:cNvPr id="71" name="Elipse 70"/>
          <p:cNvSpPr/>
          <p:nvPr/>
        </p:nvSpPr>
        <p:spPr>
          <a:xfrm>
            <a:off x="2782597" y="3270718"/>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2" name="Conector recto de flecha 71"/>
          <p:cNvCxnSpPr/>
          <p:nvPr/>
        </p:nvCxnSpPr>
        <p:spPr>
          <a:xfrm>
            <a:off x="3129008" y="3433071"/>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2544081" y="3205786"/>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Elipse 139"/>
          <p:cNvSpPr/>
          <p:nvPr/>
        </p:nvSpPr>
        <p:spPr>
          <a:xfrm>
            <a:off x="1122065" y="2431219"/>
            <a:ext cx="306176"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5" name="Conector recto de flecha 144"/>
          <p:cNvCxnSpPr>
            <a:stCxn id="140" idx="6"/>
          </p:cNvCxnSpPr>
          <p:nvPr/>
        </p:nvCxnSpPr>
        <p:spPr>
          <a:xfrm>
            <a:off x="1428241" y="2580755"/>
            <a:ext cx="1090032" cy="853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ector recto de flecha 150"/>
          <p:cNvCxnSpPr>
            <a:stCxn id="140" idx="6"/>
          </p:cNvCxnSpPr>
          <p:nvPr/>
        </p:nvCxnSpPr>
        <p:spPr>
          <a:xfrm flipV="1">
            <a:off x="1428241" y="1836874"/>
            <a:ext cx="1147856" cy="743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Elipse 161"/>
          <p:cNvSpPr/>
          <p:nvPr/>
        </p:nvSpPr>
        <p:spPr>
          <a:xfrm>
            <a:off x="2884709" y="1273109"/>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4" name="CuadroTexto 163"/>
          <p:cNvSpPr txBox="1"/>
          <p:nvPr/>
        </p:nvSpPr>
        <p:spPr>
          <a:xfrm>
            <a:off x="2339486" y="1976287"/>
            <a:ext cx="1195506" cy="523220"/>
          </a:xfrm>
          <a:prstGeom prst="rect">
            <a:avLst/>
          </a:prstGeom>
          <a:noFill/>
        </p:spPr>
        <p:txBody>
          <a:bodyPr wrap="square" rtlCol="0">
            <a:spAutoFit/>
          </a:bodyPr>
          <a:lstStyle/>
          <a:p>
            <a:pPr algn="ctr"/>
            <a:r>
              <a:rPr lang="es-ES" sz="1400" dirty="0" smtClean="0"/>
              <a:t>Puesto inspección 1</a:t>
            </a:r>
            <a:endParaRPr lang="es-ES" sz="1400" dirty="0"/>
          </a:p>
        </p:txBody>
      </p:sp>
      <p:cxnSp>
        <p:nvCxnSpPr>
          <p:cNvPr id="167" name="Conector recto 166"/>
          <p:cNvCxnSpPr/>
          <p:nvPr/>
        </p:nvCxnSpPr>
        <p:spPr>
          <a:xfrm>
            <a:off x="613654" y="498031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p:nvPr/>
        </p:nvCxnSpPr>
        <p:spPr>
          <a:xfrm flipV="1">
            <a:off x="613654" y="537401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CuadroTexto 168"/>
          <p:cNvSpPr txBox="1"/>
          <p:nvPr/>
        </p:nvSpPr>
        <p:spPr>
          <a:xfrm>
            <a:off x="431356" y="4258750"/>
            <a:ext cx="877627" cy="738664"/>
          </a:xfrm>
          <a:prstGeom prst="rect">
            <a:avLst/>
          </a:prstGeom>
          <a:noFill/>
        </p:spPr>
        <p:txBody>
          <a:bodyPr wrap="square" rtlCol="0">
            <a:spAutoFit/>
          </a:bodyPr>
          <a:lstStyle/>
          <a:p>
            <a:pPr algn="ctr"/>
            <a:r>
              <a:rPr lang="es-ES" sz="1400" dirty="0" smtClean="0"/>
              <a:t>Llega una persona a calle 2</a:t>
            </a:r>
            <a:endParaRPr lang="es-ES" sz="1400" dirty="0"/>
          </a:p>
        </p:txBody>
      </p:sp>
      <p:sp>
        <p:nvSpPr>
          <p:cNvPr id="170" name="Flecha curvada hacia abajo 169"/>
          <p:cNvSpPr/>
          <p:nvPr/>
        </p:nvSpPr>
        <p:spPr>
          <a:xfrm rot="5400000" flipV="1">
            <a:off x="2199063" y="4541141"/>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1" name="Flecha curvada hacia abajo 170"/>
          <p:cNvSpPr/>
          <p:nvPr/>
        </p:nvSpPr>
        <p:spPr>
          <a:xfrm rot="5400000" flipH="1">
            <a:off x="3217782" y="4527154"/>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2" name="Elipse 171"/>
          <p:cNvSpPr/>
          <p:nvPr/>
        </p:nvSpPr>
        <p:spPr>
          <a:xfrm>
            <a:off x="2727435" y="4207835"/>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3" name="Conector recto de flecha 172"/>
          <p:cNvCxnSpPr/>
          <p:nvPr/>
        </p:nvCxnSpPr>
        <p:spPr>
          <a:xfrm>
            <a:off x="2507892" y="4875397"/>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a:xfrm>
            <a:off x="3313621" y="4619522"/>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Elipse 174"/>
          <p:cNvSpPr/>
          <p:nvPr/>
        </p:nvSpPr>
        <p:spPr>
          <a:xfrm>
            <a:off x="2737551" y="4718469"/>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6" name="Conector recto de flecha 175"/>
          <p:cNvCxnSpPr/>
          <p:nvPr/>
        </p:nvCxnSpPr>
        <p:spPr>
          <a:xfrm>
            <a:off x="3083962" y="4880822"/>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ector recto 176"/>
          <p:cNvCxnSpPr/>
          <p:nvPr/>
        </p:nvCxnSpPr>
        <p:spPr>
          <a:xfrm>
            <a:off x="2499035" y="4653537"/>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Flecha curvada hacia abajo 177"/>
          <p:cNvSpPr/>
          <p:nvPr/>
        </p:nvSpPr>
        <p:spPr>
          <a:xfrm rot="5400000" flipV="1">
            <a:off x="2244109" y="5885060"/>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9" name="Flecha curvada hacia abajo 178"/>
          <p:cNvSpPr/>
          <p:nvPr/>
        </p:nvSpPr>
        <p:spPr>
          <a:xfrm rot="5400000" flipH="1">
            <a:off x="3262828" y="5871073"/>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0" name="Elipse 179"/>
          <p:cNvSpPr/>
          <p:nvPr/>
        </p:nvSpPr>
        <p:spPr>
          <a:xfrm>
            <a:off x="2772481" y="5551754"/>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81" name="Conector recto de flecha 180"/>
          <p:cNvCxnSpPr/>
          <p:nvPr/>
        </p:nvCxnSpPr>
        <p:spPr>
          <a:xfrm>
            <a:off x="2552938" y="6219316"/>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181"/>
          <p:cNvCxnSpPr/>
          <p:nvPr/>
        </p:nvCxnSpPr>
        <p:spPr>
          <a:xfrm>
            <a:off x="3358667" y="5963441"/>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Elipse 182"/>
          <p:cNvSpPr/>
          <p:nvPr/>
        </p:nvSpPr>
        <p:spPr>
          <a:xfrm>
            <a:off x="2937239" y="5642824"/>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4" name="CuadroTexto 183"/>
          <p:cNvSpPr txBox="1"/>
          <p:nvPr/>
        </p:nvSpPr>
        <p:spPr>
          <a:xfrm>
            <a:off x="2374927" y="5780889"/>
            <a:ext cx="1080136" cy="307777"/>
          </a:xfrm>
          <a:prstGeom prst="rect">
            <a:avLst/>
          </a:prstGeom>
          <a:noFill/>
        </p:spPr>
        <p:txBody>
          <a:bodyPr wrap="square" rtlCol="0">
            <a:spAutoFit/>
          </a:bodyPr>
          <a:lstStyle/>
          <a:p>
            <a:pPr algn="ctr"/>
            <a:r>
              <a:rPr lang="es-ES" sz="1400" dirty="0" smtClean="0"/>
              <a:t>Puesto libre</a:t>
            </a:r>
            <a:endParaRPr lang="es-ES" sz="1400" dirty="0"/>
          </a:p>
        </p:txBody>
      </p:sp>
      <p:sp>
        <p:nvSpPr>
          <p:cNvPr id="185" name="CuadroTexto 184"/>
          <p:cNvSpPr txBox="1"/>
          <p:nvPr/>
        </p:nvSpPr>
        <p:spPr>
          <a:xfrm>
            <a:off x="2354575" y="6334780"/>
            <a:ext cx="1195506" cy="523220"/>
          </a:xfrm>
          <a:prstGeom prst="rect">
            <a:avLst/>
          </a:prstGeom>
          <a:noFill/>
        </p:spPr>
        <p:txBody>
          <a:bodyPr wrap="square" rtlCol="0">
            <a:spAutoFit/>
          </a:bodyPr>
          <a:lstStyle/>
          <a:p>
            <a:pPr algn="ctr"/>
            <a:r>
              <a:rPr lang="es-ES" sz="1400" dirty="0" smtClean="0"/>
              <a:t>Puesto inspección 2</a:t>
            </a:r>
            <a:endParaRPr lang="es-ES" sz="1400" dirty="0"/>
          </a:p>
        </p:txBody>
      </p:sp>
      <p:sp>
        <p:nvSpPr>
          <p:cNvPr id="186" name="Elipse 185"/>
          <p:cNvSpPr/>
          <p:nvPr/>
        </p:nvSpPr>
        <p:spPr>
          <a:xfrm>
            <a:off x="2782597" y="6062388"/>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87" name="Conector recto de flecha 186"/>
          <p:cNvCxnSpPr/>
          <p:nvPr/>
        </p:nvCxnSpPr>
        <p:spPr>
          <a:xfrm>
            <a:off x="3129008" y="6224741"/>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187"/>
          <p:cNvCxnSpPr/>
          <p:nvPr/>
        </p:nvCxnSpPr>
        <p:spPr>
          <a:xfrm>
            <a:off x="2544081" y="5997456"/>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Elipse 188"/>
          <p:cNvSpPr/>
          <p:nvPr/>
        </p:nvSpPr>
        <p:spPr>
          <a:xfrm>
            <a:off x="1122065" y="5222889"/>
            <a:ext cx="306176"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0" name="Conector recto de flecha 189"/>
          <p:cNvCxnSpPr>
            <a:stCxn id="189" idx="6"/>
          </p:cNvCxnSpPr>
          <p:nvPr/>
        </p:nvCxnSpPr>
        <p:spPr>
          <a:xfrm>
            <a:off x="1428241" y="5372425"/>
            <a:ext cx="1090032" cy="853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ector recto de flecha 190"/>
          <p:cNvCxnSpPr>
            <a:stCxn id="189" idx="6"/>
          </p:cNvCxnSpPr>
          <p:nvPr/>
        </p:nvCxnSpPr>
        <p:spPr>
          <a:xfrm flipV="1">
            <a:off x="1428241" y="4889637"/>
            <a:ext cx="1052035" cy="48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Elipse 191"/>
          <p:cNvSpPr/>
          <p:nvPr/>
        </p:nvSpPr>
        <p:spPr>
          <a:xfrm>
            <a:off x="2854751" y="4292522"/>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3" name="CuadroTexto 192"/>
          <p:cNvSpPr txBox="1"/>
          <p:nvPr/>
        </p:nvSpPr>
        <p:spPr>
          <a:xfrm>
            <a:off x="2362595" y="4451210"/>
            <a:ext cx="1080136" cy="307777"/>
          </a:xfrm>
          <a:prstGeom prst="rect">
            <a:avLst/>
          </a:prstGeom>
          <a:noFill/>
        </p:spPr>
        <p:txBody>
          <a:bodyPr wrap="square" rtlCol="0">
            <a:spAutoFit/>
          </a:bodyPr>
          <a:lstStyle/>
          <a:p>
            <a:pPr algn="ctr"/>
            <a:r>
              <a:rPr lang="es-ES" sz="1400" dirty="0" smtClean="0"/>
              <a:t>Puesto libre</a:t>
            </a:r>
            <a:endParaRPr lang="es-ES" sz="1400" dirty="0"/>
          </a:p>
        </p:txBody>
      </p:sp>
      <p:sp>
        <p:nvSpPr>
          <p:cNvPr id="194" name="CuadroTexto 193"/>
          <p:cNvSpPr txBox="1"/>
          <p:nvPr/>
        </p:nvSpPr>
        <p:spPr>
          <a:xfrm>
            <a:off x="2309528" y="4995700"/>
            <a:ext cx="1195506" cy="523220"/>
          </a:xfrm>
          <a:prstGeom prst="rect">
            <a:avLst/>
          </a:prstGeom>
          <a:noFill/>
        </p:spPr>
        <p:txBody>
          <a:bodyPr wrap="square" rtlCol="0">
            <a:spAutoFit/>
          </a:bodyPr>
          <a:lstStyle/>
          <a:p>
            <a:pPr algn="ctr"/>
            <a:r>
              <a:rPr lang="es-ES" sz="1400" dirty="0" smtClean="0"/>
              <a:t>Puesto inspección 1</a:t>
            </a:r>
            <a:endParaRPr lang="es-ES" sz="1400" dirty="0"/>
          </a:p>
        </p:txBody>
      </p:sp>
      <p:sp>
        <p:nvSpPr>
          <p:cNvPr id="195" name="Elipse 194"/>
          <p:cNvSpPr/>
          <p:nvPr/>
        </p:nvSpPr>
        <p:spPr>
          <a:xfrm>
            <a:off x="4424065" y="3830023"/>
            <a:ext cx="306176"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6" name="Conector recto de flecha 195"/>
          <p:cNvCxnSpPr>
            <a:endCxn id="195" idx="0"/>
          </p:cNvCxnSpPr>
          <p:nvPr/>
        </p:nvCxnSpPr>
        <p:spPr>
          <a:xfrm>
            <a:off x="3400141" y="1861409"/>
            <a:ext cx="1177012" cy="1968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ector recto de flecha 197"/>
          <p:cNvCxnSpPr>
            <a:endCxn id="195" idx="4"/>
          </p:cNvCxnSpPr>
          <p:nvPr/>
        </p:nvCxnSpPr>
        <p:spPr>
          <a:xfrm flipV="1">
            <a:off x="3406994" y="4129095"/>
            <a:ext cx="1170159" cy="2096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recto de flecha 200"/>
          <p:cNvCxnSpPr>
            <a:endCxn id="195" idx="3"/>
          </p:cNvCxnSpPr>
          <p:nvPr/>
        </p:nvCxnSpPr>
        <p:spPr>
          <a:xfrm flipV="1">
            <a:off x="3323080" y="4085297"/>
            <a:ext cx="1145823" cy="8407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recto de flecha 204"/>
          <p:cNvCxnSpPr>
            <a:endCxn id="195" idx="1"/>
          </p:cNvCxnSpPr>
          <p:nvPr/>
        </p:nvCxnSpPr>
        <p:spPr>
          <a:xfrm>
            <a:off x="3415228" y="3445074"/>
            <a:ext cx="1053675" cy="4287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CuadroTexto 207"/>
          <p:cNvSpPr txBox="1"/>
          <p:nvPr/>
        </p:nvSpPr>
        <p:spPr>
          <a:xfrm>
            <a:off x="4138339" y="4325053"/>
            <a:ext cx="877627" cy="523220"/>
          </a:xfrm>
          <a:prstGeom prst="rect">
            <a:avLst/>
          </a:prstGeom>
          <a:noFill/>
        </p:spPr>
        <p:txBody>
          <a:bodyPr wrap="square" rtlCol="0">
            <a:spAutoFit/>
          </a:bodyPr>
          <a:lstStyle/>
          <a:p>
            <a:pPr algn="ctr"/>
            <a:r>
              <a:rPr lang="es-ES" sz="1400" dirty="0" smtClean="0"/>
              <a:t>Cola para entrar</a:t>
            </a:r>
            <a:endParaRPr lang="es-ES" sz="1400" dirty="0"/>
          </a:p>
        </p:txBody>
      </p:sp>
      <p:sp>
        <p:nvSpPr>
          <p:cNvPr id="212" name="CuadroTexto 211"/>
          <p:cNvSpPr txBox="1"/>
          <p:nvPr/>
        </p:nvSpPr>
        <p:spPr>
          <a:xfrm>
            <a:off x="2362595" y="1398931"/>
            <a:ext cx="1080136" cy="307777"/>
          </a:xfrm>
          <a:prstGeom prst="rect">
            <a:avLst/>
          </a:prstGeom>
          <a:noFill/>
        </p:spPr>
        <p:txBody>
          <a:bodyPr wrap="square" rtlCol="0">
            <a:spAutoFit/>
          </a:bodyPr>
          <a:lstStyle/>
          <a:p>
            <a:pPr algn="ctr"/>
            <a:r>
              <a:rPr lang="es-ES" sz="1400" dirty="0" smtClean="0"/>
              <a:t>Puesto libre</a:t>
            </a:r>
            <a:endParaRPr lang="es-ES" sz="1400" dirty="0"/>
          </a:p>
        </p:txBody>
      </p:sp>
      <p:cxnSp>
        <p:nvCxnSpPr>
          <p:cNvPr id="214" name="Conector recto de flecha 213"/>
          <p:cNvCxnSpPr>
            <a:stCxn id="195" idx="7"/>
          </p:cNvCxnSpPr>
          <p:nvPr/>
        </p:nvCxnSpPr>
        <p:spPr>
          <a:xfrm flipV="1">
            <a:off x="4685403" y="2016611"/>
            <a:ext cx="1444455" cy="18572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Flecha curvada hacia abajo 217"/>
          <p:cNvSpPr/>
          <p:nvPr/>
        </p:nvSpPr>
        <p:spPr>
          <a:xfrm rot="5400000" flipV="1">
            <a:off x="5835821" y="1675616"/>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9" name="Flecha curvada hacia abajo 218"/>
          <p:cNvSpPr/>
          <p:nvPr/>
        </p:nvSpPr>
        <p:spPr>
          <a:xfrm rot="5400000" flipH="1">
            <a:off x="6854540" y="1661629"/>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20" name="Elipse 219"/>
          <p:cNvSpPr/>
          <p:nvPr/>
        </p:nvSpPr>
        <p:spPr>
          <a:xfrm>
            <a:off x="6364193" y="1342310"/>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1" name="Conector recto de flecha 220"/>
          <p:cNvCxnSpPr/>
          <p:nvPr/>
        </p:nvCxnSpPr>
        <p:spPr>
          <a:xfrm>
            <a:off x="6144650" y="2009872"/>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Conector recto 221"/>
          <p:cNvCxnSpPr/>
          <p:nvPr/>
        </p:nvCxnSpPr>
        <p:spPr>
          <a:xfrm>
            <a:off x="6950379" y="1753997"/>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Elipse 222"/>
          <p:cNvSpPr/>
          <p:nvPr/>
        </p:nvSpPr>
        <p:spPr>
          <a:xfrm>
            <a:off x="6374309" y="1852944"/>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4" name="Conector recto de flecha 223"/>
          <p:cNvCxnSpPr/>
          <p:nvPr/>
        </p:nvCxnSpPr>
        <p:spPr>
          <a:xfrm>
            <a:off x="6720720" y="2015297"/>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ector recto 224"/>
          <p:cNvCxnSpPr/>
          <p:nvPr/>
        </p:nvCxnSpPr>
        <p:spPr>
          <a:xfrm>
            <a:off x="6135793" y="1788012"/>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Elipse 225"/>
          <p:cNvSpPr/>
          <p:nvPr/>
        </p:nvSpPr>
        <p:spPr>
          <a:xfrm>
            <a:off x="6491509" y="1426997"/>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7" name="CuadroTexto 226"/>
          <p:cNvSpPr txBox="1"/>
          <p:nvPr/>
        </p:nvSpPr>
        <p:spPr>
          <a:xfrm>
            <a:off x="5969395" y="1552819"/>
            <a:ext cx="1080136" cy="307777"/>
          </a:xfrm>
          <a:prstGeom prst="rect">
            <a:avLst/>
          </a:prstGeom>
          <a:noFill/>
        </p:spPr>
        <p:txBody>
          <a:bodyPr wrap="square" rtlCol="0">
            <a:spAutoFit/>
          </a:bodyPr>
          <a:lstStyle/>
          <a:p>
            <a:pPr algn="ctr"/>
            <a:r>
              <a:rPr lang="es-ES" sz="1400" dirty="0" err="1" smtClean="0"/>
              <a:t>Det</a:t>
            </a:r>
            <a:r>
              <a:rPr lang="es-ES" sz="1400" dirty="0" smtClean="0"/>
              <a:t>. libre</a:t>
            </a:r>
            <a:endParaRPr lang="es-ES" sz="1400" dirty="0"/>
          </a:p>
        </p:txBody>
      </p:sp>
      <p:sp>
        <p:nvSpPr>
          <p:cNvPr id="228" name="CuadroTexto 227"/>
          <p:cNvSpPr txBox="1"/>
          <p:nvPr/>
        </p:nvSpPr>
        <p:spPr>
          <a:xfrm>
            <a:off x="6034727" y="2230660"/>
            <a:ext cx="1080136" cy="523220"/>
          </a:xfrm>
          <a:prstGeom prst="rect">
            <a:avLst/>
          </a:prstGeom>
          <a:noFill/>
        </p:spPr>
        <p:txBody>
          <a:bodyPr wrap="square" rtlCol="0">
            <a:spAutoFit/>
          </a:bodyPr>
          <a:lstStyle/>
          <a:p>
            <a:pPr algn="ctr"/>
            <a:r>
              <a:rPr lang="es-ES" sz="1400" dirty="0" smtClean="0"/>
              <a:t>Detector de metales</a:t>
            </a:r>
            <a:endParaRPr lang="es-ES" sz="1400" dirty="0"/>
          </a:p>
        </p:txBody>
      </p:sp>
      <p:sp>
        <p:nvSpPr>
          <p:cNvPr id="229" name="Flecha curvada hacia abajo 228"/>
          <p:cNvSpPr/>
          <p:nvPr/>
        </p:nvSpPr>
        <p:spPr>
          <a:xfrm rot="5400000" flipV="1">
            <a:off x="5871305" y="3575273"/>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0" name="Flecha curvada hacia abajo 229"/>
          <p:cNvSpPr/>
          <p:nvPr/>
        </p:nvSpPr>
        <p:spPr>
          <a:xfrm rot="5400000" flipH="1">
            <a:off x="6890024" y="3561286"/>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1" name="Elipse 230"/>
          <p:cNvSpPr/>
          <p:nvPr/>
        </p:nvSpPr>
        <p:spPr>
          <a:xfrm>
            <a:off x="6399677" y="3241967"/>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2" name="Conector recto de flecha 231"/>
          <p:cNvCxnSpPr/>
          <p:nvPr/>
        </p:nvCxnSpPr>
        <p:spPr>
          <a:xfrm>
            <a:off x="6180134" y="3909529"/>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recto 232"/>
          <p:cNvCxnSpPr/>
          <p:nvPr/>
        </p:nvCxnSpPr>
        <p:spPr>
          <a:xfrm>
            <a:off x="6985863" y="3653654"/>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Elipse 233"/>
          <p:cNvSpPr/>
          <p:nvPr/>
        </p:nvSpPr>
        <p:spPr>
          <a:xfrm>
            <a:off x="6409793" y="3752601"/>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5" name="Conector recto de flecha 234"/>
          <p:cNvCxnSpPr/>
          <p:nvPr/>
        </p:nvCxnSpPr>
        <p:spPr>
          <a:xfrm>
            <a:off x="6756204" y="3914954"/>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Conector recto 235"/>
          <p:cNvCxnSpPr/>
          <p:nvPr/>
        </p:nvCxnSpPr>
        <p:spPr>
          <a:xfrm>
            <a:off x="6171277" y="3687669"/>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Elipse 236"/>
          <p:cNvSpPr/>
          <p:nvPr/>
        </p:nvSpPr>
        <p:spPr>
          <a:xfrm>
            <a:off x="6526993" y="3326654"/>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8" name="CuadroTexto 237"/>
          <p:cNvSpPr txBox="1"/>
          <p:nvPr/>
        </p:nvSpPr>
        <p:spPr>
          <a:xfrm>
            <a:off x="6004879" y="3452476"/>
            <a:ext cx="1080136" cy="307777"/>
          </a:xfrm>
          <a:prstGeom prst="rect">
            <a:avLst/>
          </a:prstGeom>
          <a:noFill/>
        </p:spPr>
        <p:txBody>
          <a:bodyPr wrap="square" rtlCol="0">
            <a:spAutoFit/>
          </a:bodyPr>
          <a:lstStyle/>
          <a:p>
            <a:pPr algn="ctr"/>
            <a:r>
              <a:rPr lang="es-ES" sz="1400" dirty="0" err="1" smtClean="0"/>
              <a:t>Det</a:t>
            </a:r>
            <a:r>
              <a:rPr lang="es-ES" sz="1400" dirty="0" smtClean="0"/>
              <a:t>. libre</a:t>
            </a:r>
            <a:endParaRPr lang="es-ES" sz="1400" dirty="0"/>
          </a:p>
        </p:txBody>
      </p:sp>
      <p:sp>
        <p:nvSpPr>
          <p:cNvPr id="239" name="CuadroTexto 238"/>
          <p:cNvSpPr txBox="1"/>
          <p:nvPr/>
        </p:nvSpPr>
        <p:spPr>
          <a:xfrm>
            <a:off x="6070211" y="4130317"/>
            <a:ext cx="1080136" cy="523220"/>
          </a:xfrm>
          <a:prstGeom prst="rect">
            <a:avLst/>
          </a:prstGeom>
          <a:noFill/>
        </p:spPr>
        <p:txBody>
          <a:bodyPr wrap="square" rtlCol="0">
            <a:spAutoFit/>
          </a:bodyPr>
          <a:lstStyle/>
          <a:p>
            <a:pPr algn="ctr"/>
            <a:r>
              <a:rPr lang="es-ES" sz="1400" dirty="0" smtClean="0"/>
              <a:t>Detector de metales</a:t>
            </a:r>
            <a:endParaRPr lang="es-ES" sz="1400" dirty="0"/>
          </a:p>
        </p:txBody>
      </p:sp>
      <p:sp>
        <p:nvSpPr>
          <p:cNvPr id="240" name="Flecha curvada hacia abajo 239"/>
          <p:cNvSpPr/>
          <p:nvPr/>
        </p:nvSpPr>
        <p:spPr>
          <a:xfrm rot="5400000" flipV="1">
            <a:off x="5961651" y="5566589"/>
            <a:ext cx="397812" cy="18069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41" name="Flecha curvada hacia abajo 240"/>
          <p:cNvSpPr/>
          <p:nvPr/>
        </p:nvSpPr>
        <p:spPr>
          <a:xfrm rot="5400000" flipH="1">
            <a:off x="6980370" y="5552602"/>
            <a:ext cx="381829" cy="19267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42" name="Elipse 241"/>
          <p:cNvSpPr/>
          <p:nvPr/>
        </p:nvSpPr>
        <p:spPr>
          <a:xfrm>
            <a:off x="6490023" y="5233283"/>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3" name="Conector recto de flecha 242"/>
          <p:cNvCxnSpPr/>
          <p:nvPr/>
        </p:nvCxnSpPr>
        <p:spPr>
          <a:xfrm>
            <a:off x="6270480" y="5900845"/>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Conector recto 243"/>
          <p:cNvCxnSpPr/>
          <p:nvPr/>
        </p:nvCxnSpPr>
        <p:spPr>
          <a:xfrm>
            <a:off x="7076209" y="5644970"/>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Elipse 244"/>
          <p:cNvSpPr/>
          <p:nvPr/>
        </p:nvSpPr>
        <p:spPr>
          <a:xfrm>
            <a:off x="6500139" y="5743917"/>
            <a:ext cx="346411"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6" name="Conector recto de flecha 245"/>
          <p:cNvCxnSpPr/>
          <p:nvPr/>
        </p:nvCxnSpPr>
        <p:spPr>
          <a:xfrm>
            <a:off x="6846550" y="5906270"/>
            <a:ext cx="229659" cy="1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Conector recto 246"/>
          <p:cNvCxnSpPr/>
          <p:nvPr/>
        </p:nvCxnSpPr>
        <p:spPr>
          <a:xfrm>
            <a:off x="6261623" y="5678985"/>
            <a:ext cx="0" cy="525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Elipse 247"/>
          <p:cNvSpPr/>
          <p:nvPr/>
        </p:nvSpPr>
        <p:spPr>
          <a:xfrm>
            <a:off x="6617339" y="5317970"/>
            <a:ext cx="105062" cy="128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9" name="CuadroTexto 248"/>
          <p:cNvSpPr txBox="1"/>
          <p:nvPr/>
        </p:nvSpPr>
        <p:spPr>
          <a:xfrm>
            <a:off x="6095225" y="5443792"/>
            <a:ext cx="1080136" cy="307777"/>
          </a:xfrm>
          <a:prstGeom prst="rect">
            <a:avLst/>
          </a:prstGeom>
          <a:noFill/>
        </p:spPr>
        <p:txBody>
          <a:bodyPr wrap="square" rtlCol="0">
            <a:spAutoFit/>
          </a:bodyPr>
          <a:lstStyle/>
          <a:p>
            <a:pPr algn="ctr"/>
            <a:r>
              <a:rPr lang="es-ES" sz="1400" dirty="0" err="1" smtClean="0"/>
              <a:t>Det</a:t>
            </a:r>
            <a:r>
              <a:rPr lang="es-ES" sz="1400" dirty="0" smtClean="0"/>
              <a:t>. libre</a:t>
            </a:r>
            <a:endParaRPr lang="es-ES" sz="1400" dirty="0"/>
          </a:p>
        </p:txBody>
      </p:sp>
      <p:sp>
        <p:nvSpPr>
          <p:cNvPr id="250" name="CuadroTexto 249"/>
          <p:cNvSpPr txBox="1"/>
          <p:nvPr/>
        </p:nvSpPr>
        <p:spPr>
          <a:xfrm>
            <a:off x="6160557" y="6121633"/>
            <a:ext cx="1080136" cy="523220"/>
          </a:xfrm>
          <a:prstGeom prst="rect">
            <a:avLst/>
          </a:prstGeom>
          <a:noFill/>
        </p:spPr>
        <p:txBody>
          <a:bodyPr wrap="square" rtlCol="0">
            <a:spAutoFit/>
          </a:bodyPr>
          <a:lstStyle/>
          <a:p>
            <a:pPr algn="ctr"/>
            <a:r>
              <a:rPr lang="es-ES" sz="1400" dirty="0" smtClean="0"/>
              <a:t>Detector de metales</a:t>
            </a:r>
            <a:endParaRPr lang="es-ES" sz="1400" dirty="0"/>
          </a:p>
        </p:txBody>
      </p:sp>
      <p:cxnSp>
        <p:nvCxnSpPr>
          <p:cNvPr id="252" name="Conector recto de flecha 251"/>
          <p:cNvCxnSpPr>
            <a:stCxn id="195" idx="5"/>
          </p:cNvCxnSpPr>
          <p:nvPr/>
        </p:nvCxnSpPr>
        <p:spPr>
          <a:xfrm>
            <a:off x="4685403" y="4085297"/>
            <a:ext cx="1592325" cy="1912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Conector recto de flecha 254"/>
          <p:cNvCxnSpPr>
            <a:stCxn id="195" idx="6"/>
          </p:cNvCxnSpPr>
          <p:nvPr/>
        </p:nvCxnSpPr>
        <p:spPr>
          <a:xfrm flipV="1">
            <a:off x="4730241" y="3943169"/>
            <a:ext cx="1449893" cy="36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8" name="CuadroTexto 257"/>
          <p:cNvSpPr txBox="1"/>
          <p:nvPr/>
        </p:nvSpPr>
        <p:spPr>
          <a:xfrm>
            <a:off x="4985486" y="1880017"/>
            <a:ext cx="1080136" cy="307777"/>
          </a:xfrm>
          <a:prstGeom prst="rect">
            <a:avLst/>
          </a:prstGeom>
          <a:noFill/>
        </p:spPr>
        <p:txBody>
          <a:bodyPr wrap="square" rtlCol="0">
            <a:spAutoFit/>
          </a:bodyPr>
          <a:lstStyle/>
          <a:p>
            <a:pPr algn="ctr"/>
            <a:r>
              <a:rPr lang="es-ES" sz="1400" dirty="0" smtClean="0"/>
              <a:t>Puerta 1</a:t>
            </a:r>
            <a:endParaRPr lang="es-ES" sz="1400" dirty="0"/>
          </a:p>
        </p:txBody>
      </p:sp>
      <p:sp>
        <p:nvSpPr>
          <p:cNvPr id="259" name="CuadroTexto 258"/>
          <p:cNvSpPr txBox="1"/>
          <p:nvPr/>
        </p:nvSpPr>
        <p:spPr>
          <a:xfrm>
            <a:off x="5015966" y="5808189"/>
            <a:ext cx="1080136" cy="307777"/>
          </a:xfrm>
          <a:prstGeom prst="rect">
            <a:avLst/>
          </a:prstGeom>
          <a:noFill/>
        </p:spPr>
        <p:txBody>
          <a:bodyPr wrap="square" rtlCol="0">
            <a:spAutoFit/>
          </a:bodyPr>
          <a:lstStyle/>
          <a:p>
            <a:pPr algn="ctr"/>
            <a:r>
              <a:rPr lang="es-ES" sz="1400" dirty="0" smtClean="0"/>
              <a:t>Puerta 3</a:t>
            </a:r>
            <a:endParaRPr lang="es-ES" sz="1400" dirty="0"/>
          </a:p>
        </p:txBody>
      </p:sp>
      <p:sp>
        <p:nvSpPr>
          <p:cNvPr id="260" name="CuadroTexto 259"/>
          <p:cNvSpPr txBox="1"/>
          <p:nvPr/>
        </p:nvSpPr>
        <p:spPr>
          <a:xfrm>
            <a:off x="5099141" y="3695510"/>
            <a:ext cx="1080136" cy="307777"/>
          </a:xfrm>
          <a:prstGeom prst="rect">
            <a:avLst/>
          </a:prstGeom>
          <a:noFill/>
        </p:spPr>
        <p:txBody>
          <a:bodyPr wrap="square" rtlCol="0">
            <a:spAutoFit/>
          </a:bodyPr>
          <a:lstStyle/>
          <a:p>
            <a:pPr algn="ctr"/>
            <a:r>
              <a:rPr lang="es-ES" sz="1400" dirty="0" smtClean="0"/>
              <a:t>Puerta 2</a:t>
            </a:r>
            <a:endParaRPr lang="es-ES" sz="1400" dirty="0"/>
          </a:p>
        </p:txBody>
      </p:sp>
      <p:cxnSp>
        <p:nvCxnSpPr>
          <p:cNvPr id="261" name="Conector recto de flecha 260"/>
          <p:cNvCxnSpPr>
            <a:endCxn id="264" idx="1"/>
          </p:cNvCxnSpPr>
          <p:nvPr/>
        </p:nvCxnSpPr>
        <p:spPr>
          <a:xfrm>
            <a:off x="6973880" y="2033905"/>
            <a:ext cx="1597360" cy="1392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Elipse 263"/>
          <p:cNvSpPr/>
          <p:nvPr/>
        </p:nvSpPr>
        <p:spPr>
          <a:xfrm>
            <a:off x="8526402" y="3382642"/>
            <a:ext cx="306176" cy="29907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6" name="Conector recto de flecha 265"/>
          <p:cNvCxnSpPr>
            <a:endCxn id="264" idx="2"/>
          </p:cNvCxnSpPr>
          <p:nvPr/>
        </p:nvCxnSpPr>
        <p:spPr>
          <a:xfrm flipV="1">
            <a:off x="6984601" y="3532178"/>
            <a:ext cx="1541801" cy="4248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Conector recto de flecha 268"/>
          <p:cNvCxnSpPr/>
          <p:nvPr/>
        </p:nvCxnSpPr>
        <p:spPr>
          <a:xfrm flipV="1">
            <a:off x="7074947" y="3684578"/>
            <a:ext cx="1603855" cy="2233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Conector recto de flecha 270"/>
          <p:cNvCxnSpPr>
            <a:stCxn id="264" idx="7"/>
          </p:cNvCxnSpPr>
          <p:nvPr/>
        </p:nvCxnSpPr>
        <p:spPr>
          <a:xfrm flipV="1">
            <a:off x="8787740" y="2979786"/>
            <a:ext cx="1553093" cy="446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Conector recto de flecha 272"/>
          <p:cNvCxnSpPr>
            <a:stCxn id="264" idx="5"/>
          </p:cNvCxnSpPr>
          <p:nvPr/>
        </p:nvCxnSpPr>
        <p:spPr>
          <a:xfrm>
            <a:off x="8787740" y="3637916"/>
            <a:ext cx="1553093" cy="5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ector recto 275"/>
          <p:cNvCxnSpPr/>
          <p:nvPr/>
        </p:nvCxnSpPr>
        <p:spPr>
          <a:xfrm>
            <a:off x="10340833" y="265437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Conector recto 276"/>
          <p:cNvCxnSpPr/>
          <p:nvPr/>
        </p:nvCxnSpPr>
        <p:spPr>
          <a:xfrm>
            <a:off x="10340833" y="381058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9" name="CuadroTexto 278"/>
          <p:cNvSpPr txBox="1"/>
          <p:nvPr/>
        </p:nvSpPr>
        <p:spPr>
          <a:xfrm>
            <a:off x="8192578" y="4181664"/>
            <a:ext cx="2136240" cy="1631216"/>
          </a:xfrm>
          <a:prstGeom prst="rect">
            <a:avLst/>
          </a:prstGeom>
          <a:noFill/>
        </p:spPr>
        <p:txBody>
          <a:bodyPr wrap="square" rtlCol="0">
            <a:spAutoFit/>
          </a:bodyPr>
          <a:lstStyle/>
          <a:p>
            <a:pPr algn="ctr"/>
            <a:r>
              <a:rPr lang="es-ES" sz="2000" b="1" dirty="0" smtClean="0">
                <a:solidFill>
                  <a:srgbClr val="FF0000"/>
                </a:solidFill>
              </a:rPr>
              <a:t>HAY UNA MEJOR FORMA DE REPRESENTAR ESTO SIN LA ESPERA ESA???</a:t>
            </a:r>
            <a:endParaRPr lang="es-ES" sz="2000" b="1" dirty="0">
              <a:solidFill>
                <a:srgbClr val="FF0000"/>
              </a:solidFill>
            </a:endParaRPr>
          </a:p>
        </p:txBody>
      </p:sp>
      <p:sp>
        <p:nvSpPr>
          <p:cNvPr id="280" name="CuadroTexto 279"/>
          <p:cNvSpPr txBox="1"/>
          <p:nvPr/>
        </p:nvSpPr>
        <p:spPr>
          <a:xfrm>
            <a:off x="10340833" y="3858325"/>
            <a:ext cx="1080136" cy="523220"/>
          </a:xfrm>
          <a:prstGeom prst="rect">
            <a:avLst/>
          </a:prstGeom>
          <a:noFill/>
        </p:spPr>
        <p:txBody>
          <a:bodyPr wrap="square" rtlCol="0">
            <a:spAutoFit/>
          </a:bodyPr>
          <a:lstStyle/>
          <a:p>
            <a:pPr algn="ctr"/>
            <a:r>
              <a:rPr lang="es-ES" sz="1400" dirty="0" smtClean="0"/>
              <a:t>Se ubica en sector 2</a:t>
            </a:r>
            <a:endParaRPr lang="es-ES" sz="1400" dirty="0"/>
          </a:p>
        </p:txBody>
      </p:sp>
      <p:sp>
        <p:nvSpPr>
          <p:cNvPr id="281" name="CuadroTexto 280"/>
          <p:cNvSpPr txBox="1"/>
          <p:nvPr/>
        </p:nvSpPr>
        <p:spPr>
          <a:xfrm>
            <a:off x="10493233" y="2711819"/>
            <a:ext cx="1080136" cy="523220"/>
          </a:xfrm>
          <a:prstGeom prst="rect">
            <a:avLst/>
          </a:prstGeom>
          <a:noFill/>
        </p:spPr>
        <p:txBody>
          <a:bodyPr wrap="square" rtlCol="0">
            <a:spAutoFit/>
          </a:bodyPr>
          <a:lstStyle/>
          <a:p>
            <a:pPr algn="ctr"/>
            <a:r>
              <a:rPr lang="es-ES" sz="1400" dirty="0" smtClean="0"/>
              <a:t>Se ubica en sector 1</a:t>
            </a:r>
            <a:endParaRPr lang="es-ES" sz="1400" dirty="0"/>
          </a:p>
        </p:txBody>
      </p:sp>
    </p:spTree>
    <p:extLst>
      <p:ext uri="{BB962C8B-B14F-4D97-AF65-F5344CB8AC3E}">
        <p14:creationId xmlns:p14="http://schemas.microsoft.com/office/powerpoint/2010/main" val="221901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631216"/>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13. Aserradero.</a:t>
            </a:r>
            <a:br>
              <a:rPr kumimoji="0" lang="es-ES" altLang="es-ES" sz="1600" b="1" i="0" u="none" strike="noStrike" cap="none" normalizeH="0" baseline="0" dirty="0" smtClean="0">
                <a:ln>
                  <a:noFill/>
                </a:ln>
                <a:solidFill>
                  <a:srgbClr val="000000"/>
                </a:solidFill>
                <a:effectLst/>
                <a:latin typeface="Calibri-Bold"/>
              </a:rPr>
            </a:br>
            <a:r>
              <a:rPr lang="es-ES" altLang="es-ES" sz="1400" dirty="0" smtClean="0">
                <a:solidFill>
                  <a:srgbClr val="000000"/>
                </a:solidFill>
                <a:latin typeface="Calibri" panose="020F0502020204030204" pitchFamily="34" charset="0"/>
              </a:rPr>
              <a:t>Se desea modelar con una Red de Petri el funcionamiento de un aserradero. Al lugar llegan troncos de árboles en bruto por dos puertas distintas. Cada tronco debe ser primero inspeccionado individualmente. Esta tarea la realiza un inspector especializado, habiendo un inspector por puerta.</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Luego, los troncos pasan al único sector de corte del aserradero. En este sector se cortan los troncos de a uno. Por cada tronco se generan cuatro tablones y cuatro desperdicios (sobrantes que no se usan). Los desperdicios van a parar a un contenedor para luego ser desechados.</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Cada tablón debe pasar a alguno de los dos sectores de cepillado del aserradero, donde se cepilla de a un tablón por vez.</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Luego, pasan al sector de empaquetado donde se agrupan de a 6 tablones, para luego ser despachados.</a:t>
            </a:r>
            <a:endParaRPr lang="es-ES" sz="1400" dirty="0"/>
          </a:p>
        </p:txBody>
      </p:sp>
      <p:sp>
        <p:nvSpPr>
          <p:cNvPr id="3" name="Elipse 2"/>
          <p:cNvSpPr/>
          <p:nvPr/>
        </p:nvSpPr>
        <p:spPr>
          <a:xfrm>
            <a:off x="542969" y="284053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3"/>
          <p:cNvCxnSpPr/>
          <p:nvPr/>
        </p:nvCxnSpPr>
        <p:spPr>
          <a:xfrm>
            <a:off x="23409" y="26723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3409" y="306608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44360" y="2110464"/>
            <a:ext cx="1171477" cy="523220"/>
          </a:xfrm>
          <a:prstGeom prst="rect">
            <a:avLst/>
          </a:prstGeom>
          <a:noFill/>
        </p:spPr>
        <p:txBody>
          <a:bodyPr wrap="square" rtlCol="0">
            <a:spAutoFit/>
          </a:bodyPr>
          <a:lstStyle/>
          <a:p>
            <a:pPr algn="ctr"/>
            <a:r>
              <a:rPr lang="es-ES" sz="1400" dirty="0" smtClean="0"/>
              <a:t>Puerta 1: Llega tronco</a:t>
            </a:r>
            <a:endParaRPr lang="es-ES" sz="1400" dirty="0"/>
          </a:p>
        </p:txBody>
      </p:sp>
      <p:sp>
        <p:nvSpPr>
          <p:cNvPr id="7" name="CuadroTexto 6"/>
          <p:cNvSpPr txBox="1"/>
          <p:nvPr/>
        </p:nvSpPr>
        <p:spPr>
          <a:xfrm>
            <a:off x="186185" y="3363748"/>
            <a:ext cx="1195506" cy="523220"/>
          </a:xfrm>
          <a:prstGeom prst="rect">
            <a:avLst/>
          </a:prstGeom>
          <a:noFill/>
        </p:spPr>
        <p:txBody>
          <a:bodyPr wrap="square" rtlCol="0">
            <a:spAutoFit/>
          </a:bodyPr>
          <a:lstStyle/>
          <a:p>
            <a:pPr algn="ctr"/>
            <a:r>
              <a:rPr lang="es-ES" sz="1400" dirty="0" smtClean="0"/>
              <a:t>Espera para inspección</a:t>
            </a:r>
            <a:endParaRPr lang="es-ES" sz="1400" dirty="0"/>
          </a:p>
        </p:txBody>
      </p:sp>
      <p:cxnSp>
        <p:nvCxnSpPr>
          <p:cNvPr id="8" name="Conector recto 7"/>
          <p:cNvCxnSpPr/>
          <p:nvPr/>
        </p:nvCxnSpPr>
        <p:spPr>
          <a:xfrm>
            <a:off x="1564276" y="272371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048315" y="306608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lecha curvada hacia abajo 11"/>
          <p:cNvSpPr/>
          <p:nvPr/>
        </p:nvSpPr>
        <p:spPr>
          <a:xfrm rot="5400000" flipV="1">
            <a:off x="988028" y="2361697"/>
            <a:ext cx="758898" cy="27513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Flecha curvada hacia abajo 12"/>
          <p:cNvSpPr/>
          <p:nvPr/>
        </p:nvSpPr>
        <p:spPr>
          <a:xfrm rot="5400000" flipH="1">
            <a:off x="2816638" y="2286645"/>
            <a:ext cx="775592"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Elipse 13"/>
          <p:cNvSpPr/>
          <p:nvPr/>
        </p:nvSpPr>
        <p:spPr>
          <a:xfrm>
            <a:off x="2011353" y="207062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Elipse 14"/>
          <p:cNvSpPr/>
          <p:nvPr/>
        </p:nvSpPr>
        <p:spPr>
          <a:xfrm>
            <a:off x="1977329" y="282028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6" name="Conector recto de flecha 15"/>
          <p:cNvCxnSpPr/>
          <p:nvPr/>
        </p:nvCxnSpPr>
        <p:spPr>
          <a:xfrm flipV="1">
            <a:off x="1471983" y="307177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2516699" y="307045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032660" y="271035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2207639" y="2331603"/>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p:cNvSpPr txBox="1"/>
          <p:nvPr/>
        </p:nvSpPr>
        <p:spPr>
          <a:xfrm>
            <a:off x="1592426" y="2535970"/>
            <a:ext cx="1453482" cy="307777"/>
          </a:xfrm>
          <a:prstGeom prst="rect">
            <a:avLst/>
          </a:prstGeom>
          <a:noFill/>
        </p:spPr>
        <p:txBody>
          <a:bodyPr wrap="square" rtlCol="0">
            <a:spAutoFit/>
          </a:bodyPr>
          <a:lstStyle/>
          <a:p>
            <a:pPr algn="ctr"/>
            <a:r>
              <a:rPr lang="es-ES" sz="1400" dirty="0" smtClean="0"/>
              <a:t>Inspector libre</a:t>
            </a:r>
            <a:endParaRPr lang="es-ES" sz="1400" dirty="0"/>
          </a:p>
        </p:txBody>
      </p:sp>
      <p:sp>
        <p:nvSpPr>
          <p:cNvPr id="22" name="CuadroTexto 21"/>
          <p:cNvSpPr txBox="1"/>
          <p:nvPr/>
        </p:nvSpPr>
        <p:spPr>
          <a:xfrm>
            <a:off x="1565429" y="3272305"/>
            <a:ext cx="1453482" cy="307777"/>
          </a:xfrm>
          <a:prstGeom prst="rect">
            <a:avLst/>
          </a:prstGeom>
          <a:noFill/>
        </p:spPr>
        <p:txBody>
          <a:bodyPr wrap="square" rtlCol="0">
            <a:spAutoFit/>
          </a:bodyPr>
          <a:lstStyle/>
          <a:p>
            <a:pPr algn="ctr"/>
            <a:r>
              <a:rPr lang="es-ES" sz="1400" dirty="0" smtClean="0"/>
              <a:t>Inspector</a:t>
            </a:r>
            <a:endParaRPr lang="es-ES" sz="1400" dirty="0"/>
          </a:p>
        </p:txBody>
      </p:sp>
      <p:sp>
        <p:nvSpPr>
          <p:cNvPr id="23" name="Elipse 22"/>
          <p:cNvSpPr/>
          <p:nvPr/>
        </p:nvSpPr>
        <p:spPr>
          <a:xfrm>
            <a:off x="519560" y="488577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23"/>
          <p:cNvCxnSpPr/>
          <p:nvPr/>
        </p:nvCxnSpPr>
        <p:spPr>
          <a:xfrm>
            <a:off x="0" y="471762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0" y="511132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7538" y="4105398"/>
            <a:ext cx="1194886" cy="523220"/>
          </a:xfrm>
          <a:prstGeom prst="rect">
            <a:avLst/>
          </a:prstGeom>
          <a:noFill/>
        </p:spPr>
        <p:txBody>
          <a:bodyPr wrap="square" rtlCol="0">
            <a:spAutoFit/>
          </a:bodyPr>
          <a:lstStyle/>
          <a:p>
            <a:pPr algn="ctr"/>
            <a:r>
              <a:rPr lang="es-ES" sz="1400" dirty="0" smtClean="0"/>
              <a:t>Puerta 2: Llega tronco</a:t>
            </a:r>
            <a:endParaRPr lang="es-ES" sz="1400" dirty="0"/>
          </a:p>
        </p:txBody>
      </p:sp>
      <p:sp>
        <p:nvSpPr>
          <p:cNvPr id="27" name="CuadroTexto 26"/>
          <p:cNvSpPr txBox="1"/>
          <p:nvPr/>
        </p:nvSpPr>
        <p:spPr>
          <a:xfrm>
            <a:off x="162776" y="5408984"/>
            <a:ext cx="1195506" cy="523220"/>
          </a:xfrm>
          <a:prstGeom prst="rect">
            <a:avLst/>
          </a:prstGeom>
          <a:noFill/>
        </p:spPr>
        <p:txBody>
          <a:bodyPr wrap="square" rtlCol="0">
            <a:spAutoFit/>
          </a:bodyPr>
          <a:lstStyle/>
          <a:p>
            <a:pPr algn="ctr"/>
            <a:r>
              <a:rPr lang="es-ES" sz="1400" dirty="0" smtClean="0"/>
              <a:t>Espera para inspección</a:t>
            </a:r>
            <a:endParaRPr lang="es-ES" sz="1400" dirty="0"/>
          </a:p>
        </p:txBody>
      </p:sp>
      <p:cxnSp>
        <p:nvCxnSpPr>
          <p:cNvPr id="28" name="Conector recto 27"/>
          <p:cNvCxnSpPr/>
          <p:nvPr/>
        </p:nvCxnSpPr>
        <p:spPr>
          <a:xfrm>
            <a:off x="1540867" y="476895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V="1">
            <a:off x="1024906" y="511132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lecha curvada hacia abajo 29"/>
          <p:cNvSpPr/>
          <p:nvPr/>
        </p:nvSpPr>
        <p:spPr>
          <a:xfrm rot="5400000" flipH="1" flipV="1">
            <a:off x="1040335" y="5561880"/>
            <a:ext cx="693784" cy="314626"/>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1" name="Flecha curvada hacia abajo 30"/>
          <p:cNvSpPr/>
          <p:nvPr/>
        </p:nvSpPr>
        <p:spPr>
          <a:xfrm rot="5400000">
            <a:off x="2865520" y="5482690"/>
            <a:ext cx="694755"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2" name="Elipse 31"/>
          <p:cNvSpPr/>
          <p:nvPr/>
        </p:nvSpPr>
        <p:spPr>
          <a:xfrm>
            <a:off x="1990087" y="563744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Elipse 32"/>
          <p:cNvSpPr/>
          <p:nvPr/>
        </p:nvSpPr>
        <p:spPr>
          <a:xfrm>
            <a:off x="1953920" y="48655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4" name="Conector recto de flecha 33"/>
          <p:cNvCxnSpPr/>
          <p:nvPr/>
        </p:nvCxnSpPr>
        <p:spPr>
          <a:xfrm flipV="1">
            <a:off x="1448574" y="511700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2493290" y="511569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3009251" y="475558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2186373" y="5898427"/>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CuadroTexto 37"/>
          <p:cNvSpPr txBox="1"/>
          <p:nvPr/>
        </p:nvSpPr>
        <p:spPr>
          <a:xfrm>
            <a:off x="1571160" y="6102794"/>
            <a:ext cx="1453482" cy="307777"/>
          </a:xfrm>
          <a:prstGeom prst="rect">
            <a:avLst/>
          </a:prstGeom>
          <a:noFill/>
        </p:spPr>
        <p:txBody>
          <a:bodyPr wrap="square" rtlCol="0">
            <a:spAutoFit/>
          </a:bodyPr>
          <a:lstStyle/>
          <a:p>
            <a:pPr algn="ctr"/>
            <a:r>
              <a:rPr lang="es-ES" sz="1400" dirty="0" smtClean="0"/>
              <a:t>Inspector libre</a:t>
            </a:r>
            <a:endParaRPr lang="es-ES" sz="1400" dirty="0"/>
          </a:p>
        </p:txBody>
      </p:sp>
      <p:sp>
        <p:nvSpPr>
          <p:cNvPr id="39" name="CuadroTexto 38"/>
          <p:cNvSpPr txBox="1"/>
          <p:nvPr/>
        </p:nvSpPr>
        <p:spPr>
          <a:xfrm>
            <a:off x="1542020" y="5317541"/>
            <a:ext cx="1453482" cy="307777"/>
          </a:xfrm>
          <a:prstGeom prst="rect">
            <a:avLst/>
          </a:prstGeom>
          <a:noFill/>
        </p:spPr>
        <p:txBody>
          <a:bodyPr wrap="square" rtlCol="0">
            <a:spAutoFit/>
          </a:bodyPr>
          <a:lstStyle/>
          <a:p>
            <a:pPr algn="ctr"/>
            <a:r>
              <a:rPr lang="es-ES" sz="1400" dirty="0" smtClean="0"/>
              <a:t>Inspector</a:t>
            </a:r>
            <a:endParaRPr lang="es-ES" sz="1400" dirty="0"/>
          </a:p>
        </p:txBody>
      </p:sp>
      <p:sp>
        <p:nvSpPr>
          <p:cNvPr id="40" name="Elipse 39"/>
          <p:cNvSpPr/>
          <p:nvPr/>
        </p:nvSpPr>
        <p:spPr>
          <a:xfrm>
            <a:off x="3511463" y="350045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Conector recto de flecha 41"/>
          <p:cNvCxnSpPr>
            <a:endCxn id="40" idx="2"/>
          </p:cNvCxnSpPr>
          <p:nvPr/>
        </p:nvCxnSpPr>
        <p:spPr>
          <a:xfrm flipV="1">
            <a:off x="3054795" y="3751934"/>
            <a:ext cx="456668" cy="1383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uadroTexto 42"/>
          <p:cNvSpPr txBox="1"/>
          <p:nvPr/>
        </p:nvSpPr>
        <p:spPr>
          <a:xfrm>
            <a:off x="3178329" y="4023436"/>
            <a:ext cx="1195506" cy="523220"/>
          </a:xfrm>
          <a:prstGeom prst="rect">
            <a:avLst/>
          </a:prstGeom>
          <a:noFill/>
        </p:spPr>
        <p:txBody>
          <a:bodyPr wrap="square" rtlCol="0">
            <a:spAutoFit/>
          </a:bodyPr>
          <a:lstStyle/>
          <a:p>
            <a:pPr algn="ctr"/>
            <a:r>
              <a:rPr lang="es-ES" sz="1400" dirty="0" smtClean="0"/>
              <a:t>Espera para corte</a:t>
            </a:r>
            <a:endParaRPr lang="es-ES" sz="1400" dirty="0"/>
          </a:p>
        </p:txBody>
      </p:sp>
      <p:cxnSp>
        <p:nvCxnSpPr>
          <p:cNvPr id="44" name="Conector recto 43"/>
          <p:cNvCxnSpPr/>
          <p:nvPr/>
        </p:nvCxnSpPr>
        <p:spPr>
          <a:xfrm>
            <a:off x="4532770" y="338363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flipV="1">
            <a:off x="4016809" y="372600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endCxn id="40" idx="2"/>
          </p:cNvCxnSpPr>
          <p:nvPr/>
        </p:nvCxnSpPr>
        <p:spPr>
          <a:xfrm>
            <a:off x="3096273" y="3066087"/>
            <a:ext cx="415190" cy="6858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echa curvada hacia abajo 52"/>
          <p:cNvSpPr/>
          <p:nvPr/>
        </p:nvSpPr>
        <p:spPr>
          <a:xfrm rot="5400000" flipV="1">
            <a:off x="4007598" y="3012382"/>
            <a:ext cx="758898" cy="27513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4" name="Flecha curvada hacia abajo 53"/>
          <p:cNvSpPr/>
          <p:nvPr/>
        </p:nvSpPr>
        <p:spPr>
          <a:xfrm rot="5400000" flipH="1">
            <a:off x="5880517" y="2937331"/>
            <a:ext cx="775592"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5" name="Elipse 54"/>
          <p:cNvSpPr/>
          <p:nvPr/>
        </p:nvSpPr>
        <p:spPr>
          <a:xfrm>
            <a:off x="5075232" y="272131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p:cNvSpPr/>
          <p:nvPr/>
        </p:nvSpPr>
        <p:spPr>
          <a:xfrm>
            <a:off x="5041208" y="347097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7" name="Conector recto de flecha 56"/>
          <p:cNvCxnSpPr/>
          <p:nvPr/>
        </p:nvCxnSpPr>
        <p:spPr>
          <a:xfrm flipV="1">
            <a:off x="4535862" y="372245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p:nvPr/>
        </p:nvCxnSpPr>
        <p:spPr>
          <a:xfrm flipV="1">
            <a:off x="5580578" y="372114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6096539" y="336103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Elipse 59"/>
          <p:cNvSpPr/>
          <p:nvPr/>
        </p:nvSpPr>
        <p:spPr>
          <a:xfrm>
            <a:off x="5271518" y="2982289"/>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1" name="CuadroTexto 60"/>
          <p:cNvSpPr txBox="1"/>
          <p:nvPr/>
        </p:nvSpPr>
        <p:spPr>
          <a:xfrm>
            <a:off x="4656305" y="3186656"/>
            <a:ext cx="1453482" cy="307777"/>
          </a:xfrm>
          <a:prstGeom prst="rect">
            <a:avLst/>
          </a:prstGeom>
          <a:noFill/>
        </p:spPr>
        <p:txBody>
          <a:bodyPr wrap="square" rtlCol="0">
            <a:spAutoFit/>
          </a:bodyPr>
          <a:lstStyle/>
          <a:p>
            <a:pPr algn="ctr"/>
            <a:r>
              <a:rPr lang="es-ES" sz="1400" dirty="0" smtClean="0"/>
              <a:t>Sector libre</a:t>
            </a:r>
            <a:endParaRPr lang="es-ES" sz="1400" dirty="0"/>
          </a:p>
        </p:txBody>
      </p:sp>
      <p:sp>
        <p:nvSpPr>
          <p:cNvPr id="62" name="CuadroTexto 61"/>
          <p:cNvSpPr txBox="1"/>
          <p:nvPr/>
        </p:nvSpPr>
        <p:spPr>
          <a:xfrm>
            <a:off x="4629308" y="3922991"/>
            <a:ext cx="1453482" cy="307777"/>
          </a:xfrm>
          <a:prstGeom prst="rect">
            <a:avLst/>
          </a:prstGeom>
          <a:noFill/>
        </p:spPr>
        <p:txBody>
          <a:bodyPr wrap="square" rtlCol="0">
            <a:spAutoFit/>
          </a:bodyPr>
          <a:lstStyle/>
          <a:p>
            <a:pPr algn="ctr"/>
            <a:r>
              <a:rPr lang="es-ES" sz="1400" dirty="0" smtClean="0"/>
              <a:t>Sector de corte</a:t>
            </a:r>
            <a:endParaRPr lang="es-ES" sz="1400" dirty="0"/>
          </a:p>
        </p:txBody>
      </p:sp>
      <p:cxnSp>
        <p:nvCxnSpPr>
          <p:cNvPr id="64" name="Conector recto de flecha 63"/>
          <p:cNvCxnSpPr/>
          <p:nvPr/>
        </p:nvCxnSpPr>
        <p:spPr>
          <a:xfrm flipV="1">
            <a:off x="6144757" y="3092908"/>
            <a:ext cx="570521" cy="628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p:cNvCxnSpPr/>
          <p:nvPr/>
        </p:nvCxnSpPr>
        <p:spPr>
          <a:xfrm flipV="1">
            <a:off x="6151546" y="3338395"/>
            <a:ext cx="563732" cy="4135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flipV="1">
            <a:off x="6151545" y="3567877"/>
            <a:ext cx="549985" cy="161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V="1">
            <a:off x="6151544" y="3729337"/>
            <a:ext cx="563734" cy="83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6716107" y="2952046"/>
            <a:ext cx="4029" cy="8894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flipH="1">
            <a:off x="6388551" y="4170904"/>
            <a:ext cx="390375" cy="613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ector recto de flecha 85"/>
          <p:cNvCxnSpPr/>
          <p:nvPr/>
        </p:nvCxnSpPr>
        <p:spPr>
          <a:xfrm>
            <a:off x="6151544" y="3715083"/>
            <a:ext cx="563734" cy="5699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p:nvPr/>
        </p:nvCxnSpPr>
        <p:spPr>
          <a:xfrm>
            <a:off x="6179327" y="3751933"/>
            <a:ext cx="467197" cy="6395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p:cNvCxnSpPr/>
          <p:nvPr/>
        </p:nvCxnSpPr>
        <p:spPr>
          <a:xfrm>
            <a:off x="6178498" y="3757854"/>
            <a:ext cx="380600" cy="795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recto de flecha 93"/>
          <p:cNvCxnSpPr/>
          <p:nvPr/>
        </p:nvCxnSpPr>
        <p:spPr>
          <a:xfrm>
            <a:off x="6167482" y="3668814"/>
            <a:ext cx="295908" cy="10569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Elipse 95"/>
          <p:cNvSpPr/>
          <p:nvPr/>
        </p:nvSpPr>
        <p:spPr>
          <a:xfrm>
            <a:off x="6526253" y="497701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7" name="CuadroTexto 96"/>
          <p:cNvSpPr txBox="1"/>
          <p:nvPr/>
        </p:nvSpPr>
        <p:spPr>
          <a:xfrm>
            <a:off x="5332889" y="5191465"/>
            <a:ext cx="1336398" cy="738664"/>
          </a:xfrm>
          <a:prstGeom prst="rect">
            <a:avLst/>
          </a:prstGeom>
          <a:noFill/>
        </p:spPr>
        <p:txBody>
          <a:bodyPr wrap="square" rtlCol="0">
            <a:spAutoFit/>
          </a:bodyPr>
          <a:lstStyle/>
          <a:p>
            <a:pPr algn="ctr"/>
            <a:r>
              <a:rPr lang="es-ES" sz="1400" dirty="0" smtClean="0"/>
              <a:t>Contenedor para desperdicios</a:t>
            </a:r>
            <a:endParaRPr lang="es-ES" sz="1400" dirty="0"/>
          </a:p>
        </p:txBody>
      </p:sp>
      <p:cxnSp>
        <p:nvCxnSpPr>
          <p:cNvPr id="98" name="Conector recto 97"/>
          <p:cNvCxnSpPr/>
          <p:nvPr/>
        </p:nvCxnSpPr>
        <p:spPr>
          <a:xfrm flipH="1">
            <a:off x="7058458" y="5477492"/>
            <a:ext cx="390375" cy="613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ector recto de flecha 98"/>
          <p:cNvCxnSpPr>
            <a:stCxn id="96" idx="5"/>
          </p:cNvCxnSpPr>
          <p:nvPr/>
        </p:nvCxnSpPr>
        <p:spPr>
          <a:xfrm>
            <a:off x="6957593" y="5406324"/>
            <a:ext cx="249858" cy="4718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p:cNvCxnSpPr>
            <a:endCxn id="96" idx="7"/>
          </p:cNvCxnSpPr>
          <p:nvPr/>
        </p:nvCxnSpPr>
        <p:spPr>
          <a:xfrm>
            <a:off x="6720316" y="4290492"/>
            <a:ext cx="237277" cy="760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p:cNvCxnSpPr>
            <a:endCxn id="96" idx="0"/>
          </p:cNvCxnSpPr>
          <p:nvPr/>
        </p:nvCxnSpPr>
        <p:spPr>
          <a:xfrm>
            <a:off x="6649683" y="4376656"/>
            <a:ext cx="129243" cy="6003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p:cNvCxnSpPr>
            <a:endCxn id="96" idx="1"/>
          </p:cNvCxnSpPr>
          <p:nvPr/>
        </p:nvCxnSpPr>
        <p:spPr>
          <a:xfrm>
            <a:off x="6562257" y="4532292"/>
            <a:ext cx="38002" cy="5183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p:cNvCxnSpPr/>
          <p:nvPr/>
        </p:nvCxnSpPr>
        <p:spPr>
          <a:xfrm>
            <a:off x="6461392" y="4704639"/>
            <a:ext cx="38002" cy="5183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CuadroTexto 107"/>
          <p:cNvSpPr txBox="1"/>
          <p:nvPr/>
        </p:nvSpPr>
        <p:spPr>
          <a:xfrm>
            <a:off x="6957593" y="6007868"/>
            <a:ext cx="1336398" cy="307777"/>
          </a:xfrm>
          <a:prstGeom prst="rect">
            <a:avLst/>
          </a:prstGeom>
          <a:noFill/>
        </p:spPr>
        <p:txBody>
          <a:bodyPr wrap="square" rtlCol="0">
            <a:spAutoFit/>
          </a:bodyPr>
          <a:lstStyle/>
          <a:p>
            <a:pPr algn="ctr"/>
            <a:r>
              <a:rPr lang="es-ES" sz="1400" dirty="0" smtClean="0"/>
              <a:t>Se desechan</a:t>
            </a:r>
            <a:endParaRPr lang="es-ES" sz="1400" dirty="0"/>
          </a:p>
        </p:txBody>
      </p:sp>
      <p:sp>
        <p:nvSpPr>
          <p:cNvPr id="109" name="Elipse 108"/>
          <p:cNvSpPr/>
          <p:nvPr/>
        </p:nvSpPr>
        <p:spPr>
          <a:xfrm>
            <a:off x="7110864" y="306611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1" name="Conector recto de flecha 110"/>
          <p:cNvCxnSpPr/>
          <p:nvPr/>
        </p:nvCxnSpPr>
        <p:spPr>
          <a:xfrm>
            <a:off x="6750248" y="3109106"/>
            <a:ext cx="390387" cy="51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ector recto de flecha 112"/>
          <p:cNvCxnSpPr/>
          <p:nvPr/>
        </p:nvCxnSpPr>
        <p:spPr>
          <a:xfrm flipV="1">
            <a:off x="6720965" y="3351543"/>
            <a:ext cx="337493" cy="320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p:cNvCxnSpPr>
            <a:endCxn id="109" idx="3"/>
          </p:cNvCxnSpPr>
          <p:nvPr/>
        </p:nvCxnSpPr>
        <p:spPr>
          <a:xfrm flipV="1">
            <a:off x="6761810" y="3495425"/>
            <a:ext cx="423060" cy="79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p:cNvCxnSpPr/>
          <p:nvPr/>
        </p:nvCxnSpPr>
        <p:spPr>
          <a:xfrm flipV="1">
            <a:off x="6750248" y="3630485"/>
            <a:ext cx="434622" cy="1071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CuadroTexto 122"/>
          <p:cNvSpPr txBox="1"/>
          <p:nvPr/>
        </p:nvSpPr>
        <p:spPr>
          <a:xfrm>
            <a:off x="6489570" y="2437396"/>
            <a:ext cx="1195506" cy="523220"/>
          </a:xfrm>
          <a:prstGeom prst="rect">
            <a:avLst/>
          </a:prstGeom>
          <a:noFill/>
        </p:spPr>
        <p:txBody>
          <a:bodyPr wrap="square" rtlCol="0">
            <a:spAutoFit/>
          </a:bodyPr>
          <a:lstStyle/>
          <a:p>
            <a:pPr algn="ctr"/>
            <a:r>
              <a:rPr lang="es-ES" sz="1400" dirty="0" smtClean="0"/>
              <a:t>Espera para cepillado</a:t>
            </a:r>
            <a:endParaRPr lang="es-ES" sz="1400" dirty="0"/>
          </a:p>
        </p:txBody>
      </p:sp>
      <p:cxnSp>
        <p:nvCxnSpPr>
          <p:cNvPr id="124" name="Conector recto 123"/>
          <p:cNvCxnSpPr/>
          <p:nvPr/>
        </p:nvCxnSpPr>
        <p:spPr>
          <a:xfrm>
            <a:off x="7785553" y="22507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Conector recto de flecha 124"/>
          <p:cNvCxnSpPr>
            <a:stCxn id="109" idx="7"/>
          </p:cNvCxnSpPr>
          <p:nvPr/>
        </p:nvCxnSpPr>
        <p:spPr>
          <a:xfrm flipV="1">
            <a:off x="7542204" y="2593128"/>
            <a:ext cx="243349" cy="5466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Flecha curvada hacia abajo 125"/>
          <p:cNvSpPr/>
          <p:nvPr/>
        </p:nvSpPr>
        <p:spPr>
          <a:xfrm rot="5400000" flipV="1">
            <a:off x="7260381" y="1879506"/>
            <a:ext cx="758898" cy="27513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7" name="Flecha curvada hacia abajo 126"/>
          <p:cNvSpPr/>
          <p:nvPr/>
        </p:nvSpPr>
        <p:spPr>
          <a:xfrm rot="5400000" flipH="1">
            <a:off x="9133300" y="1804455"/>
            <a:ext cx="775592"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8" name="Elipse 127"/>
          <p:cNvSpPr/>
          <p:nvPr/>
        </p:nvSpPr>
        <p:spPr>
          <a:xfrm>
            <a:off x="8328015" y="158843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9" name="Elipse 128"/>
          <p:cNvSpPr/>
          <p:nvPr/>
        </p:nvSpPr>
        <p:spPr>
          <a:xfrm>
            <a:off x="8293991" y="233809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30" name="Conector recto de flecha 129"/>
          <p:cNvCxnSpPr/>
          <p:nvPr/>
        </p:nvCxnSpPr>
        <p:spPr>
          <a:xfrm flipV="1">
            <a:off x="7788645" y="258958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p:nvPr/>
        </p:nvCxnSpPr>
        <p:spPr>
          <a:xfrm flipV="1">
            <a:off x="8833361" y="258826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ector recto 131"/>
          <p:cNvCxnSpPr/>
          <p:nvPr/>
        </p:nvCxnSpPr>
        <p:spPr>
          <a:xfrm>
            <a:off x="9349322" y="222816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Elipse 132"/>
          <p:cNvSpPr/>
          <p:nvPr/>
        </p:nvSpPr>
        <p:spPr>
          <a:xfrm>
            <a:off x="8524301" y="1849413"/>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4" name="CuadroTexto 133"/>
          <p:cNvSpPr txBox="1"/>
          <p:nvPr/>
        </p:nvSpPr>
        <p:spPr>
          <a:xfrm>
            <a:off x="7909088" y="2053780"/>
            <a:ext cx="1453482" cy="307777"/>
          </a:xfrm>
          <a:prstGeom prst="rect">
            <a:avLst/>
          </a:prstGeom>
          <a:noFill/>
        </p:spPr>
        <p:txBody>
          <a:bodyPr wrap="square" rtlCol="0">
            <a:spAutoFit/>
          </a:bodyPr>
          <a:lstStyle/>
          <a:p>
            <a:pPr algn="ctr"/>
            <a:r>
              <a:rPr lang="es-ES" sz="1400" dirty="0" smtClean="0"/>
              <a:t>Sector libre</a:t>
            </a:r>
            <a:endParaRPr lang="es-ES" sz="1400" dirty="0"/>
          </a:p>
        </p:txBody>
      </p:sp>
      <p:sp>
        <p:nvSpPr>
          <p:cNvPr id="135" name="CuadroTexto 134"/>
          <p:cNvSpPr txBox="1"/>
          <p:nvPr/>
        </p:nvSpPr>
        <p:spPr>
          <a:xfrm>
            <a:off x="7882091" y="2790115"/>
            <a:ext cx="1453482" cy="523220"/>
          </a:xfrm>
          <a:prstGeom prst="rect">
            <a:avLst/>
          </a:prstGeom>
          <a:noFill/>
        </p:spPr>
        <p:txBody>
          <a:bodyPr wrap="square" rtlCol="0">
            <a:spAutoFit/>
          </a:bodyPr>
          <a:lstStyle/>
          <a:p>
            <a:pPr algn="ctr"/>
            <a:r>
              <a:rPr lang="es-ES" sz="1400" dirty="0" smtClean="0"/>
              <a:t>Sector de cepillado 1</a:t>
            </a:r>
            <a:endParaRPr lang="es-ES" sz="1400" dirty="0"/>
          </a:p>
        </p:txBody>
      </p:sp>
      <p:cxnSp>
        <p:nvCxnSpPr>
          <p:cNvPr id="137" name="Conector recto 136"/>
          <p:cNvCxnSpPr/>
          <p:nvPr/>
        </p:nvCxnSpPr>
        <p:spPr>
          <a:xfrm>
            <a:off x="7836871" y="358416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ector recto de flecha 137"/>
          <p:cNvCxnSpPr>
            <a:stCxn id="109" idx="5"/>
          </p:cNvCxnSpPr>
          <p:nvPr/>
        </p:nvCxnSpPr>
        <p:spPr>
          <a:xfrm>
            <a:off x="7542204" y="3495425"/>
            <a:ext cx="294667" cy="4311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Flecha curvada hacia abajo 138"/>
          <p:cNvSpPr/>
          <p:nvPr/>
        </p:nvSpPr>
        <p:spPr>
          <a:xfrm rot="5400000" flipH="1" flipV="1">
            <a:off x="7263702" y="4356035"/>
            <a:ext cx="704524" cy="334262"/>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0" name="Flecha curvada hacia abajo 139"/>
          <p:cNvSpPr/>
          <p:nvPr/>
        </p:nvSpPr>
        <p:spPr>
          <a:xfrm rot="5400000">
            <a:off x="9239850" y="4369097"/>
            <a:ext cx="739807" cy="35646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1" name="Elipse 140"/>
          <p:cNvSpPr/>
          <p:nvPr/>
        </p:nvSpPr>
        <p:spPr>
          <a:xfrm>
            <a:off x="8358674" y="440558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2" name="Elipse 141"/>
          <p:cNvSpPr/>
          <p:nvPr/>
        </p:nvSpPr>
        <p:spPr>
          <a:xfrm>
            <a:off x="8345309" y="367150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43" name="Conector recto de flecha 142"/>
          <p:cNvCxnSpPr/>
          <p:nvPr/>
        </p:nvCxnSpPr>
        <p:spPr>
          <a:xfrm flipV="1">
            <a:off x="7839963" y="392299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p:cNvCxnSpPr/>
          <p:nvPr/>
        </p:nvCxnSpPr>
        <p:spPr>
          <a:xfrm flipV="1">
            <a:off x="8884679" y="392167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ector recto 144"/>
          <p:cNvCxnSpPr/>
          <p:nvPr/>
        </p:nvCxnSpPr>
        <p:spPr>
          <a:xfrm>
            <a:off x="9400640" y="356157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Elipse 145"/>
          <p:cNvSpPr/>
          <p:nvPr/>
        </p:nvSpPr>
        <p:spPr>
          <a:xfrm>
            <a:off x="8554960" y="4666563"/>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7" name="CuadroTexto 146"/>
          <p:cNvSpPr txBox="1"/>
          <p:nvPr/>
        </p:nvSpPr>
        <p:spPr>
          <a:xfrm>
            <a:off x="7931857" y="4900230"/>
            <a:ext cx="1453482" cy="307777"/>
          </a:xfrm>
          <a:prstGeom prst="rect">
            <a:avLst/>
          </a:prstGeom>
          <a:noFill/>
        </p:spPr>
        <p:txBody>
          <a:bodyPr wrap="square" rtlCol="0">
            <a:spAutoFit/>
          </a:bodyPr>
          <a:lstStyle/>
          <a:p>
            <a:pPr algn="ctr"/>
            <a:r>
              <a:rPr lang="es-ES" sz="1400" dirty="0" smtClean="0"/>
              <a:t>Sector libre</a:t>
            </a:r>
            <a:endParaRPr lang="es-ES" sz="1400" dirty="0"/>
          </a:p>
        </p:txBody>
      </p:sp>
      <p:sp>
        <p:nvSpPr>
          <p:cNvPr id="148" name="CuadroTexto 147"/>
          <p:cNvSpPr txBox="1"/>
          <p:nvPr/>
        </p:nvSpPr>
        <p:spPr>
          <a:xfrm>
            <a:off x="7853947" y="3220538"/>
            <a:ext cx="1453482" cy="523220"/>
          </a:xfrm>
          <a:prstGeom prst="rect">
            <a:avLst/>
          </a:prstGeom>
          <a:noFill/>
        </p:spPr>
        <p:txBody>
          <a:bodyPr wrap="square" rtlCol="0">
            <a:spAutoFit/>
          </a:bodyPr>
          <a:lstStyle/>
          <a:p>
            <a:pPr algn="ctr"/>
            <a:r>
              <a:rPr lang="es-ES" sz="1400" dirty="0" smtClean="0"/>
              <a:t>Sector de cepillado 2</a:t>
            </a:r>
            <a:endParaRPr lang="es-ES" sz="1400" dirty="0"/>
          </a:p>
        </p:txBody>
      </p:sp>
      <p:sp>
        <p:nvSpPr>
          <p:cNvPr id="157" name="Elipse 156"/>
          <p:cNvSpPr/>
          <p:nvPr/>
        </p:nvSpPr>
        <p:spPr>
          <a:xfrm>
            <a:off x="9633520" y="29060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9" name="CuadroTexto 158"/>
          <p:cNvSpPr txBox="1"/>
          <p:nvPr/>
        </p:nvSpPr>
        <p:spPr>
          <a:xfrm>
            <a:off x="9499549" y="2250943"/>
            <a:ext cx="1195506" cy="523220"/>
          </a:xfrm>
          <a:prstGeom prst="rect">
            <a:avLst/>
          </a:prstGeom>
          <a:noFill/>
        </p:spPr>
        <p:txBody>
          <a:bodyPr wrap="square" rtlCol="0">
            <a:spAutoFit/>
          </a:bodyPr>
          <a:lstStyle/>
          <a:p>
            <a:pPr algn="ctr"/>
            <a:r>
              <a:rPr lang="es-ES" sz="1400" dirty="0" smtClean="0"/>
              <a:t>Espera de tablones</a:t>
            </a:r>
            <a:endParaRPr lang="es-ES" sz="1400" dirty="0"/>
          </a:p>
        </p:txBody>
      </p:sp>
      <p:cxnSp>
        <p:nvCxnSpPr>
          <p:cNvPr id="168" name="Conector recto 167"/>
          <p:cNvCxnSpPr/>
          <p:nvPr/>
        </p:nvCxnSpPr>
        <p:spPr>
          <a:xfrm flipH="1">
            <a:off x="10700930" y="2767396"/>
            <a:ext cx="1487" cy="1179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p:nvPr/>
        </p:nvCxnSpPr>
        <p:spPr>
          <a:xfrm flipV="1">
            <a:off x="10700372" y="3137589"/>
            <a:ext cx="363868" cy="5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p:nvPr/>
        </p:nvCxnSpPr>
        <p:spPr>
          <a:xfrm flipV="1">
            <a:off x="10179094" y="3084188"/>
            <a:ext cx="523617" cy="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recto de flecha 178"/>
          <p:cNvCxnSpPr/>
          <p:nvPr/>
        </p:nvCxnSpPr>
        <p:spPr>
          <a:xfrm flipV="1">
            <a:off x="10145070" y="2924004"/>
            <a:ext cx="555860" cy="206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recto de flecha 179"/>
          <p:cNvCxnSpPr/>
          <p:nvPr/>
        </p:nvCxnSpPr>
        <p:spPr>
          <a:xfrm>
            <a:off x="10145070" y="3130822"/>
            <a:ext cx="546754" cy="478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de flecha 181"/>
          <p:cNvCxnSpPr/>
          <p:nvPr/>
        </p:nvCxnSpPr>
        <p:spPr>
          <a:xfrm>
            <a:off x="10145070" y="3130822"/>
            <a:ext cx="555859" cy="308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10145070" y="3130822"/>
            <a:ext cx="572832" cy="1351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p:cNvCxnSpPr>
            <a:stCxn id="157" idx="6"/>
          </p:cNvCxnSpPr>
          <p:nvPr/>
        </p:nvCxnSpPr>
        <p:spPr>
          <a:xfrm>
            <a:off x="10138866" y="3157506"/>
            <a:ext cx="548487" cy="636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CuadroTexto 189"/>
          <p:cNvSpPr txBox="1"/>
          <p:nvPr/>
        </p:nvSpPr>
        <p:spPr>
          <a:xfrm>
            <a:off x="10271902" y="3836903"/>
            <a:ext cx="495678" cy="307777"/>
          </a:xfrm>
          <a:prstGeom prst="rect">
            <a:avLst/>
          </a:prstGeom>
          <a:noFill/>
        </p:spPr>
        <p:txBody>
          <a:bodyPr wrap="square" rtlCol="0">
            <a:spAutoFit/>
          </a:bodyPr>
          <a:lstStyle/>
          <a:p>
            <a:pPr algn="ctr"/>
            <a:r>
              <a:rPr lang="es-ES" sz="1400" dirty="0" smtClean="0"/>
              <a:t>(</a:t>
            </a:r>
            <a:r>
              <a:rPr lang="es-ES" sz="1400" dirty="0"/>
              <a:t>6</a:t>
            </a:r>
            <a:r>
              <a:rPr lang="es-ES" sz="1400" dirty="0" smtClean="0"/>
              <a:t>)</a:t>
            </a:r>
            <a:endParaRPr lang="es-ES" sz="1400" dirty="0"/>
          </a:p>
        </p:txBody>
      </p:sp>
      <p:sp>
        <p:nvSpPr>
          <p:cNvPr id="191" name="Elipse 190"/>
          <p:cNvSpPr/>
          <p:nvPr/>
        </p:nvSpPr>
        <p:spPr>
          <a:xfrm>
            <a:off x="11072788" y="29060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2" name="CuadroTexto 191"/>
          <p:cNvSpPr txBox="1"/>
          <p:nvPr/>
        </p:nvSpPr>
        <p:spPr>
          <a:xfrm>
            <a:off x="10844942" y="3548807"/>
            <a:ext cx="1334676" cy="523220"/>
          </a:xfrm>
          <a:prstGeom prst="rect">
            <a:avLst/>
          </a:prstGeom>
          <a:noFill/>
        </p:spPr>
        <p:txBody>
          <a:bodyPr wrap="square" rtlCol="0">
            <a:spAutoFit/>
          </a:bodyPr>
          <a:lstStyle/>
          <a:p>
            <a:pPr algn="ctr"/>
            <a:r>
              <a:rPr lang="es-ES" sz="1400" dirty="0" smtClean="0"/>
              <a:t>Sector de empaquetado</a:t>
            </a:r>
            <a:endParaRPr lang="es-ES" sz="1400" dirty="0"/>
          </a:p>
        </p:txBody>
      </p:sp>
      <p:cxnSp>
        <p:nvCxnSpPr>
          <p:cNvPr id="193" name="Conector recto 192"/>
          <p:cNvCxnSpPr/>
          <p:nvPr/>
        </p:nvCxnSpPr>
        <p:spPr>
          <a:xfrm flipH="1">
            <a:off x="12095295" y="2777834"/>
            <a:ext cx="18039" cy="817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Conector recto de flecha 193"/>
          <p:cNvCxnSpPr/>
          <p:nvPr/>
        </p:nvCxnSpPr>
        <p:spPr>
          <a:xfrm flipV="1">
            <a:off x="11570186" y="315519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CuadroTexto 194"/>
          <p:cNvSpPr txBox="1"/>
          <p:nvPr/>
        </p:nvSpPr>
        <p:spPr>
          <a:xfrm>
            <a:off x="10919443" y="1988370"/>
            <a:ext cx="1260175" cy="738664"/>
          </a:xfrm>
          <a:prstGeom prst="rect">
            <a:avLst/>
          </a:prstGeom>
          <a:noFill/>
        </p:spPr>
        <p:txBody>
          <a:bodyPr wrap="square" rtlCol="0">
            <a:spAutoFit/>
          </a:bodyPr>
          <a:lstStyle/>
          <a:p>
            <a:pPr algn="ctr"/>
            <a:r>
              <a:rPr lang="es-ES" sz="1400" dirty="0" smtClean="0"/>
              <a:t>Los tablones son despachados</a:t>
            </a:r>
            <a:endParaRPr lang="es-ES" sz="1400" dirty="0"/>
          </a:p>
        </p:txBody>
      </p:sp>
      <p:cxnSp>
        <p:nvCxnSpPr>
          <p:cNvPr id="201" name="Conector recto de flecha 200"/>
          <p:cNvCxnSpPr>
            <a:endCxn id="157" idx="1"/>
          </p:cNvCxnSpPr>
          <p:nvPr/>
        </p:nvCxnSpPr>
        <p:spPr>
          <a:xfrm>
            <a:off x="9378993" y="2609645"/>
            <a:ext cx="328533" cy="3700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recto de flecha 202"/>
          <p:cNvCxnSpPr>
            <a:endCxn id="157" idx="3"/>
          </p:cNvCxnSpPr>
          <p:nvPr/>
        </p:nvCxnSpPr>
        <p:spPr>
          <a:xfrm flipV="1">
            <a:off x="9449954" y="3335330"/>
            <a:ext cx="257572" cy="616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631216"/>
          </a:xfrm>
          <a:prstGeom prst="rect">
            <a:avLst/>
          </a:prstGeom>
        </p:spPr>
        <p:txBody>
          <a:bodyPr wrap="square">
            <a:spAutoFit/>
          </a:bodyPr>
          <a:lstStyle/>
          <a:p>
            <a:pPr lvl="0" eaLnBrk="0" fontAlgn="base" hangingPunct="0">
              <a:spcBef>
                <a:spcPct val="0"/>
              </a:spcBef>
              <a:spcAft>
                <a:spcPct val="0"/>
              </a:spcAft>
            </a:pPr>
            <a:r>
              <a:rPr kumimoji="0" lang="es-ES" altLang="es-ES" sz="1600" b="1" i="0" u="none" strike="noStrike" cap="none" normalizeH="0" baseline="0" dirty="0" smtClean="0">
                <a:ln>
                  <a:noFill/>
                </a:ln>
                <a:solidFill>
                  <a:srgbClr val="000000"/>
                </a:solidFill>
                <a:effectLst/>
                <a:latin typeface="Calibri-Bold"/>
              </a:rPr>
              <a:t>Ejercicio 14. Legalización de documentos.</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Se desea modelar el funcionamiento de un proceso de legalización de documentos.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Los documentos llegan de a uno a la oficina y deben ser triplicados en una de las dos fotocopiadoras existentes. Una </a:t>
            </a:r>
            <a:r>
              <a:rPr lang="es-ES" altLang="es-ES" sz="1400" dirty="0" smtClean="0">
                <a:solidFill>
                  <a:srgbClr val="000000"/>
                </a:solidFill>
                <a:latin typeface="Calibri" panose="020F0502020204030204" pitchFamily="34" charset="0"/>
              </a:rPr>
              <a:t>vez elegida </a:t>
            </a:r>
            <a:r>
              <a:rPr lang="es-ES" altLang="es-ES" sz="1400" dirty="0">
                <a:solidFill>
                  <a:srgbClr val="000000"/>
                </a:solidFill>
                <a:latin typeface="Calibri" panose="020F0502020204030204" pitchFamily="34" charset="0"/>
              </a:rPr>
              <a:t>la fotocopiadora, se solicita al encargado de esa fotocopiadora, las tres copias del documento. La </a:t>
            </a:r>
            <a:r>
              <a:rPr lang="es-ES" altLang="es-ES" sz="1400" dirty="0" smtClean="0">
                <a:solidFill>
                  <a:srgbClr val="000000"/>
                </a:solidFill>
                <a:latin typeface="Calibri" panose="020F0502020204030204" pitchFamily="34" charset="0"/>
              </a:rPr>
              <a:t>fotocopiadora sólo </a:t>
            </a:r>
            <a:r>
              <a:rPr lang="es-ES" altLang="es-ES" sz="1400" dirty="0">
                <a:solidFill>
                  <a:srgbClr val="000000"/>
                </a:solidFill>
                <a:latin typeface="Calibri" panose="020F0502020204030204" pitchFamily="34" charset="0"/>
              </a:rPr>
              <a:t>imprime de a una copia por vez. Hasta no terminar las 3 copias, el empleado no puede recibir nuevos documentos.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Al terminar las tres copias de un documento, deben empaquetarse juntas para ser derivadas al sector de asuntos legales.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En ese momento, se libera el encargado de la fotocopiadora para recibir nuevos documentos</a:t>
            </a:r>
            <a:r>
              <a:rPr lang="es-ES" altLang="es-ES" sz="1400" dirty="0" smtClean="0">
                <a:solidFill>
                  <a:srgbClr val="000000"/>
                </a:solidFill>
                <a:latin typeface="Calibri" panose="020F0502020204030204" pitchFamily="34" charset="0"/>
              </a:rPr>
              <a:t>.</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p:txBody>
      </p:sp>
      <p:sp>
        <p:nvSpPr>
          <p:cNvPr id="11" name="Elipse 10"/>
          <p:cNvSpPr/>
          <p:nvPr/>
        </p:nvSpPr>
        <p:spPr>
          <a:xfrm>
            <a:off x="611537" y="360712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11"/>
          <p:cNvCxnSpPr/>
          <p:nvPr/>
        </p:nvCxnSpPr>
        <p:spPr>
          <a:xfrm>
            <a:off x="91977" y="343898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91977" y="383268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66286" y="2912724"/>
            <a:ext cx="1157309" cy="523220"/>
          </a:xfrm>
          <a:prstGeom prst="rect">
            <a:avLst/>
          </a:prstGeom>
          <a:noFill/>
        </p:spPr>
        <p:txBody>
          <a:bodyPr wrap="square" rtlCol="0">
            <a:spAutoFit/>
          </a:bodyPr>
          <a:lstStyle/>
          <a:p>
            <a:pPr algn="ctr"/>
            <a:r>
              <a:rPr lang="es-ES" sz="1400" dirty="0" smtClean="0"/>
              <a:t>Llega documento</a:t>
            </a:r>
            <a:endParaRPr lang="es-ES" sz="1400" dirty="0"/>
          </a:p>
        </p:txBody>
      </p:sp>
      <p:sp>
        <p:nvSpPr>
          <p:cNvPr id="15" name="CuadroTexto 14"/>
          <p:cNvSpPr txBox="1"/>
          <p:nvPr/>
        </p:nvSpPr>
        <p:spPr>
          <a:xfrm>
            <a:off x="254753" y="4130342"/>
            <a:ext cx="1195506" cy="523220"/>
          </a:xfrm>
          <a:prstGeom prst="rect">
            <a:avLst/>
          </a:prstGeom>
          <a:noFill/>
        </p:spPr>
        <p:txBody>
          <a:bodyPr wrap="square" rtlCol="0">
            <a:spAutoFit/>
          </a:bodyPr>
          <a:lstStyle/>
          <a:p>
            <a:pPr algn="ctr"/>
            <a:r>
              <a:rPr lang="es-ES" sz="1400" dirty="0" smtClean="0"/>
              <a:t>Espera para fotocopia</a:t>
            </a:r>
            <a:endParaRPr lang="es-ES" sz="1400" dirty="0"/>
          </a:p>
        </p:txBody>
      </p:sp>
      <p:cxnSp>
        <p:nvCxnSpPr>
          <p:cNvPr id="18" name="Conector recto 17"/>
          <p:cNvCxnSpPr/>
          <p:nvPr/>
        </p:nvCxnSpPr>
        <p:spPr>
          <a:xfrm>
            <a:off x="2838010" y="251487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1" idx="7"/>
          </p:cNvCxnSpPr>
          <p:nvPr/>
        </p:nvCxnSpPr>
        <p:spPr>
          <a:xfrm flipV="1">
            <a:off x="1042877" y="2857247"/>
            <a:ext cx="1795133" cy="8235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echa curvada hacia abajo 19"/>
          <p:cNvSpPr/>
          <p:nvPr/>
        </p:nvSpPr>
        <p:spPr>
          <a:xfrm rot="5400000" flipV="1">
            <a:off x="2261762" y="2152856"/>
            <a:ext cx="758898" cy="27513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1" name="Flecha curvada hacia abajo 20"/>
          <p:cNvSpPr/>
          <p:nvPr/>
        </p:nvSpPr>
        <p:spPr>
          <a:xfrm rot="5400000" flipH="1">
            <a:off x="4090372" y="2077804"/>
            <a:ext cx="775592"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2" name="Elipse 21"/>
          <p:cNvSpPr/>
          <p:nvPr/>
        </p:nvSpPr>
        <p:spPr>
          <a:xfrm>
            <a:off x="3285087" y="186178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Elipse 22"/>
          <p:cNvSpPr/>
          <p:nvPr/>
        </p:nvSpPr>
        <p:spPr>
          <a:xfrm>
            <a:off x="3251063" y="261144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p:cNvCxnSpPr>
            <a:endCxn id="23" idx="2"/>
          </p:cNvCxnSpPr>
          <p:nvPr/>
        </p:nvCxnSpPr>
        <p:spPr>
          <a:xfrm flipV="1">
            <a:off x="2807479" y="2862929"/>
            <a:ext cx="443584" cy="108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3790433" y="286161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4306394" y="250151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3481373" y="212276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CuadroTexto 27"/>
          <p:cNvSpPr txBox="1"/>
          <p:nvPr/>
        </p:nvSpPr>
        <p:spPr>
          <a:xfrm>
            <a:off x="2866160" y="2327129"/>
            <a:ext cx="1453482" cy="307777"/>
          </a:xfrm>
          <a:prstGeom prst="rect">
            <a:avLst/>
          </a:prstGeom>
          <a:noFill/>
        </p:spPr>
        <p:txBody>
          <a:bodyPr wrap="square" rtlCol="0">
            <a:spAutoFit/>
          </a:bodyPr>
          <a:lstStyle/>
          <a:p>
            <a:pPr algn="ctr"/>
            <a:r>
              <a:rPr lang="es-ES" sz="1400" dirty="0" err="1" smtClean="0"/>
              <a:t>Fotocop</a:t>
            </a:r>
            <a:r>
              <a:rPr lang="es-ES" sz="1400" dirty="0" smtClean="0"/>
              <a:t>. libre</a:t>
            </a:r>
            <a:endParaRPr lang="es-ES" sz="1400" dirty="0"/>
          </a:p>
        </p:txBody>
      </p:sp>
      <p:sp>
        <p:nvSpPr>
          <p:cNvPr id="29" name="CuadroTexto 28"/>
          <p:cNvSpPr txBox="1"/>
          <p:nvPr/>
        </p:nvSpPr>
        <p:spPr>
          <a:xfrm>
            <a:off x="2839163" y="3063464"/>
            <a:ext cx="1453482" cy="307777"/>
          </a:xfrm>
          <a:prstGeom prst="rect">
            <a:avLst/>
          </a:prstGeom>
          <a:noFill/>
        </p:spPr>
        <p:txBody>
          <a:bodyPr wrap="square" rtlCol="0">
            <a:spAutoFit/>
          </a:bodyPr>
          <a:lstStyle/>
          <a:p>
            <a:pPr algn="ctr"/>
            <a:r>
              <a:rPr lang="es-ES" sz="1400" dirty="0" smtClean="0"/>
              <a:t>Fotocopiadora 1</a:t>
            </a:r>
            <a:endParaRPr lang="es-ES" sz="1400" dirty="0"/>
          </a:p>
        </p:txBody>
      </p:sp>
      <p:cxnSp>
        <p:nvCxnSpPr>
          <p:cNvPr id="30" name="Conector recto 29"/>
          <p:cNvCxnSpPr/>
          <p:nvPr/>
        </p:nvCxnSpPr>
        <p:spPr>
          <a:xfrm>
            <a:off x="2838010" y="413881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11" idx="5"/>
          </p:cNvCxnSpPr>
          <p:nvPr/>
        </p:nvCxnSpPr>
        <p:spPr>
          <a:xfrm>
            <a:off x="1042877" y="4036436"/>
            <a:ext cx="1795133" cy="444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lecha curvada hacia abajo 31"/>
          <p:cNvSpPr/>
          <p:nvPr/>
        </p:nvSpPr>
        <p:spPr>
          <a:xfrm rot="5400000" flipV="1">
            <a:off x="2261762" y="3776798"/>
            <a:ext cx="758898" cy="27513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3" name="Flecha curvada hacia abajo 32"/>
          <p:cNvSpPr/>
          <p:nvPr/>
        </p:nvSpPr>
        <p:spPr>
          <a:xfrm rot="5400000" flipH="1">
            <a:off x="4090372" y="3701746"/>
            <a:ext cx="775592" cy="343550"/>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4" name="Elipse 33"/>
          <p:cNvSpPr/>
          <p:nvPr/>
        </p:nvSpPr>
        <p:spPr>
          <a:xfrm>
            <a:off x="3285087" y="348572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Elipse 34"/>
          <p:cNvSpPr/>
          <p:nvPr/>
        </p:nvSpPr>
        <p:spPr>
          <a:xfrm>
            <a:off x="3251063" y="423538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6" name="Conector recto de flecha 35"/>
          <p:cNvCxnSpPr/>
          <p:nvPr/>
        </p:nvCxnSpPr>
        <p:spPr>
          <a:xfrm flipV="1">
            <a:off x="2745717" y="448687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3790433" y="44855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4306394" y="412545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3481373" y="3746704"/>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CuadroTexto 39"/>
          <p:cNvSpPr txBox="1"/>
          <p:nvPr/>
        </p:nvSpPr>
        <p:spPr>
          <a:xfrm>
            <a:off x="2866160" y="3951071"/>
            <a:ext cx="1453482" cy="307777"/>
          </a:xfrm>
          <a:prstGeom prst="rect">
            <a:avLst/>
          </a:prstGeom>
          <a:noFill/>
        </p:spPr>
        <p:txBody>
          <a:bodyPr wrap="square" rtlCol="0">
            <a:spAutoFit/>
          </a:bodyPr>
          <a:lstStyle/>
          <a:p>
            <a:pPr algn="ctr"/>
            <a:r>
              <a:rPr lang="es-ES" sz="1400" dirty="0" err="1" smtClean="0"/>
              <a:t>Fotocop</a:t>
            </a:r>
            <a:r>
              <a:rPr lang="es-ES" sz="1400" dirty="0" smtClean="0"/>
              <a:t>. libre</a:t>
            </a:r>
            <a:endParaRPr lang="es-ES" sz="1400" dirty="0"/>
          </a:p>
        </p:txBody>
      </p:sp>
      <p:sp>
        <p:nvSpPr>
          <p:cNvPr id="41" name="CuadroTexto 40"/>
          <p:cNvSpPr txBox="1"/>
          <p:nvPr/>
        </p:nvSpPr>
        <p:spPr>
          <a:xfrm>
            <a:off x="2839163" y="4687406"/>
            <a:ext cx="1453482" cy="307777"/>
          </a:xfrm>
          <a:prstGeom prst="rect">
            <a:avLst/>
          </a:prstGeom>
          <a:noFill/>
        </p:spPr>
        <p:txBody>
          <a:bodyPr wrap="square" rtlCol="0">
            <a:spAutoFit/>
          </a:bodyPr>
          <a:lstStyle/>
          <a:p>
            <a:pPr algn="ctr"/>
            <a:r>
              <a:rPr lang="es-ES" sz="1400" dirty="0" smtClean="0"/>
              <a:t>Fotocopiadora 2</a:t>
            </a:r>
            <a:endParaRPr lang="es-ES" sz="1400" dirty="0"/>
          </a:p>
        </p:txBody>
      </p:sp>
      <p:cxnSp>
        <p:nvCxnSpPr>
          <p:cNvPr id="45" name="Conector recto de flecha 44"/>
          <p:cNvCxnSpPr/>
          <p:nvPr/>
        </p:nvCxnSpPr>
        <p:spPr>
          <a:xfrm flipV="1">
            <a:off x="4329745" y="274949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p:nvPr/>
        </p:nvCxnSpPr>
        <p:spPr>
          <a:xfrm flipV="1">
            <a:off x="4317474" y="290330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flipV="1">
            <a:off x="4306395" y="305711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Elipse 47"/>
          <p:cNvSpPr/>
          <p:nvPr/>
        </p:nvSpPr>
        <p:spPr>
          <a:xfrm>
            <a:off x="4869056" y="26518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9" name="Conector recto de flecha 48"/>
          <p:cNvCxnSpPr/>
          <p:nvPr/>
        </p:nvCxnSpPr>
        <p:spPr>
          <a:xfrm flipV="1">
            <a:off x="5444452" y="275308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p:nvPr/>
        </p:nvCxnSpPr>
        <p:spPr>
          <a:xfrm flipV="1">
            <a:off x="5432181" y="290689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flipV="1">
            <a:off x="5421102" y="306070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5975394" y="255718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4318479" y="449019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Elipse 54"/>
          <p:cNvSpPr/>
          <p:nvPr/>
        </p:nvSpPr>
        <p:spPr>
          <a:xfrm>
            <a:off x="4870061" y="423871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6" name="Conector recto de flecha 55"/>
          <p:cNvCxnSpPr/>
          <p:nvPr/>
        </p:nvCxnSpPr>
        <p:spPr>
          <a:xfrm flipV="1">
            <a:off x="5433186" y="449378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5975394" y="411288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CuadroTexto 57"/>
          <p:cNvSpPr txBox="1"/>
          <p:nvPr/>
        </p:nvSpPr>
        <p:spPr>
          <a:xfrm>
            <a:off x="7043401" y="2897088"/>
            <a:ext cx="2136240" cy="1323439"/>
          </a:xfrm>
          <a:prstGeom prst="rect">
            <a:avLst/>
          </a:prstGeom>
          <a:noFill/>
        </p:spPr>
        <p:txBody>
          <a:bodyPr wrap="square" rtlCol="0">
            <a:spAutoFit/>
          </a:bodyPr>
          <a:lstStyle/>
          <a:p>
            <a:pPr algn="ctr"/>
            <a:r>
              <a:rPr lang="es-ES" sz="2000" b="1" dirty="0" smtClean="0">
                <a:solidFill>
                  <a:srgbClr val="FF0000"/>
                </a:solidFill>
              </a:rPr>
              <a:t>ESTO TIENE SENTIDO??? CUAL</a:t>
            </a:r>
            <a:r>
              <a:rPr lang="es-ES" sz="2000" b="1" dirty="0" smtClean="0">
                <a:solidFill>
                  <a:srgbClr val="FF0000"/>
                </a:solidFill>
              </a:rPr>
              <a:t>? DE AMBAS OPCIONES?</a:t>
            </a:r>
            <a:endParaRPr lang="es-ES" sz="2000" b="1" dirty="0">
              <a:solidFill>
                <a:srgbClr val="FF0000"/>
              </a:solidFill>
            </a:endParaRPr>
          </a:p>
        </p:txBody>
      </p:sp>
      <p:sp>
        <p:nvSpPr>
          <p:cNvPr id="59" name="CuadroTexto 58"/>
          <p:cNvSpPr txBox="1"/>
          <p:nvPr/>
        </p:nvSpPr>
        <p:spPr>
          <a:xfrm>
            <a:off x="4343319" y="3125538"/>
            <a:ext cx="1453482" cy="738664"/>
          </a:xfrm>
          <a:prstGeom prst="rect">
            <a:avLst/>
          </a:prstGeom>
          <a:noFill/>
        </p:spPr>
        <p:txBody>
          <a:bodyPr wrap="square" rtlCol="0">
            <a:spAutoFit/>
          </a:bodyPr>
          <a:lstStyle/>
          <a:p>
            <a:pPr algn="ctr"/>
            <a:r>
              <a:rPr lang="es-ES" sz="1400" dirty="0" smtClean="0"/>
              <a:t>Empaquetado de 3 copias en un juego</a:t>
            </a:r>
            <a:endParaRPr lang="es-ES" sz="1400" dirty="0"/>
          </a:p>
        </p:txBody>
      </p:sp>
      <p:sp>
        <p:nvSpPr>
          <p:cNvPr id="60" name="CuadroTexto 59"/>
          <p:cNvSpPr txBox="1"/>
          <p:nvPr/>
        </p:nvSpPr>
        <p:spPr>
          <a:xfrm>
            <a:off x="4413230" y="4790325"/>
            <a:ext cx="1453482" cy="738664"/>
          </a:xfrm>
          <a:prstGeom prst="rect">
            <a:avLst/>
          </a:prstGeom>
          <a:noFill/>
        </p:spPr>
        <p:txBody>
          <a:bodyPr wrap="square" rtlCol="0">
            <a:spAutoFit/>
          </a:bodyPr>
          <a:lstStyle/>
          <a:p>
            <a:pPr algn="ctr"/>
            <a:r>
              <a:rPr lang="es-ES" sz="1400" dirty="0" smtClean="0"/>
              <a:t>Empaquetado de 1 juego de 3 copias</a:t>
            </a:r>
            <a:endParaRPr lang="es-ES" sz="1400" dirty="0"/>
          </a:p>
        </p:txBody>
      </p:sp>
      <p:sp>
        <p:nvSpPr>
          <p:cNvPr id="69" name="CuadroTexto 68"/>
          <p:cNvSpPr txBox="1"/>
          <p:nvPr/>
        </p:nvSpPr>
        <p:spPr>
          <a:xfrm>
            <a:off x="6030463" y="2224824"/>
            <a:ext cx="1317100" cy="523220"/>
          </a:xfrm>
          <a:prstGeom prst="rect">
            <a:avLst/>
          </a:prstGeom>
          <a:noFill/>
        </p:spPr>
        <p:txBody>
          <a:bodyPr wrap="square" rtlCol="0">
            <a:spAutoFit/>
          </a:bodyPr>
          <a:lstStyle/>
          <a:p>
            <a:pPr algn="ctr"/>
            <a:r>
              <a:rPr lang="es-ES" sz="1400" dirty="0" smtClean="0"/>
              <a:t>Enviar a asuntos legales</a:t>
            </a:r>
            <a:endParaRPr lang="es-ES" sz="1400" dirty="0"/>
          </a:p>
        </p:txBody>
      </p:sp>
      <p:sp>
        <p:nvSpPr>
          <p:cNvPr id="70" name="CuadroTexto 69"/>
          <p:cNvSpPr txBox="1"/>
          <p:nvPr/>
        </p:nvSpPr>
        <p:spPr>
          <a:xfrm>
            <a:off x="5975393" y="4042312"/>
            <a:ext cx="1317100" cy="523220"/>
          </a:xfrm>
          <a:prstGeom prst="rect">
            <a:avLst/>
          </a:prstGeom>
          <a:noFill/>
        </p:spPr>
        <p:txBody>
          <a:bodyPr wrap="square" rtlCol="0">
            <a:spAutoFit/>
          </a:bodyPr>
          <a:lstStyle/>
          <a:p>
            <a:pPr algn="ctr"/>
            <a:r>
              <a:rPr lang="es-ES" sz="1400" dirty="0" smtClean="0"/>
              <a:t>Enviar a asuntos legales</a:t>
            </a:r>
            <a:endParaRPr lang="es-ES" sz="1400" dirty="0"/>
          </a:p>
        </p:txBody>
      </p:sp>
    </p:spTree>
    <p:extLst>
      <p:ext uri="{BB962C8B-B14F-4D97-AF65-F5344CB8AC3E}">
        <p14:creationId xmlns:p14="http://schemas.microsoft.com/office/powerpoint/2010/main" val="307804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0"/>
            <a:ext cx="12192000" cy="3139321"/>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15. VTV.</a:t>
            </a:r>
            <a:br>
              <a:rPr kumimoji="0" lang="es-ES" altLang="es-ES" sz="1600" b="1" i="0" u="none" strike="noStrike" cap="none" normalizeH="0" baseline="0" dirty="0" smtClean="0">
                <a:ln>
                  <a:noFill/>
                </a:ln>
                <a:solidFill>
                  <a:srgbClr val="000000"/>
                </a:solidFill>
                <a:effectLst/>
                <a:latin typeface="Calibri-Bold"/>
              </a:rPr>
            </a:br>
            <a:r>
              <a:rPr lang="es-ES" altLang="es-ES" sz="1400" dirty="0" smtClean="0">
                <a:solidFill>
                  <a:srgbClr val="000000"/>
                </a:solidFill>
                <a:latin typeface="Calibri" panose="020F0502020204030204" pitchFamily="34" charset="0"/>
              </a:rPr>
              <a:t>Dado el siguiente enunciado y la solución propuesta:</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Identifique cual es la solución correcta. Para aquellas soluciones que crea incorrectas, explique cuáles son los errores que hacen a dicha solución errónea.</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Se desea modelar la atención de vehículos en un centro gratuito para realizar la verificación técnica vehicular (</a:t>
            </a:r>
            <a:r>
              <a:rPr lang="es-ES" altLang="es-ES" sz="1400" dirty="0" err="1" smtClean="0">
                <a:solidFill>
                  <a:srgbClr val="000000"/>
                </a:solidFill>
                <a:latin typeface="Calibri" panose="020F0502020204030204" pitchFamily="34" charset="0"/>
              </a:rPr>
              <a:t>vtv</a:t>
            </a:r>
            <a:r>
              <a:rPr lang="es-ES" altLang="es-ES" sz="1400" dirty="0" smtClean="0">
                <a:solidFill>
                  <a:srgbClr val="000000"/>
                </a:solidFill>
                <a:latin typeface="Calibri" panose="020F0502020204030204" pitchFamily="34" charset="0"/>
              </a:rPr>
              <a:t>).</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Los vehículos llegan al centro de verificación e ingresan por cualquiera de los tres accesos disponibles y aguardan en su fila correspondiente para ser atendidos. En cada uno de estos accesos existe una cabina con un solo empleado en donde se solicita la documentación de la persona y del vehículo a verificar. Se atiende de a uno a la vez.</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Una vez presentada la documentación, los vehículos pasan a un sector común, formando una única fila, en donde aguardan a ser evaluados.</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Un detalle importante es que en el sector común hay capacidad para que esperen solamente 8 vehículos. En caso de que se complete dicho sector se deberá detener la atención en las tres cabinas de ingreso, hasta que alguno de los 8 vehículos inicie su evaluación.</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Para ser evaluados, el centro de verificación posee dos puestos distintos de evaluación donde los vehículos van pasando de a uno y son testeados. Para cada puesto se requieren dos empleados que van realizando las anotaciones necesarias del test del vehículo. Un vehículo puede pasar indistintamente por cualquiera de ambos puestos. Una vez que el vehículo es evaluado, los empleados del puesto correspondiente le entregan el informe al dueño del vehículo y la documentación</a:t>
            </a:r>
            <a:br>
              <a:rPr lang="es-ES" altLang="es-ES" sz="1400" dirty="0" smtClean="0">
                <a:solidFill>
                  <a:srgbClr val="000000"/>
                </a:solidFill>
                <a:latin typeface="Calibri" panose="020F0502020204030204" pitchFamily="34" charset="0"/>
              </a:rPr>
            </a:br>
            <a:r>
              <a:rPr lang="es-ES" altLang="es-ES" sz="1400" dirty="0" smtClean="0">
                <a:solidFill>
                  <a:srgbClr val="000000"/>
                </a:solidFill>
                <a:latin typeface="Calibri" panose="020F0502020204030204" pitchFamily="34" charset="0"/>
              </a:rPr>
              <a:t>correspondiente. Luego los vehículos se retiran del centro de verificación por una única salida.</a:t>
            </a:r>
            <a:endParaRPr lang="es-ES" sz="1400" dirty="0"/>
          </a:p>
        </p:txBody>
      </p:sp>
      <p:sp>
        <p:nvSpPr>
          <p:cNvPr id="4" name="CuadroTexto 3"/>
          <p:cNvSpPr txBox="1"/>
          <p:nvPr/>
        </p:nvSpPr>
        <p:spPr>
          <a:xfrm>
            <a:off x="323007" y="3352800"/>
            <a:ext cx="11545986" cy="3293209"/>
          </a:xfrm>
          <a:prstGeom prst="rect">
            <a:avLst/>
          </a:prstGeom>
          <a:noFill/>
        </p:spPr>
        <p:txBody>
          <a:bodyPr wrap="square" rtlCol="0">
            <a:spAutoFit/>
          </a:bodyPr>
          <a:lstStyle/>
          <a:p>
            <a:pPr algn="ctr"/>
            <a:r>
              <a:rPr lang="es-ES" sz="10400" b="1" dirty="0" smtClean="0"/>
              <a:t>Hecho en las siguientes</a:t>
            </a:r>
            <a:endParaRPr lang="es-ES" sz="10400" b="1" dirty="0"/>
          </a:p>
        </p:txBody>
      </p:sp>
    </p:spTree>
    <p:extLst>
      <p:ext uri="{BB962C8B-B14F-4D97-AF65-F5344CB8AC3E}">
        <p14:creationId xmlns:p14="http://schemas.microsoft.com/office/powerpoint/2010/main" val="92250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382" y="286602"/>
            <a:ext cx="12196382" cy="6282537"/>
          </a:xfrm>
          <a:prstGeom prst="rect">
            <a:avLst/>
          </a:prstGeom>
        </p:spPr>
      </p:pic>
      <p:sp>
        <p:nvSpPr>
          <p:cNvPr id="6" name="CuadroTexto 5"/>
          <p:cNvSpPr txBox="1"/>
          <p:nvPr/>
        </p:nvSpPr>
        <p:spPr>
          <a:xfrm>
            <a:off x="2667000" y="286602"/>
            <a:ext cx="9525000" cy="523220"/>
          </a:xfrm>
          <a:prstGeom prst="rect">
            <a:avLst/>
          </a:prstGeom>
          <a:noFill/>
        </p:spPr>
        <p:txBody>
          <a:bodyPr wrap="square" rtlCol="0">
            <a:spAutoFit/>
          </a:bodyPr>
          <a:lstStyle/>
          <a:p>
            <a:pPr algn="ctr"/>
            <a:r>
              <a:rPr lang="es-ES" sz="1400" dirty="0" err="1" smtClean="0"/>
              <a:t>Solucion</a:t>
            </a:r>
            <a:r>
              <a:rPr lang="es-ES" sz="1400" dirty="0" smtClean="0"/>
              <a:t> 1: incorrecta </a:t>
            </a:r>
            <a:r>
              <a:rPr lang="es-ES" sz="1400" dirty="0" err="1" smtClean="0"/>
              <a:t>xq</a:t>
            </a:r>
            <a:r>
              <a:rPr lang="es-ES" sz="1400" dirty="0" smtClean="0"/>
              <a:t> en la final general después de la primer cabina, no se bloquea el acceso a esta cuando esta fila llega a 8 </a:t>
            </a:r>
            <a:r>
              <a:rPr lang="es-ES" sz="1400" dirty="0" smtClean="0"/>
              <a:t>autos. En </a:t>
            </a:r>
            <a:r>
              <a:rPr lang="es-ES" sz="1400" dirty="0"/>
              <a:t>el centro de </a:t>
            </a:r>
            <a:r>
              <a:rPr lang="es-ES" sz="1400" dirty="0" smtClean="0"/>
              <a:t>verificación falta una flecha para renovar los 2 </a:t>
            </a:r>
            <a:r>
              <a:rPr lang="es-ES" sz="1400" dirty="0" err="1" smtClean="0"/>
              <a:t>tokens</a:t>
            </a:r>
            <a:endParaRPr lang="es-ES" sz="1400" dirty="0"/>
          </a:p>
        </p:txBody>
      </p:sp>
    </p:spTree>
    <p:extLst>
      <p:ext uri="{BB962C8B-B14F-4D97-AF65-F5344CB8AC3E}">
        <p14:creationId xmlns:p14="http://schemas.microsoft.com/office/powerpoint/2010/main" val="188070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384995"/>
          </a:xfrm>
          <a:prstGeom prst="rect">
            <a:avLst/>
          </a:prstGeom>
        </p:spPr>
        <p:txBody>
          <a:bodyPr wrap="square">
            <a:spAutoFit/>
          </a:bodyPr>
          <a:lstStyle/>
          <a:p>
            <a:r>
              <a:rPr lang="es-ES" altLang="es-ES" sz="1400" b="1" dirty="0">
                <a:solidFill>
                  <a:srgbClr val="000000"/>
                </a:solidFill>
                <a:latin typeface="Calibri-Bold"/>
              </a:rPr>
              <a:t>Ejercicio 2. Fabrica de vinos.</a:t>
            </a:r>
            <a:br>
              <a:rPr lang="es-ES" altLang="es-ES" sz="1400" b="1" dirty="0">
                <a:solidFill>
                  <a:srgbClr val="000000"/>
                </a:solidFill>
                <a:latin typeface="Calibri-Bold"/>
              </a:rPr>
            </a:br>
            <a:r>
              <a:rPr lang="es-ES" altLang="es-ES" sz="1400" dirty="0">
                <a:solidFill>
                  <a:srgbClr val="000000"/>
                </a:solidFill>
                <a:latin typeface="Calibri" panose="020F0502020204030204" pitchFamily="34" charset="0"/>
              </a:rPr>
              <a:t>Modelar con una Red de Petri el funcionamiento del sector de empaquetado de una fábrica de vinos.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Los vinos llegan por dos canales distintos (vino blanco y vino tinto) y son depositados en un contenedor distinto </a:t>
            </a:r>
            <a:r>
              <a:rPr lang="es-ES" altLang="es-ES" sz="1400" dirty="0" smtClean="0">
                <a:solidFill>
                  <a:srgbClr val="000000"/>
                </a:solidFill>
                <a:latin typeface="Calibri" panose="020F0502020204030204" pitchFamily="34" charset="0"/>
              </a:rPr>
              <a:t>para cada </a:t>
            </a:r>
            <a:r>
              <a:rPr lang="es-ES" altLang="es-ES" sz="1400" dirty="0">
                <a:solidFill>
                  <a:srgbClr val="000000"/>
                </a:solidFill>
                <a:latin typeface="Calibri" panose="020F0502020204030204" pitchFamily="34" charset="0"/>
              </a:rPr>
              <a:t>tipo de vino. Luego, debe haber 3 vinos de cada tipo para poder armar una caja. La caja puede armarse </a:t>
            </a:r>
            <a:r>
              <a:rPr lang="es-ES" altLang="es-ES" sz="1400" dirty="0" smtClean="0">
                <a:solidFill>
                  <a:srgbClr val="000000"/>
                </a:solidFill>
                <a:latin typeface="Calibri" panose="020F0502020204030204" pitchFamily="34" charset="0"/>
              </a:rPr>
              <a:t>por cualquiera </a:t>
            </a:r>
            <a:r>
              <a:rPr lang="es-ES" altLang="es-ES" sz="1400" dirty="0">
                <a:solidFill>
                  <a:srgbClr val="000000"/>
                </a:solidFill>
                <a:latin typeface="Calibri" panose="020F0502020204030204" pitchFamily="34" charset="0"/>
              </a:rPr>
              <a:t>de los dos operarios disponibles, quienes trabajan de forma separada y solo pueden armar una caja a la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Una vez finalizado el empaquetado la caja es enviada al depósito para ser despachadas</a:t>
            </a:r>
            <a:r>
              <a:rPr lang="es-ES" altLang="es-ES" sz="1400" dirty="0" smtClean="0">
                <a:solidFill>
                  <a:srgbClr val="000000"/>
                </a:solidFill>
                <a:latin typeface="Calibri" panose="020F0502020204030204" pitchFamily="34" charset="0"/>
              </a:rPr>
              <a:t>.</a:t>
            </a:r>
            <a:endParaRPr lang="es-ES" sz="1400" dirty="0"/>
          </a:p>
        </p:txBody>
      </p:sp>
      <p:sp>
        <p:nvSpPr>
          <p:cNvPr id="3" name="Elipse 2"/>
          <p:cNvSpPr/>
          <p:nvPr/>
        </p:nvSpPr>
        <p:spPr>
          <a:xfrm>
            <a:off x="849760" y="3692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 name="Conector recto 3"/>
          <p:cNvCxnSpPr/>
          <p:nvPr/>
        </p:nvCxnSpPr>
        <p:spPr>
          <a:xfrm>
            <a:off x="330200" y="3524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330200"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63773" y="3235043"/>
            <a:ext cx="1080827" cy="523220"/>
          </a:xfrm>
          <a:prstGeom prst="rect">
            <a:avLst/>
          </a:prstGeom>
          <a:noFill/>
        </p:spPr>
        <p:txBody>
          <a:bodyPr wrap="square" rtlCol="0">
            <a:spAutoFit/>
          </a:bodyPr>
          <a:lstStyle/>
          <a:p>
            <a:pPr algn="ctr"/>
            <a:r>
              <a:rPr lang="es-ES" sz="1400" dirty="0" smtClean="0"/>
              <a:t>Llega vino tinto</a:t>
            </a:r>
            <a:endParaRPr lang="es-ES" sz="1400" dirty="0"/>
          </a:p>
        </p:txBody>
      </p:sp>
      <p:sp>
        <p:nvSpPr>
          <p:cNvPr id="7" name="CuadroTexto 6"/>
          <p:cNvSpPr txBox="1"/>
          <p:nvPr/>
        </p:nvSpPr>
        <p:spPr>
          <a:xfrm>
            <a:off x="330200" y="4195740"/>
            <a:ext cx="1435100" cy="523220"/>
          </a:xfrm>
          <a:prstGeom prst="rect">
            <a:avLst/>
          </a:prstGeom>
          <a:noFill/>
        </p:spPr>
        <p:txBody>
          <a:bodyPr wrap="square" rtlCol="0">
            <a:spAutoFit/>
          </a:bodyPr>
          <a:lstStyle/>
          <a:p>
            <a:pPr algn="ctr"/>
            <a:r>
              <a:rPr lang="es-ES" sz="1400" dirty="0" smtClean="0"/>
              <a:t>Contenedor para vino tinto</a:t>
            </a:r>
            <a:endParaRPr lang="es-ES" sz="1400" dirty="0"/>
          </a:p>
        </p:txBody>
      </p:sp>
      <p:cxnSp>
        <p:nvCxnSpPr>
          <p:cNvPr id="8" name="Conector recto 7"/>
          <p:cNvCxnSpPr/>
          <p:nvPr/>
        </p:nvCxnSpPr>
        <p:spPr>
          <a:xfrm>
            <a:off x="1871067" y="35759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lecha curvada hacia abajo 8"/>
          <p:cNvSpPr/>
          <p:nvPr/>
        </p:nvSpPr>
        <p:spPr>
          <a:xfrm rot="5400000" flipH="1" flipV="1">
            <a:off x="2996096" y="5891803"/>
            <a:ext cx="881631" cy="52193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10" name="Conector recto de flecha 9"/>
          <p:cNvCxnSpPr/>
          <p:nvPr/>
        </p:nvCxnSpPr>
        <p:spPr>
          <a:xfrm flipV="1">
            <a:off x="1364012" y="394425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849760" y="526085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330200" y="509270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30200" y="548640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63773" y="4782863"/>
            <a:ext cx="1080827" cy="523220"/>
          </a:xfrm>
          <a:prstGeom prst="rect">
            <a:avLst/>
          </a:prstGeom>
          <a:noFill/>
        </p:spPr>
        <p:txBody>
          <a:bodyPr wrap="square" rtlCol="0">
            <a:spAutoFit/>
          </a:bodyPr>
          <a:lstStyle/>
          <a:p>
            <a:pPr algn="ctr"/>
            <a:r>
              <a:rPr lang="es-ES" sz="1400" dirty="0" smtClean="0"/>
              <a:t>Llega vino blanco</a:t>
            </a:r>
            <a:endParaRPr lang="es-ES" sz="1400" dirty="0"/>
          </a:p>
        </p:txBody>
      </p:sp>
      <p:sp>
        <p:nvSpPr>
          <p:cNvPr id="15" name="CuadroTexto 14"/>
          <p:cNvSpPr txBox="1"/>
          <p:nvPr/>
        </p:nvSpPr>
        <p:spPr>
          <a:xfrm>
            <a:off x="330200" y="5763815"/>
            <a:ext cx="1435100" cy="523220"/>
          </a:xfrm>
          <a:prstGeom prst="rect">
            <a:avLst/>
          </a:prstGeom>
          <a:noFill/>
        </p:spPr>
        <p:txBody>
          <a:bodyPr wrap="square" rtlCol="0">
            <a:spAutoFit/>
          </a:bodyPr>
          <a:lstStyle/>
          <a:p>
            <a:pPr algn="ctr"/>
            <a:r>
              <a:rPr lang="es-ES" sz="1400" dirty="0" smtClean="0"/>
              <a:t>Contenedor para vino blanco</a:t>
            </a:r>
            <a:endParaRPr lang="es-ES" sz="1400" dirty="0"/>
          </a:p>
        </p:txBody>
      </p:sp>
      <p:cxnSp>
        <p:nvCxnSpPr>
          <p:cNvPr id="16" name="Conector recto 15"/>
          <p:cNvCxnSpPr/>
          <p:nvPr/>
        </p:nvCxnSpPr>
        <p:spPr>
          <a:xfrm>
            <a:off x="1871067" y="514403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355106" y="548640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3" idx="6"/>
          </p:cNvCxnSpPr>
          <p:nvPr/>
        </p:nvCxnSpPr>
        <p:spPr>
          <a:xfrm>
            <a:off x="1355106" y="3944258"/>
            <a:ext cx="519560" cy="212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3" idx="6"/>
          </p:cNvCxnSpPr>
          <p:nvPr/>
        </p:nvCxnSpPr>
        <p:spPr>
          <a:xfrm flipV="1">
            <a:off x="1355106" y="3666846"/>
            <a:ext cx="505346" cy="277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1344537" y="5486402"/>
            <a:ext cx="519560" cy="212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1344537" y="5208990"/>
            <a:ext cx="505346" cy="277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2424560" y="457608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9" name="Conector recto de flecha 28"/>
          <p:cNvCxnSpPr>
            <a:endCxn id="28" idx="0"/>
          </p:cNvCxnSpPr>
          <p:nvPr/>
        </p:nvCxnSpPr>
        <p:spPr>
          <a:xfrm>
            <a:off x="1871067" y="3679809"/>
            <a:ext cx="806166" cy="8962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endCxn id="28" idx="1"/>
          </p:cNvCxnSpPr>
          <p:nvPr/>
        </p:nvCxnSpPr>
        <p:spPr>
          <a:xfrm>
            <a:off x="1881683" y="3944256"/>
            <a:ext cx="616883" cy="705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a:endCxn id="28" idx="2"/>
          </p:cNvCxnSpPr>
          <p:nvPr/>
        </p:nvCxnSpPr>
        <p:spPr>
          <a:xfrm>
            <a:off x="1867469" y="4156845"/>
            <a:ext cx="557091" cy="670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a:endCxn id="28" idx="2"/>
          </p:cNvCxnSpPr>
          <p:nvPr/>
        </p:nvCxnSpPr>
        <p:spPr>
          <a:xfrm flipV="1">
            <a:off x="1881636" y="4827571"/>
            <a:ext cx="542924" cy="391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endCxn id="28" idx="3"/>
          </p:cNvCxnSpPr>
          <p:nvPr/>
        </p:nvCxnSpPr>
        <p:spPr>
          <a:xfrm flipV="1">
            <a:off x="1885235" y="5005395"/>
            <a:ext cx="613331" cy="454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a:endCxn id="28" idx="4"/>
          </p:cNvCxnSpPr>
          <p:nvPr/>
        </p:nvCxnSpPr>
        <p:spPr>
          <a:xfrm flipV="1">
            <a:off x="1892251" y="5079053"/>
            <a:ext cx="784982" cy="6199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2150892" y="5486402"/>
            <a:ext cx="984634" cy="523220"/>
          </a:xfrm>
          <a:prstGeom prst="rect">
            <a:avLst/>
          </a:prstGeom>
          <a:noFill/>
        </p:spPr>
        <p:txBody>
          <a:bodyPr wrap="square" rtlCol="0">
            <a:spAutoFit/>
          </a:bodyPr>
          <a:lstStyle/>
          <a:p>
            <a:pPr algn="ctr"/>
            <a:r>
              <a:rPr lang="es-ES" sz="1400" dirty="0" smtClean="0"/>
              <a:t>Esperando botellas</a:t>
            </a:r>
            <a:endParaRPr lang="es-ES" sz="1400" dirty="0"/>
          </a:p>
        </p:txBody>
      </p:sp>
      <p:sp>
        <p:nvSpPr>
          <p:cNvPr id="50" name="Elipse 49"/>
          <p:cNvSpPr/>
          <p:nvPr/>
        </p:nvSpPr>
        <p:spPr>
          <a:xfrm>
            <a:off x="4217439" y="532633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1" name="Conector recto 50"/>
          <p:cNvCxnSpPr/>
          <p:nvPr/>
        </p:nvCxnSpPr>
        <p:spPr>
          <a:xfrm>
            <a:off x="3697879" y="515819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flipV="1">
            <a:off x="3697879" y="555189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3087939" y="5521229"/>
            <a:ext cx="406160" cy="307777"/>
          </a:xfrm>
          <a:prstGeom prst="rect">
            <a:avLst/>
          </a:prstGeom>
          <a:noFill/>
        </p:spPr>
        <p:txBody>
          <a:bodyPr wrap="square" rtlCol="0">
            <a:spAutoFit/>
          </a:bodyPr>
          <a:lstStyle/>
          <a:p>
            <a:pPr algn="ctr"/>
            <a:r>
              <a:rPr lang="es-ES" sz="1400" dirty="0" smtClean="0"/>
              <a:t>(6)</a:t>
            </a:r>
            <a:endParaRPr lang="es-ES" sz="1400" dirty="0"/>
          </a:p>
        </p:txBody>
      </p:sp>
      <p:sp>
        <p:nvSpPr>
          <p:cNvPr id="54" name="Flecha curvada hacia abajo 53"/>
          <p:cNvSpPr/>
          <p:nvPr/>
        </p:nvSpPr>
        <p:spPr>
          <a:xfrm rot="5400000">
            <a:off x="5066450" y="6014069"/>
            <a:ext cx="829770" cy="41393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5" name="Elipse 54"/>
          <p:cNvSpPr/>
          <p:nvPr/>
        </p:nvSpPr>
        <p:spPr>
          <a:xfrm>
            <a:off x="4168532" y="619807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p:cNvSpPr/>
          <p:nvPr/>
        </p:nvSpPr>
        <p:spPr>
          <a:xfrm>
            <a:off x="4364818" y="6459058"/>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CuadroTexto 56"/>
          <p:cNvSpPr txBox="1"/>
          <p:nvPr/>
        </p:nvSpPr>
        <p:spPr>
          <a:xfrm>
            <a:off x="3638077" y="5900966"/>
            <a:ext cx="1453482" cy="307777"/>
          </a:xfrm>
          <a:prstGeom prst="rect">
            <a:avLst/>
          </a:prstGeom>
          <a:noFill/>
        </p:spPr>
        <p:txBody>
          <a:bodyPr wrap="square" rtlCol="0">
            <a:spAutoFit/>
          </a:bodyPr>
          <a:lstStyle/>
          <a:p>
            <a:pPr algn="ctr"/>
            <a:r>
              <a:rPr lang="es-ES" sz="1400" dirty="0" smtClean="0"/>
              <a:t>Operador libre</a:t>
            </a:r>
            <a:endParaRPr lang="es-ES" sz="1400" dirty="0"/>
          </a:p>
        </p:txBody>
      </p:sp>
      <p:cxnSp>
        <p:nvCxnSpPr>
          <p:cNvPr id="58" name="Conector recto de flecha 57"/>
          <p:cNvCxnSpPr>
            <a:stCxn id="28" idx="4"/>
          </p:cNvCxnSpPr>
          <p:nvPr/>
        </p:nvCxnSpPr>
        <p:spPr>
          <a:xfrm>
            <a:off x="2677233" y="5079053"/>
            <a:ext cx="1008708" cy="6689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p:nvPr/>
        </p:nvCxnSpPr>
        <p:spPr>
          <a:xfrm>
            <a:off x="2765849" y="5046051"/>
            <a:ext cx="928431" cy="604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p:cNvCxnSpPr/>
          <p:nvPr/>
        </p:nvCxnSpPr>
        <p:spPr>
          <a:xfrm>
            <a:off x="2871617" y="5005395"/>
            <a:ext cx="843271" cy="563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a:off x="2915432" y="4944091"/>
            <a:ext cx="805908" cy="5169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p:nvPr/>
        </p:nvCxnSpPr>
        <p:spPr>
          <a:xfrm>
            <a:off x="2917959" y="4853599"/>
            <a:ext cx="805908" cy="5169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a:stCxn id="28" idx="6"/>
          </p:cNvCxnSpPr>
          <p:nvPr/>
        </p:nvCxnSpPr>
        <p:spPr>
          <a:xfrm>
            <a:off x="2929906" y="4827571"/>
            <a:ext cx="788907" cy="437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3756924" y="365847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lecha curvada hacia abajo 71"/>
          <p:cNvSpPr/>
          <p:nvPr/>
        </p:nvSpPr>
        <p:spPr>
          <a:xfrm rot="5400000" flipV="1">
            <a:off x="3083041" y="3136809"/>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3" name="Flecha curvada hacia abajo 72"/>
          <p:cNvSpPr/>
          <p:nvPr/>
        </p:nvSpPr>
        <p:spPr>
          <a:xfrm rot="5400000" flipH="1">
            <a:off x="5192856" y="3124441"/>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4" name="Elipse 73"/>
          <p:cNvSpPr/>
          <p:nvPr/>
        </p:nvSpPr>
        <p:spPr>
          <a:xfrm>
            <a:off x="4296294" y="299969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5" name="Elipse 74"/>
          <p:cNvSpPr/>
          <p:nvPr/>
        </p:nvSpPr>
        <p:spPr>
          <a:xfrm>
            <a:off x="4262270" y="374936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6" name="Conector recto de flecha 75"/>
          <p:cNvCxnSpPr>
            <a:stCxn id="28" idx="6"/>
          </p:cNvCxnSpPr>
          <p:nvPr/>
        </p:nvCxnSpPr>
        <p:spPr>
          <a:xfrm flipV="1">
            <a:off x="2929906" y="4287914"/>
            <a:ext cx="822931" cy="539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p:cNvCxnSpPr/>
          <p:nvPr/>
        </p:nvCxnSpPr>
        <p:spPr>
          <a:xfrm flipV="1">
            <a:off x="3756924" y="400084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flipV="1">
            <a:off x="4801640" y="399953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5317601" y="363942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Elipse 79"/>
          <p:cNvSpPr/>
          <p:nvPr/>
        </p:nvSpPr>
        <p:spPr>
          <a:xfrm>
            <a:off x="4492580" y="326067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3" name="CuadroTexto 82"/>
          <p:cNvSpPr txBox="1"/>
          <p:nvPr/>
        </p:nvSpPr>
        <p:spPr>
          <a:xfrm>
            <a:off x="3864118" y="2728192"/>
            <a:ext cx="1453482" cy="307777"/>
          </a:xfrm>
          <a:prstGeom prst="rect">
            <a:avLst/>
          </a:prstGeom>
          <a:noFill/>
        </p:spPr>
        <p:txBody>
          <a:bodyPr wrap="square" rtlCol="0">
            <a:spAutoFit/>
          </a:bodyPr>
          <a:lstStyle/>
          <a:p>
            <a:pPr algn="ctr"/>
            <a:r>
              <a:rPr lang="es-ES" sz="1400" dirty="0" smtClean="0"/>
              <a:t>Operador libre</a:t>
            </a:r>
            <a:endParaRPr lang="es-ES" sz="1400" dirty="0"/>
          </a:p>
        </p:txBody>
      </p:sp>
      <p:cxnSp>
        <p:nvCxnSpPr>
          <p:cNvPr id="86" name="Conector recto de flecha 85"/>
          <p:cNvCxnSpPr/>
          <p:nvPr/>
        </p:nvCxnSpPr>
        <p:spPr>
          <a:xfrm flipV="1">
            <a:off x="2940521" y="4197364"/>
            <a:ext cx="783413" cy="503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a:stCxn id="28" idx="7"/>
          </p:cNvCxnSpPr>
          <p:nvPr/>
        </p:nvCxnSpPr>
        <p:spPr>
          <a:xfrm flipV="1">
            <a:off x="2855900" y="4074018"/>
            <a:ext cx="892064" cy="575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flipV="1">
            <a:off x="2855900" y="3969652"/>
            <a:ext cx="892064" cy="614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flipV="1">
            <a:off x="2793842" y="3855434"/>
            <a:ext cx="973577" cy="7148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a:stCxn id="28" idx="0"/>
          </p:cNvCxnSpPr>
          <p:nvPr/>
        </p:nvCxnSpPr>
        <p:spPr>
          <a:xfrm flipV="1">
            <a:off x="2677233" y="3755757"/>
            <a:ext cx="1069963" cy="820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CuadroTexto 102"/>
          <p:cNvSpPr txBox="1"/>
          <p:nvPr/>
        </p:nvSpPr>
        <p:spPr>
          <a:xfrm>
            <a:off x="3182578" y="3682273"/>
            <a:ext cx="406160" cy="307777"/>
          </a:xfrm>
          <a:prstGeom prst="rect">
            <a:avLst/>
          </a:prstGeom>
          <a:noFill/>
        </p:spPr>
        <p:txBody>
          <a:bodyPr wrap="square" rtlCol="0">
            <a:spAutoFit/>
          </a:bodyPr>
          <a:lstStyle/>
          <a:p>
            <a:pPr algn="ctr"/>
            <a:r>
              <a:rPr lang="es-ES" sz="1400" dirty="0" smtClean="0"/>
              <a:t>(6)</a:t>
            </a:r>
            <a:endParaRPr lang="es-ES" sz="1400" dirty="0"/>
          </a:p>
        </p:txBody>
      </p:sp>
      <p:cxnSp>
        <p:nvCxnSpPr>
          <p:cNvPr id="104" name="Conector recto de flecha 103"/>
          <p:cNvCxnSpPr/>
          <p:nvPr/>
        </p:nvCxnSpPr>
        <p:spPr>
          <a:xfrm flipV="1">
            <a:off x="4733399" y="555188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104"/>
          <p:cNvCxnSpPr/>
          <p:nvPr/>
        </p:nvCxnSpPr>
        <p:spPr>
          <a:xfrm>
            <a:off x="5249360" y="519178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CuadroTexto 105"/>
          <p:cNvSpPr txBox="1"/>
          <p:nvPr/>
        </p:nvSpPr>
        <p:spPr>
          <a:xfrm>
            <a:off x="6035688" y="5125972"/>
            <a:ext cx="997117" cy="307777"/>
          </a:xfrm>
          <a:prstGeom prst="rect">
            <a:avLst/>
          </a:prstGeom>
          <a:noFill/>
        </p:spPr>
        <p:txBody>
          <a:bodyPr wrap="square" rtlCol="0">
            <a:spAutoFit/>
          </a:bodyPr>
          <a:lstStyle/>
          <a:p>
            <a:pPr algn="ctr"/>
            <a:r>
              <a:rPr lang="es-ES" sz="1400" dirty="0" smtClean="0"/>
              <a:t>Deposito </a:t>
            </a:r>
            <a:endParaRPr lang="es-ES" sz="1400" dirty="0"/>
          </a:p>
        </p:txBody>
      </p:sp>
      <p:cxnSp>
        <p:nvCxnSpPr>
          <p:cNvPr id="109" name="Conector recto de flecha 108"/>
          <p:cNvCxnSpPr/>
          <p:nvPr/>
        </p:nvCxnSpPr>
        <p:spPr>
          <a:xfrm flipV="1">
            <a:off x="6774824" y="471535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109"/>
          <p:cNvCxnSpPr/>
          <p:nvPr/>
        </p:nvCxnSpPr>
        <p:spPr>
          <a:xfrm>
            <a:off x="7290785" y="435524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Elipse 110"/>
          <p:cNvSpPr/>
          <p:nvPr/>
        </p:nvSpPr>
        <p:spPr>
          <a:xfrm>
            <a:off x="6248278" y="450243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2" name="Conector recto de flecha 111"/>
          <p:cNvCxnSpPr>
            <a:endCxn id="111" idx="2"/>
          </p:cNvCxnSpPr>
          <p:nvPr/>
        </p:nvCxnSpPr>
        <p:spPr>
          <a:xfrm>
            <a:off x="5332218" y="4021387"/>
            <a:ext cx="916060" cy="732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p:cNvCxnSpPr>
            <a:endCxn id="111" idx="2"/>
          </p:cNvCxnSpPr>
          <p:nvPr/>
        </p:nvCxnSpPr>
        <p:spPr>
          <a:xfrm flipV="1">
            <a:off x="5268995" y="4753913"/>
            <a:ext cx="979283" cy="797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CuadroTexto 117"/>
          <p:cNvSpPr txBox="1"/>
          <p:nvPr/>
        </p:nvSpPr>
        <p:spPr>
          <a:xfrm>
            <a:off x="7336175" y="4407573"/>
            <a:ext cx="997117" cy="523220"/>
          </a:xfrm>
          <a:prstGeom prst="rect">
            <a:avLst/>
          </a:prstGeom>
          <a:noFill/>
        </p:spPr>
        <p:txBody>
          <a:bodyPr wrap="square" rtlCol="0">
            <a:spAutoFit/>
          </a:bodyPr>
          <a:lstStyle/>
          <a:p>
            <a:pPr algn="ctr"/>
            <a:r>
              <a:rPr lang="es-ES" sz="1400" dirty="0" smtClean="0"/>
              <a:t>Se despacha </a:t>
            </a:r>
            <a:endParaRPr lang="es-ES" sz="1400" dirty="0"/>
          </a:p>
        </p:txBody>
      </p:sp>
      <p:sp>
        <p:nvSpPr>
          <p:cNvPr id="70" name="CuadroTexto 69"/>
          <p:cNvSpPr txBox="1"/>
          <p:nvPr/>
        </p:nvSpPr>
        <p:spPr>
          <a:xfrm>
            <a:off x="836050" y="2282120"/>
            <a:ext cx="2121066" cy="923330"/>
          </a:xfrm>
          <a:prstGeom prst="rect">
            <a:avLst/>
          </a:prstGeom>
          <a:noFill/>
        </p:spPr>
        <p:txBody>
          <a:bodyPr wrap="square" rtlCol="0">
            <a:spAutoFit/>
          </a:bodyPr>
          <a:lstStyle/>
          <a:p>
            <a:pPr algn="ctr"/>
            <a:r>
              <a:rPr lang="es-ES" b="1" dirty="0" smtClean="0">
                <a:solidFill>
                  <a:srgbClr val="FF0000"/>
                </a:solidFill>
              </a:rPr>
              <a:t>COMO CONTROLO QUE NO VAYAN 6 DE UNO?</a:t>
            </a:r>
            <a:endParaRPr lang="es-ES" b="1" dirty="0">
              <a:solidFill>
                <a:srgbClr val="FF0000"/>
              </a:solidFill>
            </a:endParaRPr>
          </a:p>
        </p:txBody>
      </p:sp>
    </p:spTree>
    <p:extLst>
      <p:ext uri="{BB962C8B-B14F-4D97-AF65-F5344CB8AC3E}">
        <p14:creationId xmlns:p14="http://schemas.microsoft.com/office/powerpoint/2010/main" val="136312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362793"/>
            <a:ext cx="12167105" cy="6119894"/>
          </a:xfrm>
          <a:prstGeom prst="rect">
            <a:avLst/>
          </a:prstGeom>
        </p:spPr>
      </p:pic>
      <p:sp>
        <p:nvSpPr>
          <p:cNvPr id="4" name="CuadroTexto 3"/>
          <p:cNvSpPr txBox="1"/>
          <p:nvPr/>
        </p:nvSpPr>
        <p:spPr>
          <a:xfrm>
            <a:off x="2795943" y="362793"/>
            <a:ext cx="2804757" cy="307777"/>
          </a:xfrm>
          <a:prstGeom prst="rect">
            <a:avLst/>
          </a:prstGeom>
          <a:noFill/>
        </p:spPr>
        <p:txBody>
          <a:bodyPr wrap="square" rtlCol="0">
            <a:spAutoFit/>
          </a:bodyPr>
          <a:lstStyle/>
          <a:p>
            <a:pPr algn="ctr"/>
            <a:r>
              <a:rPr lang="es-ES" sz="1400" dirty="0" err="1" smtClean="0"/>
              <a:t>Solucion</a:t>
            </a:r>
            <a:r>
              <a:rPr lang="es-ES" sz="1400" dirty="0" smtClean="0"/>
              <a:t> 2: es la solución correcta</a:t>
            </a:r>
            <a:endParaRPr lang="es-ES" sz="1400" dirty="0"/>
          </a:p>
        </p:txBody>
      </p:sp>
    </p:spTree>
    <p:extLst>
      <p:ext uri="{BB962C8B-B14F-4D97-AF65-F5344CB8AC3E}">
        <p14:creationId xmlns:p14="http://schemas.microsoft.com/office/powerpoint/2010/main" val="2207571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499369"/>
            <a:ext cx="12166152" cy="5846840"/>
          </a:xfrm>
          <a:prstGeom prst="rect">
            <a:avLst/>
          </a:prstGeom>
        </p:spPr>
      </p:pic>
      <p:sp>
        <p:nvSpPr>
          <p:cNvPr id="4" name="CuadroTexto 3"/>
          <p:cNvSpPr txBox="1"/>
          <p:nvPr/>
        </p:nvSpPr>
        <p:spPr>
          <a:xfrm>
            <a:off x="101601" y="881402"/>
            <a:ext cx="2743200" cy="1600438"/>
          </a:xfrm>
          <a:prstGeom prst="rect">
            <a:avLst/>
          </a:prstGeom>
          <a:noFill/>
        </p:spPr>
        <p:txBody>
          <a:bodyPr wrap="square" rtlCol="0">
            <a:spAutoFit/>
          </a:bodyPr>
          <a:lstStyle/>
          <a:p>
            <a:pPr algn="ctr"/>
            <a:r>
              <a:rPr lang="es-ES" sz="1400" dirty="0" err="1" smtClean="0"/>
              <a:t>Solucion</a:t>
            </a:r>
            <a:r>
              <a:rPr lang="es-ES" sz="1400" dirty="0" smtClean="0"/>
              <a:t> 3: incorrecta </a:t>
            </a:r>
            <a:r>
              <a:rPr lang="es-ES" sz="1400" dirty="0" err="1" smtClean="0"/>
              <a:t>xq</a:t>
            </a:r>
            <a:r>
              <a:rPr lang="es-ES" sz="1400" dirty="0" smtClean="0"/>
              <a:t> cada auto espera en una fila de cada cabina y no una general</a:t>
            </a:r>
          </a:p>
          <a:p>
            <a:pPr algn="ctr"/>
            <a:r>
              <a:rPr lang="es-ES" sz="1400" dirty="0"/>
              <a:t>En el centro de verificación falta </a:t>
            </a:r>
            <a:r>
              <a:rPr lang="es-ES" sz="1400" dirty="0" smtClean="0"/>
              <a:t>un </a:t>
            </a:r>
            <a:r>
              <a:rPr lang="es-ES" sz="1400" dirty="0" err="1" smtClean="0"/>
              <a:t>token</a:t>
            </a:r>
            <a:r>
              <a:rPr lang="es-ES" sz="1400" dirty="0" smtClean="0"/>
              <a:t> para podes disparar este evento</a:t>
            </a:r>
            <a:endParaRPr lang="es-ES" sz="1400" dirty="0"/>
          </a:p>
          <a:p>
            <a:pPr algn="ctr"/>
            <a:endParaRPr lang="es-ES" sz="1400" dirty="0"/>
          </a:p>
        </p:txBody>
      </p:sp>
    </p:spTree>
    <p:extLst>
      <p:ext uri="{BB962C8B-B14F-4D97-AF65-F5344CB8AC3E}">
        <p14:creationId xmlns:p14="http://schemas.microsoft.com/office/powerpoint/2010/main" val="226688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384995"/>
          </a:xfrm>
          <a:prstGeom prst="rect">
            <a:avLst/>
          </a:prstGeom>
        </p:spPr>
        <p:txBody>
          <a:bodyPr wrap="square">
            <a:spAutoFit/>
          </a:bodyPr>
          <a:lstStyle/>
          <a:p>
            <a:r>
              <a:rPr lang="es-ES" altLang="es-ES" sz="1400" b="1" dirty="0">
                <a:solidFill>
                  <a:srgbClr val="000000"/>
                </a:solidFill>
                <a:latin typeface="Calibri-Bold"/>
              </a:rPr>
              <a:t>Ejercicio 2. Fabrica de vinos.</a:t>
            </a:r>
            <a:br>
              <a:rPr lang="es-ES" altLang="es-ES" sz="1400" b="1" dirty="0">
                <a:solidFill>
                  <a:srgbClr val="000000"/>
                </a:solidFill>
                <a:latin typeface="Calibri-Bold"/>
              </a:rPr>
            </a:br>
            <a:r>
              <a:rPr lang="es-ES" altLang="es-ES" sz="1400" dirty="0">
                <a:solidFill>
                  <a:srgbClr val="000000"/>
                </a:solidFill>
                <a:latin typeface="Calibri" panose="020F0502020204030204" pitchFamily="34" charset="0"/>
              </a:rPr>
              <a:t>Modelar con una Red de Petri el funcionamiento del sector de empaquetado de una fábrica de vinos.</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Los vinos llegan por dos canales distintos (vino blanco y vino tinto) y son depositados en un contenedor distinto </a:t>
            </a:r>
            <a:r>
              <a:rPr lang="es-ES" altLang="es-ES" sz="1400" dirty="0" smtClean="0">
                <a:solidFill>
                  <a:srgbClr val="000000"/>
                </a:solidFill>
                <a:latin typeface="Calibri" panose="020F0502020204030204" pitchFamily="34" charset="0"/>
              </a:rPr>
              <a:t>para cada </a:t>
            </a:r>
            <a:r>
              <a:rPr lang="es-ES" altLang="es-ES" sz="1400" dirty="0">
                <a:solidFill>
                  <a:srgbClr val="000000"/>
                </a:solidFill>
                <a:latin typeface="Calibri" panose="020F0502020204030204" pitchFamily="34" charset="0"/>
              </a:rPr>
              <a:t>tipo de vino. Luego, debe haber 3 vinos de cada tipo para poder armar una caja. La caja puede armarse </a:t>
            </a:r>
            <a:r>
              <a:rPr lang="es-ES" altLang="es-ES" sz="1400" dirty="0" smtClean="0">
                <a:solidFill>
                  <a:srgbClr val="000000"/>
                </a:solidFill>
                <a:latin typeface="Calibri" panose="020F0502020204030204" pitchFamily="34" charset="0"/>
              </a:rPr>
              <a:t>por cualquiera </a:t>
            </a:r>
            <a:r>
              <a:rPr lang="es-ES" altLang="es-ES" sz="1400" dirty="0">
                <a:solidFill>
                  <a:srgbClr val="000000"/>
                </a:solidFill>
                <a:latin typeface="Calibri" panose="020F0502020204030204" pitchFamily="34" charset="0"/>
              </a:rPr>
              <a:t>de los dos operarios disponibles, quienes trabajan de forma separada y solo pueden armar una caja a la vez.</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Una vez finalizado el empaquetado la caja es enviada al depósito para ser despachadas</a:t>
            </a:r>
            <a:r>
              <a:rPr lang="es-ES" altLang="es-ES" sz="1400" dirty="0" smtClean="0">
                <a:solidFill>
                  <a:srgbClr val="000000"/>
                </a:solidFill>
                <a:latin typeface="Calibri" panose="020F0502020204030204" pitchFamily="34" charset="0"/>
              </a:rPr>
              <a:t>.</a:t>
            </a:r>
            <a:endParaRPr lang="es-ES" sz="1400" dirty="0"/>
          </a:p>
        </p:txBody>
      </p:sp>
      <p:sp>
        <p:nvSpPr>
          <p:cNvPr id="3" name="Elipse 2"/>
          <p:cNvSpPr/>
          <p:nvPr/>
        </p:nvSpPr>
        <p:spPr>
          <a:xfrm>
            <a:off x="849760" y="3692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 name="Conector recto 3"/>
          <p:cNvCxnSpPr/>
          <p:nvPr/>
        </p:nvCxnSpPr>
        <p:spPr>
          <a:xfrm>
            <a:off x="330200" y="3524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330200"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63773" y="3235043"/>
            <a:ext cx="1080827" cy="523220"/>
          </a:xfrm>
          <a:prstGeom prst="rect">
            <a:avLst/>
          </a:prstGeom>
          <a:noFill/>
        </p:spPr>
        <p:txBody>
          <a:bodyPr wrap="square" rtlCol="0">
            <a:spAutoFit/>
          </a:bodyPr>
          <a:lstStyle/>
          <a:p>
            <a:pPr algn="ctr"/>
            <a:r>
              <a:rPr lang="es-ES" sz="1400" dirty="0" smtClean="0"/>
              <a:t>Llega vino tinto</a:t>
            </a:r>
            <a:endParaRPr lang="es-ES" sz="1400" dirty="0"/>
          </a:p>
        </p:txBody>
      </p:sp>
      <p:sp>
        <p:nvSpPr>
          <p:cNvPr id="7" name="CuadroTexto 6"/>
          <p:cNvSpPr txBox="1"/>
          <p:nvPr/>
        </p:nvSpPr>
        <p:spPr>
          <a:xfrm>
            <a:off x="330200" y="4195740"/>
            <a:ext cx="1435100" cy="523220"/>
          </a:xfrm>
          <a:prstGeom prst="rect">
            <a:avLst/>
          </a:prstGeom>
          <a:noFill/>
        </p:spPr>
        <p:txBody>
          <a:bodyPr wrap="square" rtlCol="0">
            <a:spAutoFit/>
          </a:bodyPr>
          <a:lstStyle/>
          <a:p>
            <a:pPr algn="ctr"/>
            <a:r>
              <a:rPr lang="es-ES" sz="1400" dirty="0" smtClean="0"/>
              <a:t>Contenedor para vino tinto</a:t>
            </a:r>
            <a:endParaRPr lang="es-ES" sz="1400" dirty="0"/>
          </a:p>
        </p:txBody>
      </p:sp>
      <p:cxnSp>
        <p:nvCxnSpPr>
          <p:cNvPr id="8" name="Conector recto 7"/>
          <p:cNvCxnSpPr/>
          <p:nvPr/>
        </p:nvCxnSpPr>
        <p:spPr>
          <a:xfrm>
            <a:off x="1871067" y="35759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lecha curvada hacia abajo 8"/>
          <p:cNvSpPr/>
          <p:nvPr/>
        </p:nvSpPr>
        <p:spPr>
          <a:xfrm rot="5400000" flipH="1" flipV="1">
            <a:off x="2996096" y="5891803"/>
            <a:ext cx="881631" cy="52193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10" name="Conector recto de flecha 9"/>
          <p:cNvCxnSpPr/>
          <p:nvPr/>
        </p:nvCxnSpPr>
        <p:spPr>
          <a:xfrm flipV="1">
            <a:off x="1364012" y="394425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849760" y="526085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330200" y="509270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30200" y="548640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63773" y="4782863"/>
            <a:ext cx="1080827" cy="523220"/>
          </a:xfrm>
          <a:prstGeom prst="rect">
            <a:avLst/>
          </a:prstGeom>
          <a:noFill/>
        </p:spPr>
        <p:txBody>
          <a:bodyPr wrap="square" rtlCol="0">
            <a:spAutoFit/>
          </a:bodyPr>
          <a:lstStyle/>
          <a:p>
            <a:pPr algn="ctr"/>
            <a:r>
              <a:rPr lang="es-ES" sz="1400" dirty="0" smtClean="0"/>
              <a:t>Llega vino blanco</a:t>
            </a:r>
            <a:endParaRPr lang="es-ES" sz="1400" dirty="0"/>
          </a:p>
        </p:txBody>
      </p:sp>
      <p:sp>
        <p:nvSpPr>
          <p:cNvPr id="15" name="CuadroTexto 14"/>
          <p:cNvSpPr txBox="1"/>
          <p:nvPr/>
        </p:nvSpPr>
        <p:spPr>
          <a:xfrm>
            <a:off x="330200" y="5763815"/>
            <a:ext cx="1435100" cy="523220"/>
          </a:xfrm>
          <a:prstGeom prst="rect">
            <a:avLst/>
          </a:prstGeom>
          <a:noFill/>
        </p:spPr>
        <p:txBody>
          <a:bodyPr wrap="square" rtlCol="0">
            <a:spAutoFit/>
          </a:bodyPr>
          <a:lstStyle/>
          <a:p>
            <a:pPr algn="ctr"/>
            <a:r>
              <a:rPr lang="es-ES" sz="1400" dirty="0" smtClean="0"/>
              <a:t>Contenedor para vino blanco</a:t>
            </a:r>
            <a:endParaRPr lang="es-ES" sz="1400" dirty="0"/>
          </a:p>
        </p:txBody>
      </p:sp>
      <p:cxnSp>
        <p:nvCxnSpPr>
          <p:cNvPr id="16" name="Conector recto 15"/>
          <p:cNvCxnSpPr/>
          <p:nvPr/>
        </p:nvCxnSpPr>
        <p:spPr>
          <a:xfrm>
            <a:off x="1871067" y="514403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1355106" y="5486404"/>
            <a:ext cx="524867" cy="36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3" idx="6"/>
          </p:cNvCxnSpPr>
          <p:nvPr/>
        </p:nvCxnSpPr>
        <p:spPr>
          <a:xfrm>
            <a:off x="1355106" y="3944258"/>
            <a:ext cx="519560" cy="212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3" idx="6"/>
          </p:cNvCxnSpPr>
          <p:nvPr/>
        </p:nvCxnSpPr>
        <p:spPr>
          <a:xfrm flipV="1">
            <a:off x="1355106" y="3666846"/>
            <a:ext cx="505346" cy="277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11" idx="6"/>
          </p:cNvCxnSpPr>
          <p:nvPr/>
        </p:nvCxnSpPr>
        <p:spPr>
          <a:xfrm>
            <a:off x="1355106" y="5512333"/>
            <a:ext cx="537407" cy="233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1344537" y="5208990"/>
            <a:ext cx="505346" cy="277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Elipse 49"/>
          <p:cNvSpPr/>
          <p:nvPr/>
        </p:nvSpPr>
        <p:spPr>
          <a:xfrm>
            <a:off x="4217439" y="5326338"/>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1" name="Conector recto 50"/>
          <p:cNvCxnSpPr/>
          <p:nvPr/>
        </p:nvCxnSpPr>
        <p:spPr>
          <a:xfrm>
            <a:off x="3697879" y="515819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flipV="1">
            <a:off x="3697879" y="555189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2825352" y="5735127"/>
            <a:ext cx="406160" cy="307777"/>
          </a:xfrm>
          <a:prstGeom prst="rect">
            <a:avLst/>
          </a:prstGeom>
          <a:noFill/>
        </p:spPr>
        <p:txBody>
          <a:bodyPr wrap="square" rtlCol="0">
            <a:spAutoFit/>
          </a:bodyPr>
          <a:lstStyle/>
          <a:p>
            <a:pPr algn="ctr"/>
            <a:r>
              <a:rPr lang="es-ES" sz="1400" dirty="0" smtClean="0"/>
              <a:t>(6)</a:t>
            </a:r>
            <a:endParaRPr lang="es-ES" sz="1400" dirty="0"/>
          </a:p>
        </p:txBody>
      </p:sp>
      <p:sp>
        <p:nvSpPr>
          <p:cNvPr id="54" name="Flecha curvada hacia abajo 53"/>
          <p:cNvSpPr/>
          <p:nvPr/>
        </p:nvSpPr>
        <p:spPr>
          <a:xfrm rot="5400000">
            <a:off x="5066450" y="6014069"/>
            <a:ext cx="829770" cy="41393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5" name="Elipse 54"/>
          <p:cNvSpPr/>
          <p:nvPr/>
        </p:nvSpPr>
        <p:spPr>
          <a:xfrm>
            <a:off x="4168532" y="619807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p:cNvSpPr/>
          <p:nvPr/>
        </p:nvSpPr>
        <p:spPr>
          <a:xfrm>
            <a:off x="4364818" y="6459058"/>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CuadroTexto 56"/>
          <p:cNvSpPr txBox="1"/>
          <p:nvPr/>
        </p:nvSpPr>
        <p:spPr>
          <a:xfrm>
            <a:off x="3638077" y="5900966"/>
            <a:ext cx="1453482" cy="307777"/>
          </a:xfrm>
          <a:prstGeom prst="rect">
            <a:avLst/>
          </a:prstGeom>
          <a:noFill/>
        </p:spPr>
        <p:txBody>
          <a:bodyPr wrap="square" rtlCol="0">
            <a:spAutoFit/>
          </a:bodyPr>
          <a:lstStyle/>
          <a:p>
            <a:pPr algn="ctr"/>
            <a:r>
              <a:rPr lang="es-ES" sz="1400" dirty="0" smtClean="0"/>
              <a:t>Operador libre</a:t>
            </a:r>
            <a:endParaRPr lang="es-ES" sz="1400" dirty="0"/>
          </a:p>
        </p:txBody>
      </p:sp>
      <p:cxnSp>
        <p:nvCxnSpPr>
          <p:cNvPr id="58" name="Conector recto de flecha 57"/>
          <p:cNvCxnSpPr/>
          <p:nvPr/>
        </p:nvCxnSpPr>
        <p:spPr>
          <a:xfrm flipV="1">
            <a:off x="1879973" y="5748012"/>
            <a:ext cx="1805968" cy="581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p:nvPr/>
        </p:nvCxnSpPr>
        <p:spPr>
          <a:xfrm flipV="1">
            <a:off x="1869256" y="5650652"/>
            <a:ext cx="1825024" cy="28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p:cNvCxnSpPr/>
          <p:nvPr/>
        </p:nvCxnSpPr>
        <p:spPr>
          <a:xfrm flipV="1">
            <a:off x="1895024" y="5569271"/>
            <a:ext cx="1819864" cy="52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a:off x="1879973" y="4252325"/>
            <a:ext cx="1841367" cy="12086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p:nvPr/>
        </p:nvCxnSpPr>
        <p:spPr>
          <a:xfrm>
            <a:off x="1879973" y="4156845"/>
            <a:ext cx="1843894" cy="12136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a:off x="1879973" y="4021387"/>
            <a:ext cx="1838840" cy="1243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3756924" y="365847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lecha curvada hacia abajo 71"/>
          <p:cNvSpPr/>
          <p:nvPr/>
        </p:nvSpPr>
        <p:spPr>
          <a:xfrm rot="5400000" flipV="1">
            <a:off x="3083041" y="3136809"/>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3" name="Flecha curvada hacia abajo 72"/>
          <p:cNvSpPr/>
          <p:nvPr/>
        </p:nvSpPr>
        <p:spPr>
          <a:xfrm rot="5400000" flipH="1">
            <a:off x="5192856" y="3124441"/>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4" name="Elipse 73"/>
          <p:cNvSpPr/>
          <p:nvPr/>
        </p:nvSpPr>
        <p:spPr>
          <a:xfrm>
            <a:off x="4296294" y="299969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5" name="Elipse 74"/>
          <p:cNvSpPr/>
          <p:nvPr/>
        </p:nvSpPr>
        <p:spPr>
          <a:xfrm>
            <a:off x="4262270" y="374936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6" name="Conector recto de flecha 75"/>
          <p:cNvCxnSpPr/>
          <p:nvPr/>
        </p:nvCxnSpPr>
        <p:spPr>
          <a:xfrm flipV="1">
            <a:off x="1892513" y="4287915"/>
            <a:ext cx="1860324" cy="12059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p:cNvCxnSpPr/>
          <p:nvPr/>
        </p:nvCxnSpPr>
        <p:spPr>
          <a:xfrm flipV="1">
            <a:off x="3756924" y="400084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flipV="1">
            <a:off x="4801640" y="399953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5317601" y="363942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Elipse 79"/>
          <p:cNvSpPr/>
          <p:nvPr/>
        </p:nvSpPr>
        <p:spPr>
          <a:xfrm>
            <a:off x="4492580" y="326067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3" name="CuadroTexto 82"/>
          <p:cNvSpPr txBox="1"/>
          <p:nvPr/>
        </p:nvSpPr>
        <p:spPr>
          <a:xfrm>
            <a:off x="3864118" y="2728192"/>
            <a:ext cx="1453482" cy="307777"/>
          </a:xfrm>
          <a:prstGeom prst="rect">
            <a:avLst/>
          </a:prstGeom>
          <a:noFill/>
        </p:spPr>
        <p:txBody>
          <a:bodyPr wrap="square" rtlCol="0">
            <a:spAutoFit/>
          </a:bodyPr>
          <a:lstStyle/>
          <a:p>
            <a:pPr algn="ctr"/>
            <a:r>
              <a:rPr lang="es-ES" sz="1400" dirty="0" smtClean="0"/>
              <a:t>Operador libre</a:t>
            </a:r>
            <a:endParaRPr lang="es-ES" sz="1400" dirty="0"/>
          </a:p>
        </p:txBody>
      </p:sp>
      <p:cxnSp>
        <p:nvCxnSpPr>
          <p:cNvPr id="86" name="Conector recto de flecha 85"/>
          <p:cNvCxnSpPr/>
          <p:nvPr/>
        </p:nvCxnSpPr>
        <p:spPr>
          <a:xfrm flipV="1">
            <a:off x="1892111" y="4197367"/>
            <a:ext cx="1831823" cy="1161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p:nvPr/>
        </p:nvCxnSpPr>
        <p:spPr>
          <a:xfrm flipV="1">
            <a:off x="1879973" y="4074018"/>
            <a:ext cx="1867991" cy="11349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a:off x="1879973" y="3918327"/>
            <a:ext cx="1867991" cy="513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a:off x="1879973" y="3792772"/>
            <a:ext cx="1887446" cy="626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p:nvPr/>
        </p:nvCxnSpPr>
        <p:spPr>
          <a:xfrm>
            <a:off x="1879973" y="3682273"/>
            <a:ext cx="1867223" cy="734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CuadroTexto 102"/>
          <p:cNvSpPr txBox="1"/>
          <p:nvPr/>
        </p:nvSpPr>
        <p:spPr>
          <a:xfrm>
            <a:off x="2834804" y="3390678"/>
            <a:ext cx="406160" cy="307777"/>
          </a:xfrm>
          <a:prstGeom prst="rect">
            <a:avLst/>
          </a:prstGeom>
          <a:noFill/>
        </p:spPr>
        <p:txBody>
          <a:bodyPr wrap="square" rtlCol="0">
            <a:spAutoFit/>
          </a:bodyPr>
          <a:lstStyle/>
          <a:p>
            <a:pPr algn="ctr"/>
            <a:r>
              <a:rPr lang="es-ES" sz="1400" dirty="0" smtClean="0"/>
              <a:t>(6)</a:t>
            </a:r>
            <a:endParaRPr lang="es-ES" sz="1400" dirty="0"/>
          </a:p>
        </p:txBody>
      </p:sp>
      <p:cxnSp>
        <p:nvCxnSpPr>
          <p:cNvPr id="104" name="Conector recto de flecha 103"/>
          <p:cNvCxnSpPr/>
          <p:nvPr/>
        </p:nvCxnSpPr>
        <p:spPr>
          <a:xfrm flipV="1">
            <a:off x="4733399" y="555188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104"/>
          <p:cNvCxnSpPr/>
          <p:nvPr/>
        </p:nvCxnSpPr>
        <p:spPr>
          <a:xfrm>
            <a:off x="5249360" y="519178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CuadroTexto 105"/>
          <p:cNvSpPr txBox="1"/>
          <p:nvPr/>
        </p:nvSpPr>
        <p:spPr>
          <a:xfrm>
            <a:off x="6035688" y="5125972"/>
            <a:ext cx="997117" cy="307777"/>
          </a:xfrm>
          <a:prstGeom prst="rect">
            <a:avLst/>
          </a:prstGeom>
          <a:noFill/>
        </p:spPr>
        <p:txBody>
          <a:bodyPr wrap="square" rtlCol="0">
            <a:spAutoFit/>
          </a:bodyPr>
          <a:lstStyle/>
          <a:p>
            <a:pPr algn="ctr"/>
            <a:r>
              <a:rPr lang="es-ES" sz="1400" dirty="0" smtClean="0"/>
              <a:t>Deposito </a:t>
            </a:r>
            <a:endParaRPr lang="es-ES" sz="1400" dirty="0"/>
          </a:p>
        </p:txBody>
      </p:sp>
      <p:cxnSp>
        <p:nvCxnSpPr>
          <p:cNvPr id="109" name="Conector recto de flecha 108"/>
          <p:cNvCxnSpPr/>
          <p:nvPr/>
        </p:nvCxnSpPr>
        <p:spPr>
          <a:xfrm flipV="1">
            <a:off x="6774824" y="471535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109"/>
          <p:cNvCxnSpPr/>
          <p:nvPr/>
        </p:nvCxnSpPr>
        <p:spPr>
          <a:xfrm>
            <a:off x="7290785" y="435524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Elipse 110"/>
          <p:cNvSpPr/>
          <p:nvPr/>
        </p:nvSpPr>
        <p:spPr>
          <a:xfrm>
            <a:off x="6248278" y="450243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2" name="Conector recto de flecha 111"/>
          <p:cNvCxnSpPr>
            <a:endCxn id="111" idx="2"/>
          </p:cNvCxnSpPr>
          <p:nvPr/>
        </p:nvCxnSpPr>
        <p:spPr>
          <a:xfrm>
            <a:off x="5332218" y="4021387"/>
            <a:ext cx="916060" cy="732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p:cNvCxnSpPr>
            <a:endCxn id="111" idx="2"/>
          </p:cNvCxnSpPr>
          <p:nvPr/>
        </p:nvCxnSpPr>
        <p:spPr>
          <a:xfrm flipV="1">
            <a:off x="5268995" y="4753913"/>
            <a:ext cx="979283" cy="797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CuadroTexto 117"/>
          <p:cNvSpPr txBox="1"/>
          <p:nvPr/>
        </p:nvSpPr>
        <p:spPr>
          <a:xfrm>
            <a:off x="7336175" y="4407573"/>
            <a:ext cx="997117" cy="523220"/>
          </a:xfrm>
          <a:prstGeom prst="rect">
            <a:avLst/>
          </a:prstGeom>
          <a:noFill/>
        </p:spPr>
        <p:txBody>
          <a:bodyPr wrap="square" rtlCol="0">
            <a:spAutoFit/>
          </a:bodyPr>
          <a:lstStyle/>
          <a:p>
            <a:pPr algn="ctr"/>
            <a:r>
              <a:rPr lang="es-ES" sz="1400" dirty="0" smtClean="0"/>
              <a:t>Se despacha </a:t>
            </a:r>
            <a:endParaRPr lang="es-ES" sz="1400" dirty="0"/>
          </a:p>
        </p:txBody>
      </p:sp>
      <p:cxnSp>
        <p:nvCxnSpPr>
          <p:cNvPr id="81" name="Conector recto de flecha 80"/>
          <p:cNvCxnSpPr/>
          <p:nvPr/>
        </p:nvCxnSpPr>
        <p:spPr>
          <a:xfrm flipV="1">
            <a:off x="1340603" y="3534607"/>
            <a:ext cx="505346" cy="277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p:cNvCxnSpPr>
            <a:stCxn id="3" idx="5"/>
          </p:cNvCxnSpPr>
          <p:nvPr/>
        </p:nvCxnSpPr>
        <p:spPr>
          <a:xfrm>
            <a:off x="1281100" y="4122082"/>
            <a:ext cx="574776" cy="2318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p:cNvCxnSpPr/>
          <p:nvPr/>
        </p:nvCxnSpPr>
        <p:spPr>
          <a:xfrm>
            <a:off x="1344537" y="4052917"/>
            <a:ext cx="519560" cy="212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p:nvPr/>
        </p:nvCxnSpPr>
        <p:spPr>
          <a:xfrm>
            <a:off x="1353319" y="5636514"/>
            <a:ext cx="519560" cy="212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recto de flecha 90"/>
          <p:cNvCxnSpPr>
            <a:stCxn id="11" idx="6"/>
          </p:cNvCxnSpPr>
          <p:nvPr/>
        </p:nvCxnSpPr>
        <p:spPr>
          <a:xfrm>
            <a:off x="1355106" y="5512333"/>
            <a:ext cx="551736" cy="1544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p:cNvCxnSpPr>
            <a:stCxn id="11" idx="6"/>
          </p:cNvCxnSpPr>
          <p:nvPr/>
        </p:nvCxnSpPr>
        <p:spPr>
          <a:xfrm flipV="1">
            <a:off x="1355106" y="5344803"/>
            <a:ext cx="515821" cy="1675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CuadroTexto 68"/>
          <p:cNvSpPr txBox="1"/>
          <p:nvPr/>
        </p:nvSpPr>
        <p:spPr>
          <a:xfrm>
            <a:off x="836050" y="2282120"/>
            <a:ext cx="2121066" cy="1200329"/>
          </a:xfrm>
          <a:prstGeom prst="rect">
            <a:avLst/>
          </a:prstGeom>
          <a:noFill/>
        </p:spPr>
        <p:txBody>
          <a:bodyPr wrap="square" rtlCol="0">
            <a:spAutoFit/>
          </a:bodyPr>
          <a:lstStyle/>
          <a:p>
            <a:pPr algn="ctr"/>
            <a:r>
              <a:rPr lang="es-ES" b="1" dirty="0" smtClean="0">
                <a:solidFill>
                  <a:srgbClr val="FF0000"/>
                </a:solidFill>
              </a:rPr>
              <a:t>HAY QUE ESPERAR QUE LLEGUEN 6 AL CONTENEDOR PARA QUE PASEN :/</a:t>
            </a:r>
            <a:endParaRPr lang="es-ES" b="1" dirty="0">
              <a:solidFill>
                <a:srgbClr val="FF0000"/>
              </a:solidFill>
            </a:endParaRPr>
          </a:p>
        </p:txBody>
      </p:sp>
    </p:spTree>
    <p:extLst>
      <p:ext uri="{BB962C8B-B14F-4D97-AF65-F5344CB8AC3E}">
        <p14:creationId xmlns:p14="http://schemas.microsoft.com/office/powerpoint/2010/main" val="272099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200329"/>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3. Peluquería.</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Dos peluqueros trabajan en una peluquería. La peluquería cuenta con una sala de espera con sólo 3 sillas para que </a:t>
            </a:r>
            <a:r>
              <a:rPr lang="es-ES" altLang="es-ES" sz="1400" dirty="0" smtClean="0">
                <a:solidFill>
                  <a:srgbClr val="000000"/>
                </a:solidFill>
                <a:latin typeface="Calibri" panose="020F0502020204030204" pitchFamily="34" charset="0"/>
              </a:rPr>
              <a:t>los clientes </a:t>
            </a:r>
            <a:r>
              <a:rPr lang="es-ES" altLang="es-ES" sz="1400" dirty="0">
                <a:solidFill>
                  <a:srgbClr val="000000"/>
                </a:solidFill>
                <a:latin typeface="Calibri" panose="020F0502020204030204" pitchFamily="34" charset="0"/>
              </a:rPr>
              <a:t>esperen por ser atendidos. Cuando alguno de los peluqueros se libera atiende a uno de los clientes de </a:t>
            </a:r>
            <a:r>
              <a:rPr lang="es-ES" altLang="es-ES" sz="1400" dirty="0" smtClean="0">
                <a:solidFill>
                  <a:srgbClr val="000000"/>
                </a:solidFill>
                <a:latin typeface="Calibri" panose="020F0502020204030204" pitchFamily="34" charset="0"/>
              </a:rPr>
              <a:t>cualquiera de </a:t>
            </a:r>
            <a:r>
              <a:rPr lang="es-ES" altLang="es-ES" sz="1400" dirty="0">
                <a:solidFill>
                  <a:srgbClr val="000000"/>
                </a:solidFill>
                <a:latin typeface="Calibri" panose="020F0502020204030204" pitchFamily="34" charset="0"/>
              </a:rPr>
              <a:t>las sillas para cortarle el cabello, liberando la silla de la sala de espera, para que se siente un nuevo cliente. Una </a:t>
            </a:r>
            <a:r>
              <a:rPr lang="es-ES" altLang="es-ES" sz="1400" dirty="0" smtClean="0">
                <a:solidFill>
                  <a:srgbClr val="000000"/>
                </a:solidFill>
                <a:latin typeface="Calibri" panose="020F0502020204030204" pitchFamily="34" charset="0"/>
              </a:rPr>
              <a:t>vez que </a:t>
            </a:r>
            <a:r>
              <a:rPr lang="es-ES" altLang="es-ES" sz="1400" dirty="0">
                <a:solidFill>
                  <a:srgbClr val="000000"/>
                </a:solidFill>
                <a:latin typeface="Calibri" panose="020F0502020204030204" pitchFamily="34" charset="0"/>
              </a:rPr>
              <a:t>terminó de cortarle el cabello el peluquero es liberado y puede atender a otro cliente. Finalmente los clientes </a:t>
            </a:r>
            <a:r>
              <a:rPr lang="es-ES" altLang="es-ES" sz="1400" dirty="0" smtClean="0">
                <a:solidFill>
                  <a:srgbClr val="000000"/>
                </a:solidFill>
                <a:latin typeface="Calibri" panose="020F0502020204030204" pitchFamily="34" charset="0"/>
              </a:rPr>
              <a:t>deben pasar </a:t>
            </a:r>
            <a:r>
              <a:rPr lang="es-ES" altLang="es-ES" sz="1400" dirty="0">
                <a:solidFill>
                  <a:srgbClr val="000000"/>
                </a:solidFill>
                <a:latin typeface="Calibri" panose="020F0502020204030204" pitchFamily="34" charset="0"/>
              </a:rPr>
              <a:t>por la caja en la cual se atiende a un cliente por vez. Cuando llegan clientes y las tres sillas están ocupadas </a:t>
            </a:r>
            <a:r>
              <a:rPr lang="es-ES" altLang="es-ES" sz="1400" dirty="0" smtClean="0">
                <a:solidFill>
                  <a:srgbClr val="000000"/>
                </a:solidFill>
                <a:latin typeface="Calibri" panose="020F0502020204030204" pitchFamily="34" charset="0"/>
              </a:rPr>
              <a:t>deben formar </a:t>
            </a:r>
            <a:r>
              <a:rPr lang="es-ES" altLang="es-ES" sz="1400" dirty="0">
                <a:solidFill>
                  <a:srgbClr val="000000"/>
                </a:solidFill>
                <a:latin typeface="Calibri" panose="020F0502020204030204" pitchFamily="34" charset="0"/>
              </a:rPr>
              <a:t>una única fila en la puerta de la peluquería.</a:t>
            </a:r>
            <a:endParaRPr lang="es-ES" sz="1400" dirty="0"/>
          </a:p>
        </p:txBody>
      </p:sp>
      <p:sp>
        <p:nvSpPr>
          <p:cNvPr id="3" name="Elipse 2"/>
          <p:cNvSpPr/>
          <p:nvPr/>
        </p:nvSpPr>
        <p:spPr>
          <a:xfrm>
            <a:off x="849760" y="36927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 name="Conector recto 3"/>
          <p:cNvCxnSpPr/>
          <p:nvPr/>
        </p:nvCxnSpPr>
        <p:spPr>
          <a:xfrm>
            <a:off x="330200" y="3524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330200"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63773" y="3033688"/>
            <a:ext cx="877627" cy="523220"/>
          </a:xfrm>
          <a:prstGeom prst="rect">
            <a:avLst/>
          </a:prstGeom>
          <a:noFill/>
        </p:spPr>
        <p:txBody>
          <a:bodyPr wrap="square" rtlCol="0">
            <a:spAutoFit/>
          </a:bodyPr>
          <a:lstStyle/>
          <a:p>
            <a:pPr algn="ctr"/>
            <a:r>
              <a:rPr lang="es-ES" sz="1400" dirty="0" smtClean="0"/>
              <a:t>Llega un cliente</a:t>
            </a:r>
            <a:endParaRPr lang="es-ES" sz="1400" dirty="0"/>
          </a:p>
        </p:txBody>
      </p:sp>
      <p:sp>
        <p:nvSpPr>
          <p:cNvPr id="7" name="CuadroTexto 6"/>
          <p:cNvSpPr txBox="1"/>
          <p:nvPr/>
        </p:nvSpPr>
        <p:spPr>
          <a:xfrm>
            <a:off x="317048" y="4215987"/>
            <a:ext cx="1195506" cy="738664"/>
          </a:xfrm>
          <a:prstGeom prst="rect">
            <a:avLst/>
          </a:prstGeom>
          <a:noFill/>
        </p:spPr>
        <p:txBody>
          <a:bodyPr wrap="square" rtlCol="0">
            <a:spAutoFit/>
          </a:bodyPr>
          <a:lstStyle/>
          <a:p>
            <a:pPr algn="ctr"/>
            <a:r>
              <a:rPr lang="es-ES" sz="1400" dirty="0" smtClean="0"/>
              <a:t>Fila de espera para entrar a la peluquería</a:t>
            </a:r>
            <a:endParaRPr lang="es-ES" sz="1400" dirty="0"/>
          </a:p>
        </p:txBody>
      </p:sp>
      <p:cxnSp>
        <p:nvCxnSpPr>
          <p:cNvPr id="8" name="Conector recto 7"/>
          <p:cNvCxnSpPr/>
          <p:nvPr/>
        </p:nvCxnSpPr>
        <p:spPr>
          <a:xfrm>
            <a:off x="1871067" y="35759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355106" y="391832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2564416" y="448772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p:cNvSpPr/>
          <p:nvPr/>
        </p:nvSpPr>
        <p:spPr>
          <a:xfrm>
            <a:off x="2658081" y="4798491"/>
            <a:ext cx="94256" cy="1031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p:cNvSpPr/>
          <p:nvPr/>
        </p:nvSpPr>
        <p:spPr>
          <a:xfrm>
            <a:off x="2746299" y="4540173"/>
            <a:ext cx="104775" cy="100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p:cNvSpPr/>
          <p:nvPr/>
        </p:nvSpPr>
        <p:spPr>
          <a:xfrm>
            <a:off x="2920194" y="4735509"/>
            <a:ext cx="98471" cy="1035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0" name="Conector recto de flecha 19"/>
          <p:cNvCxnSpPr>
            <a:stCxn id="14" idx="1"/>
          </p:cNvCxnSpPr>
          <p:nvPr/>
        </p:nvCxnSpPr>
        <p:spPr>
          <a:xfrm flipH="1" flipV="1">
            <a:off x="1871067" y="3918327"/>
            <a:ext cx="767355" cy="6430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2564416" y="327314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p:cNvCxnSpPr>
            <a:endCxn id="23" idx="2"/>
          </p:cNvCxnSpPr>
          <p:nvPr/>
        </p:nvCxnSpPr>
        <p:spPr>
          <a:xfrm flipV="1">
            <a:off x="1878973" y="3524628"/>
            <a:ext cx="685443" cy="3936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2047165" y="2834558"/>
            <a:ext cx="1432872" cy="307777"/>
          </a:xfrm>
          <a:prstGeom prst="rect">
            <a:avLst/>
          </a:prstGeom>
          <a:noFill/>
        </p:spPr>
        <p:txBody>
          <a:bodyPr wrap="square" rtlCol="0">
            <a:spAutoFit/>
          </a:bodyPr>
          <a:lstStyle/>
          <a:p>
            <a:pPr algn="ctr"/>
            <a:r>
              <a:rPr lang="es-ES" sz="1400" dirty="0" smtClean="0"/>
              <a:t>Sala de espera</a:t>
            </a:r>
            <a:endParaRPr lang="es-ES" sz="1400" dirty="0"/>
          </a:p>
        </p:txBody>
      </p:sp>
      <p:cxnSp>
        <p:nvCxnSpPr>
          <p:cNvPr id="28" name="Conector recto 27"/>
          <p:cNvCxnSpPr/>
          <p:nvPr/>
        </p:nvCxnSpPr>
        <p:spPr>
          <a:xfrm>
            <a:off x="3871872" y="272438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echa curvada hacia abajo 28"/>
          <p:cNvSpPr/>
          <p:nvPr/>
        </p:nvSpPr>
        <p:spPr>
          <a:xfrm rot="5400000" flipV="1">
            <a:off x="3150613" y="2218232"/>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0" name="Flecha curvada hacia abajo 29"/>
          <p:cNvSpPr/>
          <p:nvPr/>
        </p:nvSpPr>
        <p:spPr>
          <a:xfrm rot="5400000" flipH="1">
            <a:off x="5276160" y="2158703"/>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1" name="Elipse 30"/>
          <p:cNvSpPr/>
          <p:nvPr/>
        </p:nvSpPr>
        <p:spPr>
          <a:xfrm>
            <a:off x="4411242" y="187257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2" name="Elipse 31"/>
          <p:cNvSpPr/>
          <p:nvPr/>
        </p:nvSpPr>
        <p:spPr>
          <a:xfrm>
            <a:off x="4377218" y="281526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3" name="Conector recto de flecha 32"/>
          <p:cNvCxnSpPr>
            <a:stCxn id="23" idx="7"/>
          </p:cNvCxnSpPr>
          <p:nvPr/>
        </p:nvCxnSpPr>
        <p:spPr>
          <a:xfrm flipV="1">
            <a:off x="2995756" y="3066751"/>
            <a:ext cx="876116" cy="280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V="1">
            <a:off x="3871872" y="306675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4916588" y="306543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432549" y="270533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4607528" y="213355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CuadroTexto 37"/>
          <p:cNvSpPr txBox="1"/>
          <p:nvPr/>
        </p:nvSpPr>
        <p:spPr>
          <a:xfrm>
            <a:off x="3963709" y="2381167"/>
            <a:ext cx="1400411" cy="307777"/>
          </a:xfrm>
          <a:prstGeom prst="rect">
            <a:avLst/>
          </a:prstGeom>
          <a:noFill/>
        </p:spPr>
        <p:txBody>
          <a:bodyPr wrap="square" rtlCol="0">
            <a:spAutoFit/>
          </a:bodyPr>
          <a:lstStyle/>
          <a:p>
            <a:pPr algn="ctr"/>
            <a:r>
              <a:rPr lang="es-ES" sz="1400" dirty="0" smtClean="0"/>
              <a:t>Peluquero libre</a:t>
            </a:r>
            <a:endParaRPr lang="es-ES" sz="1400" dirty="0"/>
          </a:p>
        </p:txBody>
      </p:sp>
      <p:sp>
        <p:nvSpPr>
          <p:cNvPr id="39" name="CuadroTexto 38"/>
          <p:cNvSpPr txBox="1"/>
          <p:nvPr/>
        </p:nvSpPr>
        <p:spPr>
          <a:xfrm>
            <a:off x="4032138" y="3398992"/>
            <a:ext cx="1195506" cy="307777"/>
          </a:xfrm>
          <a:prstGeom prst="rect">
            <a:avLst/>
          </a:prstGeom>
          <a:noFill/>
        </p:spPr>
        <p:txBody>
          <a:bodyPr wrap="square" rtlCol="0">
            <a:spAutoFit/>
          </a:bodyPr>
          <a:lstStyle/>
          <a:p>
            <a:pPr algn="ctr"/>
            <a:r>
              <a:rPr lang="es-ES" sz="1400" dirty="0" smtClean="0"/>
              <a:t>Peluquero</a:t>
            </a:r>
            <a:endParaRPr lang="es-ES" sz="1400" dirty="0"/>
          </a:p>
        </p:txBody>
      </p:sp>
      <p:cxnSp>
        <p:nvCxnSpPr>
          <p:cNvPr id="41" name="Conector recto de flecha 40"/>
          <p:cNvCxnSpPr>
            <a:endCxn id="14" idx="0"/>
          </p:cNvCxnSpPr>
          <p:nvPr/>
        </p:nvCxnSpPr>
        <p:spPr>
          <a:xfrm flipH="1">
            <a:off x="2817089" y="3268077"/>
            <a:ext cx="1137400" cy="12196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3928163" y="469354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Flecha curvada hacia abajo 45"/>
          <p:cNvSpPr/>
          <p:nvPr/>
        </p:nvSpPr>
        <p:spPr>
          <a:xfrm rot="5400000" flipH="1" flipV="1">
            <a:off x="3171761" y="5513011"/>
            <a:ext cx="1027830"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7" name="Flecha curvada hacia abajo 46"/>
          <p:cNvSpPr/>
          <p:nvPr/>
        </p:nvSpPr>
        <p:spPr>
          <a:xfrm rot="5400000">
            <a:off x="5236420" y="5518463"/>
            <a:ext cx="1017239"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8" name="Elipse 47"/>
          <p:cNvSpPr/>
          <p:nvPr/>
        </p:nvSpPr>
        <p:spPr>
          <a:xfrm>
            <a:off x="4407622" y="588864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Elipse 48"/>
          <p:cNvSpPr/>
          <p:nvPr/>
        </p:nvSpPr>
        <p:spPr>
          <a:xfrm>
            <a:off x="4433509" y="478442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0" name="Conector recto de flecha 49"/>
          <p:cNvCxnSpPr>
            <a:stCxn id="23" idx="5"/>
          </p:cNvCxnSpPr>
          <p:nvPr/>
        </p:nvCxnSpPr>
        <p:spPr>
          <a:xfrm>
            <a:off x="2995756" y="3702452"/>
            <a:ext cx="932407" cy="1333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flipV="1">
            <a:off x="3928163" y="503591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flipV="1">
            <a:off x="4972879" y="503459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a:off x="5488840" y="467449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Elipse 53"/>
          <p:cNvSpPr/>
          <p:nvPr/>
        </p:nvSpPr>
        <p:spPr>
          <a:xfrm>
            <a:off x="4603908" y="6149620"/>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5" name="CuadroTexto 54"/>
          <p:cNvSpPr txBox="1"/>
          <p:nvPr/>
        </p:nvSpPr>
        <p:spPr>
          <a:xfrm>
            <a:off x="3997989" y="6391606"/>
            <a:ext cx="1400411" cy="307777"/>
          </a:xfrm>
          <a:prstGeom prst="rect">
            <a:avLst/>
          </a:prstGeom>
          <a:noFill/>
        </p:spPr>
        <p:txBody>
          <a:bodyPr wrap="square" rtlCol="0">
            <a:spAutoFit/>
          </a:bodyPr>
          <a:lstStyle/>
          <a:p>
            <a:pPr algn="ctr"/>
            <a:r>
              <a:rPr lang="es-ES" sz="1400" dirty="0" smtClean="0"/>
              <a:t>Peluquero libre</a:t>
            </a:r>
            <a:endParaRPr lang="es-ES" sz="1400" dirty="0"/>
          </a:p>
        </p:txBody>
      </p:sp>
      <p:sp>
        <p:nvSpPr>
          <p:cNvPr id="56" name="CuadroTexto 55"/>
          <p:cNvSpPr txBox="1"/>
          <p:nvPr/>
        </p:nvSpPr>
        <p:spPr>
          <a:xfrm>
            <a:off x="4088429" y="5368152"/>
            <a:ext cx="1195506" cy="307777"/>
          </a:xfrm>
          <a:prstGeom prst="rect">
            <a:avLst/>
          </a:prstGeom>
          <a:noFill/>
        </p:spPr>
        <p:txBody>
          <a:bodyPr wrap="square" rtlCol="0">
            <a:spAutoFit/>
          </a:bodyPr>
          <a:lstStyle/>
          <a:p>
            <a:pPr algn="ctr"/>
            <a:r>
              <a:rPr lang="es-ES" sz="1400" dirty="0" smtClean="0"/>
              <a:t>Peluquero</a:t>
            </a:r>
            <a:endParaRPr lang="es-ES" sz="1400" dirty="0"/>
          </a:p>
        </p:txBody>
      </p:sp>
      <p:cxnSp>
        <p:nvCxnSpPr>
          <p:cNvPr id="58" name="Conector recto de flecha 57"/>
          <p:cNvCxnSpPr>
            <a:endCxn id="14" idx="5"/>
          </p:cNvCxnSpPr>
          <p:nvPr/>
        </p:nvCxnSpPr>
        <p:spPr>
          <a:xfrm flipH="1" flipV="1">
            <a:off x="2995756" y="4917032"/>
            <a:ext cx="1017765" cy="32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a:off x="5414236" y="3082378"/>
            <a:ext cx="1382349" cy="743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Elipse 63"/>
          <p:cNvSpPr/>
          <p:nvPr/>
        </p:nvSpPr>
        <p:spPr>
          <a:xfrm>
            <a:off x="6822911" y="369277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5" name="Conector recto de flecha 64"/>
          <p:cNvCxnSpPr/>
          <p:nvPr/>
        </p:nvCxnSpPr>
        <p:spPr>
          <a:xfrm flipV="1">
            <a:off x="5533170" y="4195739"/>
            <a:ext cx="1263415" cy="838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CuadroTexto 67"/>
          <p:cNvSpPr txBox="1"/>
          <p:nvPr/>
        </p:nvSpPr>
        <p:spPr>
          <a:xfrm>
            <a:off x="6454740" y="3134154"/>
            <a:ext cx="1147063" cy="523220"/>
          </a:xfrm>
          <a:prstGeom prst="rect">
            <a:avLst/>
          </a:prstGeom>
          <a:noFill/>
        </p:spPr>
        <p:txBody>
          <a:bodyPr wrap="square" rtlCol="0">
            <a:spAutoFit/>
          </a:bodyPr>
          <a:lstStyle/>
          <a:p>
            <a:pPr algn="ctr"/>
            <a:r>
              <a:rPr lang="es-ES" sz="1400" dirty="0" smtClean="0"/>
              <a:t>Cola para caja</a:t>
            </a:r>
            <a:endParaRPr lang="es-ES" sz="1400" dirty="0"/>
          </a:p>
        </p:txBody>
      </p:sp>
      <p:cxnSp>
        <p:nvCxnSpPr>
          <p:cNvPr id="71" name="Conector recto 70"/>
          <p:cNvCxnSpPr/>
          <p:nvPr/>
        </p:nvCxnSpPr>
        <p:spPr>
          <a:xfrm>
            <a:off x="8115090" y="357424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lecha curvada hacia abajo 71"/>
          <p:cNvSpPr/>
          <p:nvPr/>
        </p:nvSpPr>
        <p:spPr>
          <a:xfrm rot="5400000" flipV="1">
            <a:off x="7393831" y="3068101"/>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3" name="Flecha curvada hacia abajo 72"/>
          <p:cNvSpPr/>
          <p:nvPr/>
        </p:nvSpPr>
        <p:spPr>
          <a:xfrm rot="5400000" flipH="1">
            <a:off x="9519378" y="3008572"/>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4" name="Elipse 73"/>
          <p:cNvSpPr/>
          <p:nvPr/>
        </p:nvSpPr>
        <p:spPr>
          <a:xfrm>
            <a:off x="8654460" y="272244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5" name="Elipse 74"/>
          <p:cNvSpPr/>
          <p:nvPr/>
        </p:nvSpPr>
        <p:spPr>
          <a:xfrm>
            <a:off x="8620436" y="366513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6" name="Conector recto de flecha 75"/>
          <p:cNvCxnSpPr/>
          <p:nvPr/>
        </p:nvCxnSpPr>
        <p:spPr>
          <a:xfrm flipV="1">
            <a:off x="7354583" y="3916620"/>
            <a:ext cx="760507" cy="34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p:cNvCxnSpPr/>
          <p:nvPr/>
        </p:nvCxnSpPr>
        <p:spPr>
          <a:xfrm flipV="1">
            <a:off x="8115090" y="391661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flipV="1">
            <a:off x="9159806" y="391530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9675767" y="355520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Elipse 79"/>
          <p:cNvSpPr/>
          <p:nvPr/>
        </p:nvSpPr>
        <p:spPr>
          <a:xfrm>
            <a:off x="8850746" y="2983421"/>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1" name="CuadroTexto 80"/>
          <p:cNvSpPr txBox="1"/>
          <p:nvPr/>
        </p:nvSpPr>
        <p:spPr>
          <a:xfrm>
            <a:off x="8206927" y="3231036"/>
            <a:ext cx="1400411" cy="307777"/>
          </a:xfrm>
          <a:prstGeom prst="rect">
            <a:avLst/>
          </a:prstGeom>
          <a:noFill/>
        </p:spPr>
        <p:txBody>
          <a:bodyPr wrap="square" rtlCol="0">
            <a:spAutoFit/>
          </a:bodyPr>
          <a:lstStyle/>
          <a:p>
            <a:pPr algn="ctr"/>
            <a:r>
              <a:rPr lang="es-ES" sz="1400" dirty="0" smtClean="0"/>
              <a:t>Caja libre</a:t>
            </a:r>
            <a:endParaRPr lang="es-ES" sz="1400" dirty="0"/>
          </a:p>
        </p:txBody>
      </p:sp>
      <p:sp>
        <p:nvSpPr>
          <p:cNvPr id="82" name="CuadroTexto 81"/>
          <p:cNvSpPr txBox="1"/>
          <p:nvPr/>
        </p:nvSpPr>
        <p:spPr>
          <a:xfrm>
            <a:off x="8275356" y="4248861"/>
            <a:ext cx="1195506" cy="307777"/>
          </a:xfrm>
          <a:prstGeom prst="rect">
            <a:avLst/>
          </a:prstGeom>
          <a:noFill/>
        </p:spPr>
        <p:txBody>
          <a:bodyPr wrap="square" rtlCol="0">
            <a:spAutoFit/>
          </a:bodyPr>
          <a:lstStyle/>
          <a:p>
            <a:pPr algn="ctr"/>
            <a:r>
              <a:rPr lang="es-ES" sz="1400" dirty="0" smtClean="0"/>
              <a:t>Caja</a:t>
            </a:r>
            <a:endParaRPr lang="es-ES" sz="1400" dirty="0"/>
          </a:p>
        </p:txBody>
      </p:sp>
      <p:sp>
        <p:nvSpPr>
          <p:cNvPr id="84" name="CuadroTexto 83"/>
          <p:cNvSpPr txBox="1"/>
          <p:nvPr/>
        </p:nvSpPr>
        <p:spPr>
          <a:xfrm>
            <a:off x="9836032" y="3779544"/>
            <a:ext cx="1195506" cy="738664"/>
          </a:xfrm>
          <a:prstGeom prst="rect">
            <a:avLst/>
          </a:prstGeom>
          <a:noFill/>
        </p:spPr>
        <p:txBody>
          <a:bodyPr wrap="square" rtlCol="0">
            <a:spAutoFit/>
          </a:bodyPr>
          <a:lstStyle/>
          <a:p>
            <a:pPr algn="ctr"/>
            <a:r>
              <a:rPr lang="es-ES" sz="1400" dirty="0" smtClean="0"/>
              <a:t>El cliente se retira de la peluquería</a:t>
            </a:r>
            <a:endParaRPr lang="es-ES" sz="1400" dirty="0"/>
          </a:p>
        </p:txBody>
      </p:sp>
      <p:sp>
        <p:nvSpPr>
          <p:cNvPr id="85" name="CuadroTexto 84"/>
          <p:cNvSpPr txBox="1"/>
          <p:nvPr/>
        </p:nvSpPr>
        <p:spPr>
          <a:xfrm>
            <a:off x="9675767" y="4752599"/>
            <a:ext cx="2121066" cy="923330"/>
          </a:xfrm>
          <a:prstGeom prst="rect">
            <a:avLst/>
          </a:prstGeom>
          <a:noFill/>
        </p:spPr>
        <p:txBody>
          <a:bodyPr wrap="square" rtlCol="0">
            <a:spAutoFit/>
          </a:bodyPr>
          <a:lstStyle/>
          <a:p>
            <a:pPr algn="ctr"/>
            <a:r>
              <a:rPr lang="es-ES" b="1" dirty="0" smtClean="0">
                <a:solidFill>
                  <a:srgbClr val="FF0000"/>
                </a:solidFill>
              </a:rPr>
              <a:t>PUEDE TERMINAR EN UNA QUE TENGA UNA SALIDA????</a:t>
            </a:r>
            <a:endParaRPr lang="es-ES" b="1" dirty="0">
              <a:solidFill>
                <a:srgbClr val="FF0000"/>
              </a:solidFill>
            </a:endParaRPr>
          </a:p>
        </p:txBody>
      </p:sp>
    </p:spTree>
    <p:extLst>
      <p:ext uri="{BB962C8B-B14F-4D97-AF65-F5344CB8AC3E}">
        <p14:creationId xmlns:p14="http://schemas.microsoft.com/office/powerpoint/2010/main" val="3985456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415772"/>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4. Estación de servicio.</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Una estación de servicio cuenta con tres surtidores con sus respectivos empleados (uno por surtidor) y dos </a:t>
            </a:r>
            <a:r>
              <a:rPr lang="es-ES" altLang="es-ES" sz="1400" dirty="0" smtClean="0">
                <a:solidFill>
                  <a:srgbClr val="000000"/>
                </a:solidFill>
                <a:latin typeface="Calibri" panose="020F0502020204030204" pitchFamily="34" charset="0"/>
              </a:rPr>
              <a:t>cobradores (los </a:t>
            </a:r>
            <a:r>
              <a:rPr lang="es-ES" altLang="es-ES" sz="1400" dirty="0">
                <a:solidFill>
                  <a:srgbClr val="000000"/>
                </a:solidFill>
                <a:latin typeface="Calibri" panose="020F0502020204030204" pitchFamily="34" charset="0"/>
              </a:rPr>
              <a:t>empleados de los surtidores no pueden cobrar).</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Cuando los autos llegan, forman fila en cualquiera de los surtidores. Una vez que se terminó de cargar combustible </a:t>
            </a:r>
            <a:r>
              <a:rPr lang="es-ES" altLang="es-ES" sz="1400" dirty="0" smtClean="0">
                <a:solidFill>
                  <a:srgbClr val="000000"/>
                </a:solidFill>
                <a:latin typeface="Calibri" panose="020F0502020204030204" pitchFamily="34" charset="0"/>
              </a:rPr>
              <a:t>al auto</a:t>
            </a:r>
            <a:r>
              <a:rPr lang="es-ES" altLang="es-ES" sz="1400" dirty="0">
                <a:solidFill>
                  <a:srgbClr val="000000"/>
                </a:solidFill>
                <a:latin typeface="Calibri" panose="020F0502020204030204" pitchFamily="34" charset="0"/>
              </a:rPr>
              <a:t>, se libera el surtidor y se pasa al sector de pago. En este sector cualquiera de los cobradores le cobra al </a:t>
            </a:r>
            <a:r>
              <a:rPr lang="es-ES" altLang="es-ES" sz="1400" dirty="0" smtClean="0">
                <a:solidFill>
                  <a:srgbClr val="000000"/>
                </a:solidFill>
                <a:latin typeface="Calibri" panose="020F0502020204030204" pitchFamily="34" charset="0"/>
              </a:rPr>
              <a:t>conductor del </a:t>
            </a:r>
            <a:r>
              <a:rPr lang="es-ES" altLang="es-ES" sz="1400" dirty="0">
                <a:solidFill>
                  <a:srgbClr val="000000"/>
                </a:solidFill>
                <a:latin typeface="Calibri" panose="020F0502020204030204" pitchFamily="34" charset="0"/>
              </a:rPr>
              <a:t>auto. Si no hay cobradores libres, debe esperar a que uno se libere. Cuando el cobrador termina, el auto se retira </a:t>
            </a:r>
            <a:r>
              <a:rPr lang="es-ES" altLang="es-ES" sz="1400" dirty="0" smtClean="0">
                <a:solidFill>
                  <a:srgbClr val="000000"/>
                </a:solidFill>
                <a:latin typeface="Calibri" panose="020F0502020204030204" pitchFamily="34" charset="0"/>
              </a:rPr>
              <a:t>de la </a:t>
            </a:r>
            <a:r>
              <a:rPr lang="es-ES" altLang="es-ES" sz="1400" dirty="0">
                <a:solidFill>
                  <a:srgbClr val="000000"/>
                </a:solidFill>
                <a:latin typeface="Calibri" panose="020F0502020204030204" pitchFamily="34" charset="0"/>
              </a:rPr>
              <a:t>estación y el cobrador queda libre para atender a un nuevo auto.</a:t>
            </a:r>
            <a:endParaRPr lang="es-ES" sz="1400" dirty="0"/>
          </a:p>
        </p:txBody>
      </p:sp>
      <p:sp>
        <p:nvSpPr>
          <p:cNvPr id="6" name="CuadroTexto 5"/>
          <p:cNvSpPr txBox="1"/>
          <p:nvPr/>
        </p:nvSpPr>
        <p:spPr>
          <a:xfrm>
            <a:off x="1313966" y="3044724"/>
            <a:ext cx="877627" cy="523220"/>
          </a:xfrm>
          <a:prstGeom prst="rect">
            <a:avLst/>
          </a:prstGeom>
          <a:noFill/>
        </p:spPr>
        <p:txBody>
          <a:bodyPr wrap="square" rtlCol="0">
            <a:spAutoFit/>
          </a:bodyPr>
          <a:lstStyle/>
          <a:p>
            <a:pPr algn="ctr"/>
            <a:r>
              <a:rPr lang="es-ES" sz="1400" dirty="0" smtClean="0"/>
              <a:t>Llega un auto</a:t>
            </a:r>
            <a:endParaRPr lang="es-ES" sz="1400" dirty="0"/>
          </a:p>
        </p:txBody>
      </p:sp>
      <p:sp>
        <p:nvSpPr>
          <p:cNvPr id="7" name="CuadroTexto 6"/>
          <p:cNvSpPr txBox="1"/>
          <p:nvPr/>
        </p:nvSpPr>
        <p:spPr>
          <a:xfrm>
            <a:off x="222064" y="4200659"/>
            <a:ext cx="1195506" cy="307777"/>
          </a:xfrm>
          <a:prstGeom prst="rect">
            <a:avLst/>
          </a:prstGeom>
          <a:noFill/>
        </p:spPr>
        <p:txBody>
          <a:bodyPr wrap="square" rtlCol="0">
            <a:spAutoFit/>
          </a:bodyPr>
          <a:lstStyle/>
          <a:p>
            <a:pPr algn="ctr"/>
            <a:endParaRPr lang="es-ES" sz="1400" dirty="0"/>
          </a:p>
        </p:txBody>
      </p:sp>
      <p:cxnSp>
        <p:nvCxnSpPr>
          <p:cNvPr id="8" name="Conector recto 7"/>
          <p:cNvCxnSpPr/>
          <p:nvPr/>
        </p:nvCxnSpPr>
        <p:spPr>
          <a:xfrm>
            <a:off x="1600155" y="356062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537243" y="200468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echa curvada hacia abajo 11"/>
          <p:cNvSpPr/>
          <p:nvPr/>
        </p:nvSpPr>
        <p:spPr>
          <a:xfrm rot="5400000" flipV="1">
            <a:off x="3863360" y="1483019"/>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Flecha curvada hacia abajo 12"/>
          <p:cNvSpPr/>
          <p:nvPr/>
        </p:nvSpPr>
        <p:spPr>
          <a:xfrm rot="5400000" flipH="1">
            <a:off x="5973175" y="1470651"/>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Elipse 13"/>
          <p:cNvSpPr/>
          <p:nvPr/>
        </p:nvSpPr>
        <p:spPr>
          <a:xfrm>
            <a:off x="5076613" y="134590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Elipse 14"/>
          <p:cNvSpPr/>
          <p:nvPr/>
        </p:nvSpPr>
        <p:spPr>
          <a:xfrm>
            <a:off x="5042589" y="209557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6" name="Conector recto de flecha 15"/>
          <p:cNvCxnSpPr/>
          <p:nvPr/>
        </p:nvCxnSpPr>
        <p:spPr>
          <a:xfrm flipV="1">
            <a:off x="4537243" y="234705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5581959" y="2345740"/>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097920" y="198563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5272899" y="160688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p:cNvSpPr txBox="1"/>
          <p:nvPr/>
        </p:nvSpPr>
        <p:spPr>
          <a:xfrm>
            <a:off x="4572919" y="1797622"/>
            <a:ext cx="1453482" cy="307777"/>
          </a:xfrm>
          <a:prstGeom prst="rect">
            <a:avLst/>
          </a:prstGeom>
          <a:noFill/>
        </p:spPr>
        <p:txBody>
          <a:bodyPr wrap="square" rtlCol="0">
            <a:spAutoFit/>
          </a:bodyPr>
          <a:lstStyle/>
          <a:p>
            <a:pPr algn="ctr"/>
            <a:r>
              <a:rPr lang="es-ES" sz="1400" dirty="0" smtClean="0"/>
              <a:t>Surtidor libre</a:t>
            </a:r>
            <a:endParaRPr lang="es-ES" sz="1400" dirty="0"/>
          </a:p>
        </p:txBody>
      </p:sp>
      <p:cxnSp>
        <p:nvCxnSpPr>
          <p:cNvPr id="23" name="Conector recto de flecha 22"/>
          <p:cNvCxnSpPr>
            <a:stCxn id="102" idx="7"/>
          </p:cNvCxnSpPr>
          <p:nvPr/>
        </p:nvCxnSpPr>
        <p:spPr>
          <a:xfrm flipV="1">
            <a:off x="3516485" y="2315863"/>
            <a:ext cx="1011798" cy="5121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4799658" y="2607438"/>
            <a:ext cx="946482" cy="307777"/>
          </a:xfrm>
          <a:prstGeom prst="rect">
            <a:avLst/>
          </a:prstGeom>
          <a:noFill/>
        </p:spPr>
        <p:txBody>
          <a:bodyPr wrap="square" rtlCol="0">
            <a:spAutoFit/>
          </a:bodyPr>
          <a:lstStyle/>
          <a:p>
            <a:pPr algn="ctr"/>
            <a:r>
              <a:rPr lang="es-ES" sz="1400" dirty="0" smtClean="0"/>
              <a:t>Surtidor </a:t>
            </a:r>
            <a:endParaRPr lang="es-ES" sz="1400" dirty="0"/>
          </a:p>
        </p:txBody>
      </p:sp>
      <p:cxnSp>
        <p:nvCxnSpPr>
          <p:cNvPr id="26" name="Conector recto 25"/>
          <p:cNvCxnSpPr/>
          <p:nvPr/>
        </p:nvCxnSpPr>
        <p:spPr>
          <a:xfrm>
            <a:off x="4689643" y="583729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lecha curvada hacia abajo 26"/>
          <p:cNvSpPr/>
          <p:nvPr/>
        </p:nvSpPr>
        <p:spPr>
          <a:xfrm rot="5400000" flipV="1">
            <a:off x="4015760" y="5315635"/>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8" name="Flecha curvada hacia abajo 27"/>
          <p:cNvSpPr/>
          <p:nvPr/>
        </p:nvSpPr>
        <p:spPr>
          <a:xfrm rot="5400000" flipH="1">
            <a:off x="6125575" y="5303267"/>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9" name="Elipse 28"/>
          <p:cNvSpPr/>
          <p:nvPr/>
        </p:nvSpPr>
        <p:spPr>
          <a:xfrm>
            <a:off x="5229013" y="517852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Elipse 29"/>
          <p:cNvSpPr/>
          <p:nvPr/>
        </p:nvSpPr>
        <p:spPr>
          <a:xfrm>
            <a:off x="5194989" y="592818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1" name="Conector recto de flecha 30"/>
          <p:cNvCxnSpPr/>
          <p:nvPr/>
        </p:nvCxnSpPr>
        <p:spPr>
          <a:xfrm flipV="1">
            <a:off x="4689643" y="617966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5734359" y="617835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6250320" y="581825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Elipse 33"/>
          <p:cNvSpPr/>
          <p:nvPr/>
        </p:nvSpPr>
        <p:spPr>
          <a:xfrm>
            <a:off x="5425299" y="543950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CuadroTexto 34"/>
          <p:cNvSpPr txBox="1"/>
          <p:nvPr/>
        </p:nvSpPr>
        <p:spPr>
          <a:xfrm>
            <a:off x="4725319" y="5630238"/>
            <a:ext cx="1453482" cy="307777"/>
          </a:xfrm>
          <a:prstGeom prst="rect">
            <a:avLst/>
          </a:prstGeom>
          <a:noFill/>
        </p:spPr>
        <p:txBody>
          <a:bodyPr wrap="square" rtlCol="0">
            <a:spAutoFit/>
          </a:bodyPr>
          <a:lstStyle/>
          <a:p>
            <a:pPr algn="ctr"/>
            <a:r>
              <a:rPr lang="es-ES" sz="1400" dirty="0" smtClean="0"/>
              <a:t>Surtidor libre</a:t>
            </a:r>
            <a:endParaRPr lang="es-ES" sz="1400" dirty="0"/>
          </a:p>
        </p:txBody>
      </p:sp>
      <p:cxnSp>
        <p:nvCxnSpPr>
          <p:cNvPr id="36" name="Conector recto de flecha 35"/>
          <p:cNvCxnSpPr/>
          <p:nvPr/>
        </p:nvCxnSpPr>
        <p:spPr>
          <a:xfrm>
            <a:off x="3555916" y="5758293"/>
            <a:ext cx="1124767" cy="390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4952058" y="6440054"/>
            <a:ext cx="946482" cy="307777"/>
          </a:xfrm>
          <a:prstGeom prst="rect">
            <a:avLst/>
          </a:prstGeom>
          <a:noFill/>
        </p:spPr>
        <p:txBody>
          <a:bodyPr wrap="square" rtlCol="0">
            <a:spAutoFit/>
          </a:bodyPr>
          <a:lstStyle/>
          <a:p>
            <a:pPr algn="ctr"/>
            <a:r>
              <a:rPr lang="es-ES" sz="1400" dirty="0" smtClean="0"/>
              <a:t>Surtidor </a:t>
            </a:r>
            <a:endParaRPr lang="es-ES" sz="1400" dirty="0"/>
          </a:p>
        </p:txBody>
      </p:sp>
      <p:cxnSp>
        <p:nvCxnSpPr>
          <p:cNvPr id="38" name="Conector recto 37"/>
          <p:cNvCxnSpPr/>
          <p:nvPr/>
        </p:nvCxnSpPr>
        <p:spPr>
          <a:xfrm>
            <a:off x="4618125" y="384672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lecha curvada hacia abajo 38"/>
          <p:cNvSpPr/>
          <p:nvPr/>
        </p:nvSpPr>
        <p:spPr>
          <a:xfrm rot="5400000" flipV="1">
            <a:off x="3944242" y="3325062"/>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0" name="Flecha curvada hacia abajo 39"/>
          <p:cNvSpPr/>
          <p:nvPr/>
        </p:nvSpPr>
        <p:spPr>
          <a:xfrm rot="5400000" flipH="1">
            <a:off x="6054057" y="3312694"/>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1" name="Elipse 40"/>
          <p:cNvSpPr/>
          <p:nvPr/>
        </p:nvSpPr>
        <p:spPr>
          <a:xfrm>
            <a:off x="5157495" y="318795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2" name="Elipse 41"/>
          <p:cNvSpPr/>
          <p:nvPr/>
        </p:nvSpPr>
        <p:spPr>
          <a:xfrm>
            <a:off x="5123471" y="393761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3" name="Conector recto de flecha 42"/>
          <p:cNvCxnSpPr/>
          <p:nvPr/>
        </p:nvCxnSpPr>
        <p:spPr>
          <a:xfrm flipV="1">
            <a:off x="4618125" y="418909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p:nvPr/>
        </p:nvCxnSpPr>
        <p:spPr>
          <a:xfrm flipV="1">
            <a:off x="5662841" y="418778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6178802" y="382767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Elipse 45"/>
          <p:cNvSpPr/>
          <p:nvPr/>
        </p:nvSpPr>
        <p:spPr>
          <a:xfrm>
            <a:off x="5353781" y="3448929"/>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7" name="CuadroTexto 46"/>
          <p:cNvSpPr txBox="1"/>
          <p:nvPr/>
        </p:nvSpPr>
        <p:spPr>
          <a:xfrm>
            <a:off x="4653801" y="3639665"/>
            <a:ext cx="1453482" cy="307777"/>
          </a:xfrm>
          <a:prstGeom prst="rect">
            <a:avLst/>
          </a:prstGeom>
          <a:noFill/>
        </p:spPr>
        <p:txBody>
          <a:bodyPr wrap="square" rtlCol="0">
            <a:spAutoFit/>
          </a:bodyPr>
          <a:lstStyle/>
          <a:p>
            <a:pPr algn="ctr"/>
            <a:r>
              <a:rPr lang="es-ES" sz="1400" dirty="0" smtClean="0"/>
              <a:t>Surtidor libre</a:t>
            </a:r>
            <a:endParaRPr lang="es-ES" sz="1400" dirty="0"/>
          </a:p>
        </p:txBody>
      </p:sp>
      <p:cxnSp>
        <p:nvCxnSpPr>
          <p:cNvPr id="48" name="Conector recto de flecha 47"/>
          <p:cNvCxnSpPr/>
          <p:nvPr/>
        </p:nvCxnSpPr>
        <p:spPr>
          <a:xfrm flipV="1">
            <a:off x="3522259" y="4157905"/>
            <a:ext cx="1086906" cy="3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p:cNvSpPr txBox="1"/>
          <p:nvPr/>
        </p:nvSpPr>
        <p:spPr>
          <a:xfrm>
            <a:off x="4880540" y="4449481"/>
            <a:ext cx="946482" cy="307777"/>
          </a:xfrm>
          <a:prstGeom prst="rect">
            <a:avLst/>
          </a:prstGeom>
          <a:noFill/>
        </p:spPr>
        <p:txBody>
          <a:bodyPr wrap="square" rtlCol="0">
            <a:spAutoFit/>
          </a:bodyPr>
          <a:lstStyle/>
          <a:p>
            <a:pPr algn="ctr"/>
            <a:r>
              <a:rPr lang="es-ES" sz="1400" dirty="0" smtClean="0"/>
              <a:t>Surtidor </a:t>
            </a:r>
            <a:endParaRPr lang="es-ES" sz="1400" dirty="0"/>
          </a:p>
        </p:txBody>
      </p:sp>
      <p:cxnSp>
        <p:nvCxnSpPr>
          <p:cNvPr id="50" name="Conector recto 49"/>
          <p:cNvCxnSpPr/>
          <p:nvPr/>
        </p:nvCxnSpPr>
        <p:spPr>
          <a:xfrm>
            <a:off x="8825079" y="266345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lecha curvada hacia abajo 50"/>
          <p:cNvSpPr/>
          <p:nvPr/>
        </p:nvSpPr>
        <p:spPr>
          <a:xfrm rot="5400000" flipV="1">
            <a:off x="8151196" y="2141795"/>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2" name="Flecha curvada hacia abajo 51"/>
          <p:cNvSpPr/>
          <p:nvPr/>
        </p:nvSpPr>
        <p:spPr>
          <a:xfrm rot="5400000" flipH="1">
            <a:off x="10261011" y="2129427"/>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3" name="Elipse 52"/>
          <p:cNvSpPr/>
          <p:nvPr/>
        </p:nvSpPr>
        <p:spPr>
          <a:xfrm>
            <a:off x="9364449" y="200468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Elipse 53"/>
          <p:cNvSpPr/>
          <p:nvPr/>
        </p:nvSpPr>
        <p:spPr>
          <a:xfrm>
            <a:off x="9330425" y="275434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5" name="Conector recto de flecha 54"/>
          <p:cNvCxnSpPr/>
          <p:nvPr/>
        </p:nvCxnSpPr>
        <p:spPr>
          <a:xfrm flipV="1">
            <a:off x="8825079" y="300582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9869795" y="300451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10385756" y="264441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Elipse 57"/>
          <p:cNvSpPr/>
          <p:nvPr/>
        </p:nvSpPr>
        <p:spPr>
          <a:xfrm>
            <a:off x="9560735" y="2265662"/>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CuadroTexto 58"/>
          <p:cNvSpPr txBox="1"/>
          <p:nvPr/>
        </p:nvSpPr>
        <p:spPr>
          <a:xfrm>
            <a:off x="8860755" y="2456398"/>
            <a:ext cx="1453482" cy="307777"/>
          </a:xfrm>
          <a:prstGeom prst="rect">
            <a:avLst/>
          </a:prstGeom>
          <a:noFill/>
        </p:spPr>
        <p:txBody>
          <a:bodyPr wrap="square" rtlCol="0">
            <a:spAutoFit/>
          </a:bodyPr>
          <a:lstStyle/>
          <a:p>
            <a:pPr algn="ctr"/>
            <a:r>
              <a:rPr lang="es-ES" sz="1400" dirty="0" smtClean="0"/>
              <a:t>Cobrador libre</a:t>
            </a:r>
            <a:endParaRPr lang="es-ES" sz="1400" dirty="0"/>
          </a:p>
        </p:txBody>
      </p:sp>
      <p:cxnSp>
        <p:nvCxnSpPr>
          <p:cNvPr id="60" name="Conector recto de flecha 59"/>
          <p:cNvCxnSpPr>
            <a:stCxn id="75" idx="7"/>
          </p:cNvCxnSpPr>
          <p:nvPr/>
        </p:nvCxnSpPr>
        <p:spPr>
          <a:xfrm flipV="1">
            <a:off x="7994499" y="2974638"/>
            <a:ext cx="821620" cy="7219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a:off x="9087494" y="3266214"/>
            <a:ext cx="946482" cy="307777"/>
          </a:xfrm>
          <a:prstGeom prst="rect">
            <a:avLst/>
          </a:prstGeom>
          <a:noFill/>
        </p:spPr>
        <p:txBody>
          <a:bodyPr wrap="square" rtlCol="0">
            <a:spAutoFit/>
          </a:bodyPr>
          <a:lstStyle/>
          <a:p>
            <a:pPr algn="ctr"/>
            <a:r>
              <a:rPr lang="es-ES" sz="1400" dirty="0" smtClean="0"/>
              <a:t>Cobrador </a:t>
            </a:r>
            <a:endParaRPr lang="es-ES" sz="1400" dirty="0"/>
          </a:p>
        </p:txBody>
      </p:sp>
      <p:cxnSp>
        <p:nvCxnSpPr>
          <p:cNvPr id="62" name="Conector recto 61"/>
          <p:cNvCxnSpPr/>
          <p:nvPr/>
        </p:nvCxnSpPr>
        <p:spPr>
          <a:xfrm>
            <a:off x="8913491" y="462231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echa curvada hacia abajo 62"/>
          <p:cNvSpPr/>
          <p:nvPr/>
        </p:nvSpPr>
        <p:spPr>
          <a:xfrm rot="5400000" flipV="1">
            <a:off x="8239608" y="4100654"/>
            <a:ext cx="758898" cy="553027"/>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4" name="Flecha curvada hacia abajo 63"/>
          <p:cNvSpPr/>
          <p:nvPr/>
        </p:nvSpPr>
        <p:spPr>
          <a:xfrm rot="5400000" flipH="1">
            <a:off x="10349423" y="4088286"/>
            <a:ext cx="775592" cy="526104"/>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5" name="Elipse 64"/>
          <p:cNvSpPr/>
          <p:nvPr/>
        </p:nvSpPr>
        <p:spPr>
          <a:xfrm>
            <a:off x="9452861" y="396354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6" name="Elipse 65"/>
          <p:cNvSpPr/>
          <p:nvPr/>
        </p:nvSpPr>
        <p:spPr>
          <a:xfrm>
            <a:off x="9418837" y="471320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7" name="Conector recto de flecha 66"/>
          <p:cNvCxnSpPr/>
          <p:nvPr/>
        </p:nvCxnSpPr>
        <p:spPr>
          <a:xfrm flipV="1">
            <a:off x="8913491" y="496468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flipV="1">
            <a:off x="9958207" y="496337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68"/>
          <p:cNvCxnSpPr/>
          <p:nvPr/>
        </p:nvCxnSpPr>
        <p:spPr>
          <a:xfrm>
            <a:off x="10474168" y="460326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Elipse 69"/>
          <p:cNvSpPr/>
          <p:nvPr/>
        </p:nvSpPr>
        <p:spPr>
          <a:xfrm>
            <a:off x="9649147" y="4224521"/>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1" name="CuadroTexto 70"/>
          <p:cNvSpPr txBox="1"/>
          <p:nvPr/>
        </p:nvSpPr>
        <p:spPr>
          <a:xfrm>
            <a:off x="8949167" y="4415257"/>
            <a:ext cx="1453482" cy="307777"/>
          </a:xfrm>
          <a:prstGeom prst="rect">
            <a:avLst/>
          </a:prstGeom>
          <a:noFill/>
        </p:spPr>
        <p:txBody>
          <a:bodyPr wrap="square" rtlCol="0">
            <a:spAutoFit/>
          </a:bodyPr>
          <a:lstStyle/>
          <a:p>
            <a:pPr algn="ctr"/>
            <a:r>
              <a:rPr lang="es-ES" sz="1400" dirty="0" smtClean="0"/>
              <a:t>Cobrador libre</a:t>
            </a:r>
            <a:endParaRPr lang="es-ES" sz="1400" dirty="0"/>
          </a:p>
        </p:txBody>
      </p:sp>
      <p:sp>
        <p:nvSpPr>
          <p:cNvPr id="73" name="CuadroTexto 72"/>
          <p:cNvSpPr txBox="1"/>
          <p:nvPr/>
        </p:nvSpPr>
        <p:spPr>
          <a:xfrm>
            <a:off x="9175906" y="5225073"/>
            <a:ext cx="946482" cy="307777"/>
          </a:xfrm>
          <a:prstGeom prst="rect">
            <a:avLst/>
          </a:prstGeom>
          <a:noFill/>
        </p:spPr>
        <p:txBody>
          <a:bodyPr wrap="square" rtlCol="0">
            <a:spAutoFit/>
          </a:bodyPr>
          <a:lstStyle/>
          <a:p>
            <a:pPr algn="ctr"/>
            <a:r>
              <a:rPr lang="es-ES" sz="1400" dirty="0" smtClean="0"/>
              <a:t>Cobrador </a:t>
            </a:r>
            <a:endParaRPr lang="es-ES" sz="1400" dirty="0"/>
          </a:p>
        </p:txBody>
      </p:sp>
      <p:cxnSp>
        <p:nvCxnSpPr>
          <p:cNvPr id="74" name="Conector recto de flecha 73"/>
          <p:cNvCxnSpPr/>
          <p:nvPr/>
        </p:nvCxnSpPr>
        <p:spPr>
          <a:xfrm>
            <a:off x="6210773" y="2335289"/>
            <a:ext cx="1326060" cy="1420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Elipse 74"/>
          <p:cNvSpPr/>
          <p:nvPr/>
        </p:nvSpPr>
        <p:spPr>
          <a:xfrm>
            <a:off x="7563159" y="362290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6" name="Conector recto de flecha 75"/>
          <p:cNvCxnSpPr/>
          <p:nvPr/>
        </p:nvCxnSpPr>
        <p:spPr>
          <a:xfrm flipV="1">
            <a:off x="6349925" y="4125875"/>
            <a:ext cx="1186908" cy="20226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uadroTexto 76"/>
          <p:cNvSpPr txBox="1"/>
          <p:nvPr/>
        </p:nvSpPr>
        <p:spPr>
          <a:xfrm>
            <a:off x="7098989" y="2804880"/>
            <a:ext cx="1147063" cy="523220"/>
          </a:xfrm>
          <a:prstGeom prst="rect">
            <a:avLst/>
          </a:prstGeom>
          <a:noFill/>
        </p:spPr>
        <p:txBody>
          <a:bodyPr wrap="square" rtlCol="0">
            <a:spAutoFit/>
          </a:bodyPr>
          <a:lstStyle/>
          <a:p>
            <a:pPr algn="ctr"/>
            <a:r>
              <a:rPr lang="es-ES" sz="1400" dirty="0" smtClean="0"/>
              <a:t>Cola para pagar</a:t>
            </a:r>
            <a:endParaRPr lang="es-ES" sz="1400" dirty="0"/>
          </a:p>
        </p:txBody>
      </p:sp>
      <p:cxnSp>
        <p:nvCxnSpPr>
          <p:cNvPr id="78" name="Conector recto de flecha 77"/>
          <p:cNvCxnSpPr>
            <a:stCxn id="75" idx="5"/>
          </p:cNvCxnSpPr>
          <p:nvPr/>
        </p:nvCxnSpPr>
        <p:spPr>
          <a:xfrm>
            <a:off x="7994499" y="4052216"/>
            <a:ext cx="829627" cy="904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uadroTexto 86"/>
          <p:cNvSpPr txBox="1"/>
          <p:nvPr/>
        </p:nvSpPr>
        <p:spPr>
          <a:xfrm>
            <a:off x="10662076" y="3405704"/>
            <a:ext cx="1559849" cy="738664"/>
          </a:xfrm>
          <a:prstGeom prst="rect">
            <a:avLst/>
          </a:prstGeom>
          <a:noFill/>
        </p:spPr>
        <p:txBody>
          <a:bodyPr wrap="square" rtlCol="0">
            <a:spAutoFit/>
          </a:bodyPr>
          <a:lstStyle/>
          <a:p>
            <a:pPr algn="ctr"/>
            <a:r>
              <a:rPr lang="es-ES" sz="1400" dirty="0" smtClean="0"/>
              <a:t>El auto se retira de la estación de servicio</a:t>
            </a:r>
            <a:endParaRPr lang="es-ES" sz="1400" dirty="0"/>
          </a:p>
        </p:txBody>
      </p:sp>
      <p:sp>
        <p:nvSpPr>
          <p:cNvPr id="88" name="CuadroTexto 87"/>
          <p:cNvSpPr txBox="1"/>
          <p:nvPr/>
        </p:nvSpPr>
        <p:spPr>
          <a:xfrm>
            <a:off x="10122388" y="5563486"/>
            <a:ext cx="2121066" cy="1200329"/>
          </a:xfrm>
          <a:prstGeom prst="rect">
            <a:avLst/>
          </a:prstGeom>
          <a:noFill/>
        </p:spPr>
        <p:txBody>
          <a:bodyPr wrap="square" rtlCol="0">
            <a:spAutoFit/>
          </a:bodyPr>
          <a:lstStyle/>
          <a:p>
            <a:pPr algn="ctr"/>
            <a:r>
              <a:rPr lang="es-ES" b="1" dirty="0" smtClean="0">
                <a:solidFill>
                  <a:srgbClr val="FF0000"/>
                </a:solidFill>
              </a:rPr>
              <a:t>PUEDE </a:t>
            </a:r>
            <a:r>
              <a:rPr lang="es-ES" b="1" dirty="0" smtClean="0">
                <a:solidFill>
                  <a:srgbClr val="FF0000"/>
                </a:solidFill>
              </a:rPr>
              <a:t>HABER UN ESTADO PARA QUE SE </a:t>
            </a:r>
            <a:r>
              <a:rPr lang="es-ES" b="1" dirty="0" smtClean="0">
                <a:solidFill>
                  <a:srgbClr val="FF0000"/>
                </a:solidFill>
              </a:rPr>
              <a:t>RETIRE O ESTA BIEN SIN????</a:t>
            </a:r>
            <a:endParaRPr lang="es-ES" b="1" dirty="0">
              <a:solidFill>
                <a:srgbClr val="FF0000"/>
              </a:solidFill>
            </a:endParaRPr>
          </a:p>
        </p:txBody>
      </p:sp>
      <p:sp>
        <p:nvSpPr>
          <p:cNvPr id="89" name="Elipse 88"/>
          <p:cNvSpPr/>
          <p:nvPr/>
        </p:nvSpPr>
        <p:spPr>
          <a:xfrm>
            <a:off x="10902631" y="275999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90" name="Conector recto de flecha 89"/>
          <p:cNvCxnSpPr/>
          <p:nvPr/>
        </p:nvCxnSpPr>
        <p:spPr>
          <a:xfrm flipV="1">
            <a:off x="10397285" y="301147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recto de flecha 90"/>
          <p:cNvCxnSpPr/>
          <p:nvPr/>
        </p:nvCxnSpPr>
        <p:spPr>
          <a:xfrm flipV="1">
            <a:off x="11442001" y="3010165"/>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91"/>
          <p:cNvCxnSpPr/>
          <p:nvPr/>
        </p:nvCxnSpPr>
        <p:spPr>
          <a:xfrm>
            <a:off x="11957962" y="265005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Elipse 92"/>
          <p:cNvSpPr/>
          <p:nvPr/>
        </p:nvSpPr>
        <p:spPr>
          <a:xfrm>
            <a:off x="11000271" y="47022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94" name="Conector recto de flecha 93"/>
          <p:cNvCxnSpPr/>
          <p:nvPr/>
        </p:nvCxnSpPr>
        <p:spPr>
          <a:xfrm flipV="1">
            <a:off x="10494925" y="4953689"/>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p:cNvCxnSpPr/>
          <p:nvPr/>
        </p:nvCxnSpPr>
        <p:spPr>
          <a:xfrm flipV="1">
            <a:off x="11539641" y="495237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p:nvCxnSpPr>
        <p:spPr>
          <a:xfrm>
            <a:off x="12055602" y="4592270"/>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Elipse 99"/>
          <p:cNvSpPr/>
          <p:nvPr/>
        </p:nvSpPr>
        <p:spPr>
          <a:xfrm>
            <a:off x="3079287" y="537737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1" name="Elipse 100"/>
          <p:cNvSpPr/>
          <p:nvPr/>
        </p:nvSpPr>
        <p:spPr>
          <a:xfrm>
            <a:off x="3014166" y="3912292"/>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2" name="Elipse 101"/>
          <p:cNvSpPr/>
          <p:nvPr/>
        </p:nvSpPr>
        <p:spPr>
          <a:xfrm>
            <a:off x="3085145" y="275434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04" name="Conector recto de flecha 103"/>
          <p:cNvCxnSpPr>
            <a:endCxn id="102" idx="2"/>
          </p:cNvCxnSpPr>
          <p:nvPr/>
        </p:nvCxnSpPr>
        <p:spPr>
          <a:xfrm flipV="1">
            <a:off x="1585341" y="3005829"/>
            <a:ext cx="1499804" cy="931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p:cNvCxnSpPr>
            <a:endCxn id="101" idx="2"/>
          </p:cNvCxnSpPr>
          <p:nvPr/>
        </p:nvCxnSpPr>
        <p:spPr>
          <a:xfrm>
            <a:off x="1582235" y="3902998"/>
            <a:ext cx="1431931" cy="2607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p:cNvCxnSpPr>
            <a:endCxn id="100" idx="1"/>
          </p:cNvCxnSpPr>
          <p:nvPr/>
        </p:nvCxnSpPr>
        <p:spPr>
          <a:xfrm>
            <a:off x="1640722" y="3912292"/>
            <a:ext cx="1512571" cy="15387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CuadroTexto 111"/>
          <p:cNvSpPr txBox="1"/>
          <p:nvPr/>
        </p:nvSpPr>
        <p:spPr>
          <a:xfrm>
            <a:off x="2779831" y="3291904"/>
            <a:ext cx="946482" cy="307777"/>
          </a:xfrm>
          <a:prstGeom prst="rect">
            <a:avLst/>
          </a:prstGeom>
          <a:noFill/>
        </p:spPr>
        <p:txBody>
          <a:bodyPr wrap="square" rtlCol="0">
            <a:spAutoFit/>
          </a:bodyPr>
          <a:lstStyle/>
          <a:p>
            <a:pPr algn="ctr"/>
            <a:r>
              <a:rPr lang="es-ES" sz="1400" dirty="0" smtClean="0"/>
              <a:t>Cola S1 </a:t>
            </a:r>
            <a:endParaRPr lang="es-ES" sz="1400" dirty="0"/>
          </a:p>
        </p:txBody>
      </p:sp>
      <p:sp>
        <p:nvSpPr>
          <p:cNvPr id="113" name="CuadroTexto 112"/>
          <p:cNvSpPr txBox="1"/>
          <p:nvPr/>
        </p:nvSpPr>
        <p:spPr>
          <a:xfrm>
            <a:off x="2770567" y="4449481"/>
            <a:ext cx="946482" cy="307777"/>
          </a:xfrm>
          <a:prstGeom prst="rect">
            <a:avLst/>
          </a:prstGeom>
          <a:noFill/>
        </p:spPr>
        <p:txBody>
          <a:bodyPr wrap="square" rtlCol="0">
            <a:spAutoFit/>
          </a:bodyPr>
          <a:lstStyle/>
          <a:p>
            <a:pPr algn="ctr"/>
            <a:r>
              <a:rPr lang="es-ES" sz="1400" dirty="0" smtClean="0"/>
              <a:t>Cola S2 </a:t>
            </a:r>
            <a:endParaRPr lang="es-ES" sz="1400" dirty="0"/>
          </a:p>
        </p:txBody>
      </p:sp>
      <p:sp>
        <p:nvSpPr>
          <p:cNvPr id="114" name="CuadroTexto 113"/>
          <p:cNvSpPr txBox="1"/>
          <p:nvPr/>
        </p:nvSpPr>
        <p:spPr>
          <a:xfrm>
            <a:off x="2837237" y="5897822"/>
            <a:ext cx="946482" cy="307777"/>
          </a:xfrm>
          <a:prstGeom prst="rect">
            <a:avLst/>
          </a:prstGeom>
          <a:noFill/>
        </p:spPr>
        <p:txBody>
          <a:bodyPr wrap="square" rtlCol="0">
            <a:spAutoFit/>
          </a:bodyPr>
          <a:lstStyle/>
          <a:p>
            <a:pPr algn="ctr"/>
            <a:r>
              <a:rPr lang="es-ES" sz="1400" dirty="0" smtClean="0"/>
              <a:t>Cola S3 </a:t>
            </a:r>
            <a:endParaRPr lang="es-ES" sz="1400" dirty="0"/>
          </a:p>
        </p:txBody>
      </p:sp>
      <p:sp>
        <p:nvSpPr>
          <p:cNvPr id="117" name="CuadroTexto 116"/>
          <p:cNvSpPr txBox="1"/>
          <p:nvPr/>
        </p:nvSpPr>
        <p:spPr>
          <a:xfrm>
            <a:off x="755394" y="4537001"/>
            <a:ext cx="1300987" cy="923330"/>
          </a:xfrm>
          <a:prstGeom prst="rect">
            <a:avLst/>
          </a:prstGeom>
          <a:noFill/>
        </p:spPr>
        <p:txBody>
          <a:bodyPr wrap="square" rtlCol="0">
            <a:spAutoFit/>
          </a:bodyPr>
          <a:lstStyle/>
          <a:p>
            <a:pPr algn="ctr"/>
            <a:r>
              <a:rPr lang="es-ES" b="1" dirty="0" smtClean="0">
                <a:solidFill>
                  <a:srgbClr val="FF0000"/>
                </a:solidFill>
              </a:rPr>
              <a:t>PUEDE EMPEZAR ASI?</a:t>
            </a:r>
            <a:endParaRPr lang="es-ES" b="1" dirty="0">
              <a:solidFill>
                <a:srgbClr val="FF0000"/>
              </a:solidFill>
            </a:endParaRPr>
          </a:p>
        </p:txBody>
      </p:sp>
    </p:spTree>
    <p:extLst>
      <p:ext uri="{BB962C8B-B14F-4D97-AF65-F5344CB8AC3E}">
        <p14:creationId xmlns:p14="http://schemas.microsoft.com/office/powerpoint/2010/main" val="204323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1415772"/>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5. Voto electrónico.</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Modelar una elección mediante voto electrónico, para ello se disponen de dos mesas y dos terminales de voto (una </a:t>
            </a:r>
            <a:r>
              <a:rPr lang="es-ES" altLang="es-ES" sz="1400" dirty="0" smtClean="0">
                <a:solidFill>
                  <a:srgbClr val="000000"/>
                </a:solidFill>
                <a:latin typeface="Calibri" panose="020F0502020204030204" pitchFamily="34" charset="0"/>
              </a:rPr>
              <a:t>para cada </a:t>
            </a:r>
            <a:r>
              <a:rPr lang="es-ES" altLang="es-ES" sz="1400" dirty="0">
                <a:solidFill>
                  <a:srgbClr val="000000"/>
                </a:solidFill>
                <a:latin typeface="Calibri" panose="020F0502020204030204" pitchFamily="34" charset="0"/>
              </a:rPr>
              <a:t>mesa). A medida que los votantes llegan, forman una única fila y luego son derivados indistintamente a la mesa 1 </a:t>
            </a:r>
            <a:r>
              <a:rPr lang="es-ES" altLang="es-ES" sz="1400" dirty="0" smtClean="0">
                <a:solidFill>
                  <a:srgbClr val="000000"/>
                </a:solidFill>
                <a:latin typeface="Calibri" panose="020F0502020204030204" pitchFamily="34" charset="0"/>
              </a:rPr>
              <a:t>o a </a:t>
            </a:r>
            <a:r>
              <a:rPr lang="es-ES" altLang="es-ES" sz="1400" dirty="0">
                <a:solidFill>
                  <a:srgbClr val="000000"/>
                </a:solidFill>
                <a:latin typeface="Calibri" panose="020F0502020204030204" pitchFamily="34" charset="0"/>
              </a:rPr>
              <a:t>la mesa 2. En cada mesa hay una autoridad para atender y tomar los datos del votante. Cada mesa atiende de a </a:t>
            </a:r>
            <a:r>
              <a:rPr lang="es-ES" altLang="es-ES" sz="1400" dirty="0" smtClean="0">
                <a:solidFill>
                  <a:srgbClr val="000000"/>
                </a:solidFill>
                <a:latin typeface="Calibri" panose="020F0502020204030204" pitchFamily="34" charset="0"/>
              </a:rPr>
              <a:t>un votante </a:t>
            </a:r>
            <a:r>
              <a:rPr lang="es-ES" altLang="es-ES" sz="1400" dirty="0">
                <a:solidFill>
                  <a:srgbClr val="000000"/>
                </a:solidFill>
                <a:latin typeface="Calibri" panose="020F0502020204030204" pitchFamily="34" charset="0"/>
              </a:rPr>
              <a:t>a la vez. Una vez que la autoridad le tomó los datos, el votante pasa a votar a la terminal electrónica de la mesa</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correspondiente. Una vez que el votante emitió su voto, debe pasar a firmar que efectivamente votó, en ese </a:t>
            </a:r>
            <a:r>
              <a:rPr lang="es-ES" altLang="es-ES" sz="1400" dirty="0" smtClean="0">
                <a:solidFill>
                  <a:srgbClr val="000000"/>
                </a:solidFill>
                <a:latin typeface="Calibri" panose="020F0502020204030204" pitchFamily="34" charset="0"/>
              </a:rPr>
              <a:t>mismo instante </a:t>
            </a:r>
            <a:r>
              <a:rPr lang="es-ES" altLang="es-ES" sz="1400" dirty="0">
                <a:solidFill>
                  <a:srgbClr val="000000"/>
                </a:solidFill>
                <a:latin typeface="Calibri" panose="020F0502020204030204" pitchFamily="34" charset="0"/>
              </a:rPr>
              <a:t>puede ingresar otra persona a la mesa. Luego, el votante que estaba firmando se retira.</a:t>
            </a:r>
            <a:endParaRPr lang="es-ES" sz="1400" dirty="0"/>
          </a:p>
        </p:txBody>
      </p:sp>
      <p:cxnSp>
        <p:nvCxnSpPr>
          <p:cNvPr id="24" name="Conector recto de flecha 23"/>
          <p:cNvCxnSpPr/>
          <p:nvPr/>
        </p:nvCxnSpPr>
        <p:spPr>
          <a:xfrm>
            <a:off x="1708812" y="3891733"/>
            <a:ext cx="1168291" cy="1116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1708812" y="3055784"/>
            <a:ext cx="1168291" cy="83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a:off x="2877103" y="269778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echa curvada hacia abajo 28"/>
          <p:cNvSpPr/>
          <p:nvPr/>
        </p:nvSpPr>
        <p:spPr>
          <a:xfrm rot="5400000" flipV="1">
            <a:off x="2155844" y="2191638"/>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0" name="Flecha curvada hacia abajo 29"/>
          <p:cNvSpPr/>
          <p:nvPr/>
        </p:nvSpPr>
        <p:spPr>
          <a:xfrm rot="5400000" flipH="1">
            <a:off x="4281391" y="2132109"/>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1" name="Elipse 30"/>
          <p:cNvSpPr/>
          <p:nvPr/>
        </p:nvSpPr>
        <p:spPr>
          <a:xfrm>
            <a:off x="3416473" y="184597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2" name="Elipse 31"/>
          <p:cNvSpPr/>
          <p:nvPr/>
        </p:nvSpPr>
        <p:spPr>
          <a:xfrm>
            <a:off x="3382449" y="278867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4" name="Conector recto de flecha 33"/>
          <p:cNvCxnSpPr/>
          <p:nvPr/>
        </p:nvCxnSpPr>
        <p:spPr>
          <a:xfrm flipV="1">
            <a:off x="2877103" y="304015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3921819" y="303884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4437780" y="267873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612759" y="2106958"/>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CuadroTexto 37"/>
          <p:cNvSpPr txBox="1"/>
          <p:nvPr/>
        </p:nvSpPr>
        <p:spPr>
          <a:xfrm>
            <a:off x="2968940" y="2354573"/>
            <a:ext cx="1400411" cy="307777"/>
          </a:xfrm>
          <a:prstGeom prst="rect">
            <a:avLst/>
          </a:prstGeom>
          <a:noFill/>
        </p:spPr>
        <p:txBody>
          <a:bodyPr wrap="square" rtlCol="0">
            <a:spAutoFit/>
          </a:bodyPr>
          <a:lstStyle/>
          <a:p>
            <a:pPr algn="ctr"/>
            <a:r>
              <a:rPr lang="es-ES" sz="1400" dirty="0" smtClean="0"/>
              <a:t>Autoridad libre</a:t>
            </a:r>
            <a:endParaRPr lang="es-ES" sz="1400" dirty="0"/>
          </a:p>
        </p:txBody>
      </p:sp>
      <p:sp>
        <p:nvSpPr>
          <p:cNvPr id="39" name="CuadroTexto 38"/>
          <p:cNvSpPr txBox="1"/>
          <p:nvPr/>
        </p:nvSpPr>
        <p:spPr>
          <a:xfrm>
            <a:off x="3037369" y="3372398"/>
            <a:ext cx="1195506" cy="523220"/>
          </a:xfrm>
          <a:prstGeom prst="rect">
            <a:avLst/>
          </a:prstGeom>
          <a:noFill/>
        </p:spPr>
        <p:txBody>
          <a:bodyPr wrap="square" rtlCol="0">
            <a:spAutoFit/>
          </a:bodyPr>
          <a:lstStyle/>
          <a:p>
            <a:pPr algn="ctr"/>
            <a:r>
              <a:rPr lang="es-ES" sz="1400" dirty="0" smtClean="0"/>
              <a:t>Autoridad de mesa 1</a:t>
            </a:r>
            <a:endParaRPr lang="es-ES" sz="1400" dirty="0"/>
          </a:p>
        </p:txBody>
      </p:sp>
      <p:cxnSp>
        <p:nvCxnSpPr>
          <p:cNvPr id="41" name="Conector recto 40"/>
          <p:cNvCxnSpPr/>
          <p:nvPr/>
        </p:nvCxnSpPr>
        <p:spPr>
          <a:xfrm>
            <a:off x="2933394" y="466694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lecha curvada hacia abajo 41"/>
          <p:cNvSpPr/>
          <p:nvPr/>
        </p:nvSpPr>
        <p:spPr>
          <a:xfrm rot="5400000" flipH="1" flipV="1">
            <a:off x="2176992" y="5486417"/>
            <a:ext cx="1027830"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3" name="Flecha curvada hacia abajo 42"/>
          <p:cNvSpPr/>
          <p:nvPr/>
        </p:nvSpPr>
        <p:spPr>
          <a:xfrm rot="5400000">
            <a:off x="4241651" y="5491869"/>
            <a:ext cx="1017239"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4" name="Elipse 43"/>
          <p:cNvSpPr/>
          <p:nvPr/>
        </p:nvSpPr>
        <p:spPr>
          <a:xfrm>
            <a:off x="3412853" y="586204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Elipse 44"/>
          <p:cNvSpPr/>
          <p:nvPr/>
        </p:nvSpPr>
        <p:spPr>
          <a:xfrm>
            <a:off x="3438740" y="475783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7" name="Conector recto de flecha 46"/>
          <p:cNvCxnSpPr/>
          <p:nvPr/>
        </p:nvCxnSpPr>
        <p:spPr>
          <a:xfrm flipV="1">
            <a:off x="2933394" y="500931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flipV="1">
            <a:off x="3978110" y="500800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a:off x="4494071" y="464789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Elipse 49"/>
          <p:cNvSpPr/>
          <p:nvPr/>
        </p:nvSpPr>
        <p:spPr>
          <a:xfrm>
            <a:off x="3609139" y="612302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4" name="Conector recto de flecha 53"/>
          <p:cNvCxnSpPr/>
          <p:nvPr/>
        </p:nvCxnSpPr>
        <p:spPr>
          <a:xfrm flipV="1">
            <a:off x="4419467" y="3037285"/>
            <a:ext cx="1403168" cy="184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4538401" y="5006445"/>
            <a:ext cx="1340525" cy="1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3000607" y="5292822"/>
            <a:ext cx="1400411" cy="307777"/>
          </a:xfrm>
          <a:prstGeom prst="rect">
            <a:avLst/>
          </a:prstGeom>
          <a:noFill/>
        </p:spPr>
        <p:txBody>
          <a:bodyPr wrap="square" rtlCol="0">
            <a:spAutoFit/>
          </a:bodyPr>
          <a:lstStyle/>
          <a:p>
            <a:pPr algn="ctr"/>
            <a:r>
              <a:rPr lang="es-ES" sz="1400" dirty="0" smtClean="0"/>
              <a:t>Autoridad libre</a:t>
            </a:r>
            <a:endParaRPr lang="es-ES" sz="1400" dirty="0"/>
          </a:p>
        </p:txBody>
      </p:sp>
      <p:sp>
        <p:nvSpPr>
          <p:cNvPr id="40" name="CuadroTexto 39"/>
          <p:cNvSpPr txBox="1"/>
          <p:nvPr/>
        </p:nvSpPr>
        <p:spPr>
          <a:xfrm>
            <a:off x="3069036" y="6310647"/>
            <a:ext cx="1195506" cy="523220"/>
          </a:xfrm>
          <a:prstGeom prst="rect">
            <a:avLst/>
          </a:prstGeom>
          <a:noFill/>
        </p:spPr>
        <p:txBody>
          <a:bodyPr wrap="square" rtlCol="0">
            <a:spAutoFit/>
          </a:bodyPr>
          <a:lstStyle/>
          <a:p>
            <a:pPr algn="ctr"/>
            <a:r>
              <a:rPr lang="es-ES" sz="1400" dirty="0" smtClean="0"/>
              <a:t>Autoridad de mesa 2</a:t>
            </a:r>
            <a:endParaRPr lang="es-ES" sz="1400" dirty="0"/>
          </a:p>
        </p:txBody>
      </p:sp>
      <p:cxnSp>
        <p:nvCxnSpPr>
          <p:cNvPr id="46" name="Conector recto 45"/>
          <p:cNvCxnSpPr/>
          <p:nvPr/>
        </p:nvCxnSpPr>
        <p:spPr>
          <a:xfrm>
            <a:off x="5856659" y="270161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Flecha curvada hacia abajo 52"/>
          <p:cNvSpPr/>
          <p:nvPr/>
        </p:nvSpPr>
        <p:spPr>
          <a:xfrm rot="5400000" flipV="1">
            <a:off x="5135400" y="2195466"/>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6" name="Flecha curvada hacia abajo 55"/>
          <p:cNvSpPr/>
          <p:nvPr/>
        </p:nvSpPr>
        <p:spPr>
          <a:xfrm rot="5400000" flipH="1">
            <a:off x="7260947" y="2135937"/>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7" name="Elipse 56"/>
          <p:cNvSpPr/>
          <p:nvPr/>
        </p:nvSpPr>
        <p:spPr>
          <a:xfrm>
            <a:off x="6396029" y="184980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Elipse 57"/>
          <p:cNvSpPr/>
          <p:nvPr/>
        </p:nvSpPr>
        <p:spPr>
          <a:xfrm>
            <a:off x="6362005" y="279250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9" name="Conector recto de flecha 58"/>
          <p:cNvCxnSpPr/>
          <p:nvPr/>
        </p:nvCxnSpPr>
        <p:spPr>
          <a:xfrm flipV="1">
            <a:off x="5856659" y="304398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flipV="1">
            <a:off x="6901375" y="304267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417336" y="268256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lipse 61"/>
          <p:cNvSpPr/>
          <p:nvPr/>
        </p:nvSpPr>
        <p:spPr>
          <a:xfrm>
            <a:off x="6592315" y="2110786"/>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3" name="CuadroTexto 62"/>
          <p:cNvSpPr txBox="1"/>
          <p:nvPr/>
        </p:nvSpPr>
        <p:spPr>
          <a:xfrm>
            <a:off x="5948496" y="2358401"/>
            <a:ext cx="1400411" cy="307777"/>
          </a:xfrm>
          <a:prstGeom prst="rect">
            <a:avLst/>
          </a:prstGeom>
          <a:noFill/>
        </p:spPr>
        <p:txBody>
          <a:bodyPr wrap="square" rtlCol="0">
            <a:spAutoFit/>
          </a:bodyPr>
          <a:lstStyle/>
          <a:p>
            <a:pPr algn="ctr"/>
            <a:r>
              <a:rPr lang="es-ES" sz="1400" dirty="0" smtClean="0"/>
              <a:t>Terminal libre</a:t>
            </a:r>
            <a:endParaRPr lang="es-ES" sz="1400" dirty="0"/>
          </a:p>
        </p:txBody>
      </p:sp>
      <p:sp>
        <p:nvSpPr>
          <p:cNvPr id="64" name="CuadroTexto 63"/>
          <p:cNvSpPr txBox="1"/>
          <p:nvPr/>
        </p:nvSpPr>
        <p:spPr>
          <a:xfrm>
            <a:off x="6016925" y="3376226"/>
            <a:ext cx="1195506" cy="523220"/>
          </a:xfrm>
          <a:prstGeom prst="rect">
            <a:avLst/>
          </a:prstGeom>
          <a:noFill/>
        </p:spPr>
        <p:txBody>
          <a:bodyPr wrap="square" rtlCol="0">
            <a:spAutoFit/>
          </a:bodyPr>
          <a:lstStyle/>
          <a:p>
            <a:pPr algn="ctr"/>
            <a:r>
              <a:rPr lang="es-ES" sz="1400" dirty="0" smtClean="0"/>
              <a:t>Terminal electrónica</a:t>
            </a:r>
            <a:endParaRPr lang="es-ES" sz="1400" dirty="0"/>
          </a:p>
        </p:txBody>
      </p:sp>
      <p:cxnSp>
        <p:nvCxnSpPr>
          <p:cNvPr id="65" name="Conector recto 64"/>
          <p:cNvCxnSpPr/>
          <p:nvPr/>
        </p:nvCxnSpPr>
        <p:spPr>
          <a:xfrm>
            <a:off x="5912950" y="467077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lecha curvada hacia abajo 65"/>
          <p:cNvSpPr/>
          <p:nvPr/>
        </p:nvSpPr>
        <p:spPr>
          <a:xfrm rot="5400000" flipH="1" flipV="1">
            <a:off x="5156548" y="5490245"/>
            <a:ext cx="1027830"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7" name="Flecha curvada hacia abajo 66"/>
          <p:cNvSpPr/>
          <p:nvPr/>
        </p:nvSpPr>
        <p:spPr>
          <a:xfrm rot="5400000">
            <a:off x="7221207" y="5495697"/>
            <a:ext cx="1017239"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8" name="Elipse 67"/>
          <p:cNvSpPr/>
          <p:nvPr/>
        </p:nvSpPr>
        <p:spPr>
          <a:xfrm>
            <a:off x="6392409" y="586587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9" name="Elipse 68"/>
          <p:cNvSpPr/>
          <p:nvPr/>
        </p:nvSpPr>
        <p:spPr>
          <a:xfrm>
            <a:off x="6418296" y="476166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0" name="Conector recto de flecha 69"/>
          <p:cNvCxnSpPr/>
          <p:nvPr/>
        </p:nvCxnSpPr>
        <p:spPr>
          <a:xfrm flipV="1">
            <a:off x="5912950" y="5013144"/>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V="1">
            <a:off x="6957666" y="5011831"/>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473627" y="4651725"/>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Elipse 72"/>
          <p:cNvSpPr/>
          <p:nvPr/>
        </p:nvSpPr>
        <p:spPr>
          <a:xfrm>
            <a:off x="6588695" y="6126854"/>
            <a:ext cx="150125" cy="16765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6" name="Elipse 75"/>
          <p:cNvSpPr/>
          <p:nvPr/>
        </p:nvSpPr>
        <p:spPr>
          <a:xfrm>
            <a:off x="685987" y="364796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7" name="Conector recto 76"/>
          <p:cNvCxnSpPr/>
          <p:nvPr/>
        </p:nvCxnSpPr>
        <p:spPr>
          <a:xfrm>
            <a:off x="166427" y="347981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flipV="1">
            <a:off x="166427" y="387351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CuadroTexto 78"/>
          <p:cNvSpPr txBox="1"/>
          <p:nvPr/>
        </p:nvSpPr>
        <p:spPr>
          <a:xfrm>
            <a:off x="0" y="2988877"/>
            <a:ext cx="877627" cy="523220"/>
          </a:xfrm>
          <a:prstGeom prst="rect">
            <a:avLst/>
          </a:prstGeom>
          <a:noFill/>
        </p:spPr>
        <p:txBody>
          <a:bodyPr wrap="square" rtlCol="0">
            <a:spAutoFit/>
          </a:bodyPr>
          <a:lstStyle/>
          <a:p>
            <a:pPr algn="ctr"/>
            <a:r>
              <a:rPr lang="es-ES" sz="1400" dirty="0" smtClean="0"/>
              <a:t>Llega un votante</a:t>
            </a:r>
            <a:endParaRPr lang="es-ES" sz="1400" dirty="0"/>
          </a:p>
        </p:txBody>
      </p:sp>
      <p:sp>
        <p:nvSpPr>
          <p:cNvPr id="80" name="CuadroTexto 79"/>
          <p:cNvSpPr txBox="1"/>
          <p:nvPr/>
        </p:nvSpPr>
        <p:spPr>
          <a:xfrm>
            <a:off x="166427" y="4267746"/>
            <a:ext cx="1467892" cy="738664"/>
          </a:xfrm>
          <a:prstGeom prst="rect">
            <a:avLst/>
          </a:prstGeom>
          <a:noFill/>
        </p:spPr>
        <p:txBody>
          <a:bodyPr wrap="square" rtlCol="0">
            <a:spAutoFit/>
          </a:bodyPr>
          <a:lstStyle/>
          <a:p>
            <a:pPr algn="ctr"/>
            <a:r>
              <a:rPr lang="es-ES" sz="1400" dirty="0" smtClean="0"/>
              <a:t>Fila de espera para ir a las mesas</a:t>
            </a:r>
            <a:endParaRPr lang="es-ES" sz="1400" dirty="0"/>
          </a:p>
        </p:txBody>
      </p:sp>
      <p:cxnSp>
        <p:nvCxnSpPr>
          <p:cNvPr id="81" name="Conector recto 80"/>
          <p:cNvCxnSpPr/>
          <p:nvPr/>
        </p:nvCxnSpPr>
        <p:spPr>
          <a:xfrm>
            <a:off x="1707294" y="3531146"/>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ector recto de flecha 81"/>
          <p:cNvCxnSpPr/>
          <p:nvPr/>
        </p:nvCxnSpPr>
        <p:spPr>
          <a:xfrm flipV="1">
            <a:off x="1191333" y="387351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CuadroTexto 82"/>
          <p:cNvSpPr txBox="1"/>
          <p:nvPr/>
        </p:nvSpPr>
        <p:spPr>
          <a:xfrm>
            <a:off x="5990681" y="5316955"/>
            <a:ext cx="1400411" cy="307777"/>
          </a:xfrm>
          <a:prstGeom prst="rect">
            <a:avLst/>
          </a:prstGeom>
          <a:noFill/>
        </p:spPr>
        <p:txBody>
          <a:bodyPr wrap="square" rtlCol="0">
            <a:spAutoFit/>
          </a:bodyPr>
          <a:lstStyle/>
          <a:p>
            <a:pPr algn="ctr"/>
            <a:r>
              <a:rPr lang="es-ES" sz="1400" dirty="0" smtClean="0"/>
              <a:t>Terminal libre</a:t>
            </a:r>
            <a:endParaRPr lang="es-ES" sz="1400" dirty="0"/>
          </a:p>
        </p:txBody>
      </p:sp>
      <p:sp>
        <p:nvSpPr>
          <p:cNvPr id="84" name="CuadroTexto 83"/>
          <p:cNvSpPr txBox="1"/>
          <p:nvPr/>
        </p:nvSpPr>
        <p:spPr>
          <a:xfrm>
            <a:off x="6059110" y="6334780"/>
            <a:ext cx="1195506" cy="523220"/>
          </a:xfrm>
          <a:prstGeom prst="rect">
            <a:avLst/>
          </a:prstGeom>
          <a:noFill/>
        </p:spPr>
        <p:txBody>
          <a:bodyPr wrap="square" rtlCol="0">
            <a:spAutoFit/>
          </a:bodyPr>
          <a:lstStyle/>
          <a:p>
            <a:pPr algn="ctr"/>
            <a:r>
              <a:rPr lang="es-ES" sz="1400" dirty="0" smtClean="0"/>
              <a:t>Terminal electrónica</a:t>
            </a:r>
            <a:endParaRPr lang="es-ES" sz="1400" dirty="0"/>
          </a:p>
        </p:txBody>
      </p:sp>
      <p:sp>
        <p:nvSpPr>
          <p:cNvPr id="86" name="Elipse 85"/>
          <p:cNvSpPr/>
          <p:nvPr/>
        </p:nvSpPr>
        <p:spPr>
          <a:xfrm>
            <a:off x="8470713" y="3680193"/>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7" name="Conector recto de flecha 86"/>
          <p:cNvCxnSpPr/>
          <p:nvPr/>
        </p:nvCxnSpPr>
        <p:spPr>
          <a:xfrm>
            <a:off x="7446419" y="3062795"/>
            <a:ext cx="1034909" cy="868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flipV="1">
            <a:off x="9010083" y="39303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88"/>
          <p:cNvCxnSpPr/>
          <p:nvPr/>
        </p:nvCxnSpPr>
        <p:spPr>
          <a:xfrm>
            <a:off x="9526044" y="357025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CuadroTexto 89"/>
          <p:cNvSpPr txBox="1"/>
          <p:nvPr/>
        </p:nvSpPr>
        <p:spPr>
          <a:xfrm>
            <a:off x="8125633" y="4263918"/>
            <a:ext cx="1195506" cy="523220"/>
          </a:xfrm>
          <a:prstGeom prst="rect">
            <a:avLst/>
          </a:prstGeom>
          <a:noFill/>
        </p:spPr>
        <p:txBody>
          <a:bodyPr wrap="square" rtlCol="0">
            <a:spAutoFit/>
          </a:bodyPr>
          <a:lstStyle/>
          <a:p>
            <a:pPr algn="ctr"/>
            <a:r>
              <a:rPr lang="es-ES" sz="1400" dirty="0" smtClean="0"/>
              <a:t>Votante firmando</a:t>
            </a:r>
            <a:endParaRPr lang="es-ES" sz="1400" dirty="0"/>
          </a:p>
        </p:txBody>
      </p:sp>
      <p:cxnSp>
        <p:nvCxnSpPr>
          <p:cNvPr id="91" name="Conector recto de flecha 90"/>
          <p:cNvCxnSpPr>
            <a:endCxn id="86" idx="2"/>
          </p:cNvCxnSpPr>
          <p:nvPr/>
        </p:nvCxnSpPr>
        <p:spPr>
          <a:xfrm flipV="1">
            <a:off x="7526568" y="3931676"/>
            <a:ext cx="944145" cy="107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uadroTexto 91"/>
          <p:cNvSpPr txBox="1"/>
          <p:nvPr/>
        </p:nvSpPr>
        <p:spPr>
          <a:xfrm>
            <a:off x="8914689" y="2999948"/>
            <a:ext cx="1195506" cy="523220"/>
          </a:xfrm>
          <a:prstGeom prst="rect">
            <a:avLst/>
          </a:prstGeom>
          <a:noFill/>
        </p:spPr>
        <p:txBody>
          <a:bodyPr wrap="square" rtlCol="0">
            <a:spAutoFit/>
          </a:bodyPr>
          <a:lstStyle/>
          <a:p>
            <a:pPr algn="ctr"/>
            <a:r>
              <a:rPr lang="es-ES" sz="1400" dirty="0" smtClean="0"/>
              <a:t>El votante se retira</a:t>
            </a:r>
            <a:endParaRPr lang="es-ES" sz="1400" dirty="0"/>
          </a:p>
        </p:txBody>
      </p:sp>
    </p:spTree>
    <p:extLst>
      <p:ext uri="{BB962C8B-B14F-4D97-AF65-F5344CB8AC3E}">
        <p14:creationId xmlns:p14="http://schemas.microsoft.com/office/powerpoint/2010/main" val="1557581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769441"/>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6. Puente.</a:t>
            </a:r>
            <a:br>
              <a:rPr kumimoji="0" lang="es-ES" altLang="es-ES" sz="1600" b="1" i="0" u="none" strike="noStrike" cap="none" normalizeH="0" baseline="0" dirty="0" smtClean="0">
                <a:ln>
                  <a:noFill/>
                </a:ln>
                <a:solidFill>
                  <a:srgbClr val="000000"/>
                </a:solidFill>
                <a:effectLst/>
                <a:latin typeface="Calibri-Bold"/>
              </a:rPr>
            </a:br>
            <a:r>
              <a:rPr lang="es-ES" altLang="es-ES" sz="1400" dirty="0">
                <a:solidFill>
                  <a:srgbClr val="000000"/>
                </a:solidFill>
                <a:latin typeface="Calibri" panose="020F0502020204030204" pitchFamily="34" charset="0"/>
              </a:rPr>
              <a:t>a) Modelar el pasaje de vehículos a través de un puente el cual posee una sola mano por donde pasan </a:t>
            </a:r>
            <a:r>
              <a:rPr lang="es-ES" altLang="es-ES" sz="1400" dirty="0" smtClean="0">
                <a:solidFill>
                  <a:srgbClr val="000000"/>
                </a:solidFill>
                <a:latin typeface="Calibri" panose="020F0502020204030204" pitchFamily="34" charset="0"/>
              </a:rPr>
              <a:t>los vehículos</a:t>
            </a:r>
            <a:r>
              <a:rPr lang="es-ES" altLang="es-ES" sz="1400" dirty="0">
                <a:solidFill>
                  <a:srgbClr val="000000"/>
                </a:solidFill>
                <a:latin typeface="Calibri" panose="020F0502020204030204" pitchFamily="34" charset="0"/>
              </a:rPr>
              <a:t>. El máximo permitido es de 3 vehículos por vez.</a:t>
            </a:r>
            <a:br>
              <a:rPr lang="es-ES" altLang="es-ES" sz="1400" dirty="0">
                <a:solidFill>
                  <a:srgbClr val="000000"/>
                </a:solidFill>
                <a:latin typeface="Calibri" panose="020F0502020204030204" pitchFamily="34" charset="0"/>
              </a:rPr>
            </a:br>
            <a:endParaRPr lang="es-ES" sz="1400" dirty="0"/>
          </a:p>
        </p:txBody>
      </p:sp>
      <p:sp>
        <p:nvSpPr>
          <p:cNvPr id="11" name="Elipse 10"/>
          <p:cNvSpPr/>
          <p:nvPr/>
        </p:nvSpPr>
        <p:spPr>
          <a:xfrm>
            <a:off x="824256" y="21703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11"/>
          <p:cNvCxnSpPr/>
          <p:nvPr/>
        </p:nvCxnSpPr>
        <p:spPr>
          <a:xfrm>
            <a:off x="298018" y="203716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298018" y="24308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31591" y="1546224"/>
            <a:ext cx="877627" cy="523220"/>
          </a:xfrm>
          <a:prstGeom prst="rect">
            <a:avLst/>
          </a:prstGeom>
          <a:noFill/>
        </p:spPr>
        <p:txBody>
          <a:bodyPr wrap="square" rtlCol="0">
            <a:spAutoFit/>
          </a:bodyPr>
          <a:lstStyle/>
          <a:p>
            <a:pPr algn="ctr"/>
            <a:r>
              <a:rPr lang="es-ES" sz="1400" dirty="0" smtClean="0"/>
              <a:t>Llega un auto</a:t>
            </a:r>
            <a:endParaRPr lang="es-ES" sz="1400" dirty="0"/>
          </a:p>
        </p:txBody>
      </p:sp>
      <p:sp>
        <p:nvSpPr>
          <p:cNvPr id="25" name="CuadroTexto 24"/>
          <p:cNvSpPr txBox="1"/>
          <p:nvPr/>
        </p:nvSpPr>
        <p:spPr>
          <a:xfrm>
            <a:off x="516425" y="2712113"/>
            <a:ext cx="1432872" cy="523220"/>
          </a:xfrm>
          <a:prstGeom prst="rect">
            <a:avLst/>
          </a:prstGeom>
          <a:noFill/>
        </p:spPr>
        <p:txBody>
          <a:bodyPr wrap="square" rtlCol="0">
            <a:spAutoFit/>
          </a:bodyPr>
          <a:lstStyle/>
          <a:p>
            <a:pPr algn="ctr"/>
            <a:r>
              <a:rPr lang="es-ES" sz="1400" dirty="0" smtClean="0"/>
              <a:t>Esperando para pasar</a:t>
            </a:r>
            <a:endParaRPr lang="es-ES" sz="1400" dirty="0"/>
          </a:p>
        </p:txBody>
      </p:sp>
      <p:cxnSp>
        <p:nvCxnSpPr>
          <p:cNvPr id="26" name="Conector recto 25"/>
          <p:cNvCxnSpPr/>
          <p:nvPr/>
        </p:nvCxnSpPr>
        <p:spPr>
          <a:xfrm>
            <a:off x="2040229" y="203312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1340217" y="2393879"/>
            <a:ext cx="695661" cy="20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Elipse 31"/>
          <p:cNvSpPr/>
          <p:nvPr/>
        </p:nvSpPr>
        <p:spPr>
          <a:xfrm>
            <a:off x="2564141" y="21703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3" name="Conector recto de flecha 32"/>
          <p:cNvCxnSpPr/>
          <p:nvPr/>
        </p:nvCxnSpPr>
        <p:spPr>
          <a:xfrm flipV="1">
            <a:off x="2044581" y="23958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3585448" y="20534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3069487" y="23958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2415333" y="2688636"/>
            <a:ext cx="877627" cy="307777"/>
          </a:xfrm>
          <a:prstGeom prst="rect">
            <a:avLst/>
          </a:prstGeom>
          <a:noFill/>
        </p:spPr>
        <p:txBody>
          <a:bodyPr wrap="square" rtlCol="0">
            <a:spAutoFit/>
          </a:bodyPr>
          <a:lstStyle/>
          <a:p>
            <a:pPr algn="ctr"/>
            <a:r>
              <a:rPr lang="es-ES" sz="1400" dirty="0" smtClean="0"/>
              <a:t>Puente</a:t>
            </a:r>
            <a:endParaRPr lang="es-ES" sz="1400" dirty="0"/>
          </a:p>
        </p:txBody>
      </p:sp>
      <p:sp>
        <p:nvSpPr>
          <p:cNvPr id="37" name="Flecha curvada hacia abajo 36"/>
          <p:cNvSpPr/>
          <p:nvPr/>
        </p:nvSpPr>
        <p:spPr>
          <a:xfrm rot="5400000" flipV="1">
            <a:off x="1315650" y="1584088"/>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8" name="Flecha curvada hacia abajo 37"/>
          <p:cNvSpPr/>
          <p:nvPr/>
        </p:nvSpPr>
        <p:spPr>
          <a:xfrm rot="5400000" flipH="1">
            <a:off x="3441197" y="1524559"/>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9" name="Elipse 38"/>
          <p:cNvSpPr/>
          <p:nvPr/>
        </p:nvSpPr>
        <p:spPr>
          <a:xfrm>
            <a:off x="2576279" y="123842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Elipse 39"/>
          <p:cNvSpPr/>
          <p:nvPr/>
        </p:nvSpPr>
        <p:spPr>
          <a:xfrm>
            <a:off x="2772565" y="1546224"/>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CuadroTexto 40"/>
          <p:cNvSpPr txBox="1"/>
          <p:nvPr/>
        </p:nvSpPr>
        <p:spPr>
          <a:xfrm>
            <a:off x="2128746" y="1747023"/>
            <a:ext cx="1400411" cy="307777"/>
          </a:xfrm>
          <a:prstGeom prst="rect">
            <a:avLst/>
          </a:prstGeom>
          <a:noFill/>
        </p:spPr>
        <p:txBody>
          <a:bodyPr wrap="square" rtlCol="0">
            <a:spAutoFit/>
          </a:bodyPr>
          <a:lstStyle/>
          <a:p>
            <a:pPr algn="ctr"/>
            <a:r>
              <a:rPr lang="es-ES" sz="1400" dirty="0" smtClean="0"/>
              <a:t>Espacio libre</a:t>
            </a:r>
            <a:endParaRPr lang="es-ES" sz="1400" dirty="0"/>
          </a:p>
        </p:txBody>
      </p:sp>
      <p:sp>
        <p:nvSpPr>
          <p:cNvPr id="43" name="Elipse 42"/>
          <p:cNvSpPr/>
          <p:nvPr/>
        </p:nvSpPr>
        <p:spPr>
          <a:xfrm>
            <a:off x="2854146" y="135991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Elipse 43"/>
          <p:cNvSpPr/>
          <p:nvPr/>
        </p:nvSpPr>
        <p:spPr>
          <a:xfrm>
            <a:off x="2636830" y="138095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p:cNvSpPr txBox="1"/>
          <p:nvPr/>
        </p:nvSpPr>
        <p:spPr>
          <a:xfrm>
            <a:off x="4263683" y="1642222"/>
            <a:ext cx="1621383" cy="1200329"/>
          </a:xfrm>
          <a:prstGeom prst="rect">
            <a:avLst/>
          </a:prstGeom>
          <a:noFill/>
        </p:spPr>
        <p:txBody>
          <a:bodyPr wrap="square" rtlCol="0">
            <a:spAutoFit/>
          </a:bodyPr>
          <a:lstStyle/>
          <a:p>
            <a:pPr algn="ctr"/>
            <a:r>
              <a:rPr lang="es-ES" b="1" dirty="0" smtClean="0">
                <a:solidFill>
                  <a:srgbClr val="FF0000"/>
                </a:solidFill>
              </a:rPr>
              <a:t>TERMINA ASI O SE LE PONE EL OTRO COSO?</a:t>
            </a:r>
            <a:endParaRPr lang="es-ES" b="1" dirty="0">
              <a:solidFill>
                <a:srgbClr val="FF0000"/>
              </a:solidFill>
            </a:endParaRPr>
          </a:p>
        </p:txBody>
      </p:sp>
    </p:spTree>
    <p:extLst>
      <p:ext uri="{BB962C8B-B14F-4D97-AF65-F5344CB8AC3E}">
        <p14:creationId xmlns:p14="http://schemas.microsoft.com/office/powerpoint/2010/main" val="269690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769441"/>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6. Puente.</a:t>
            </a:r>
            <a:br>
              <a:rPr kumimoji="0" lang="es-ES" altLang="es-ES" sz="1600" b="1" i="0" u="none" strike="noStrike" cap="none" normalizeH="0" baseline="0" dirty="0" smtClean="0">
                <a:ln>
                  <a:noFill/>
                </a:ln>
                <a:solidFill>
                  <a:srgbClr val="000000"/>
                </a:solidFill>
                <a:effectLst/>
                <a:latin typeface="Calibri-Bold"/>
              </a:rPr>
            </a:br>
            <a:r>
              <a:rPr lang="es-ES" altLang="es-ES" sz="1400" dirty="0" smtClean="0">
                <a:solidFill>
                  <a:srgbClr val="000000"/>
                </a:solidFill>
                <a:latin typeface="Calibri" panose="020F0502020204030204" pitchFamily="34" charset="0"/>
              </a:rPr>
              <a:t>b</a:t>
            </a:r>
            <a:r>
              <a:rPr lang="es-ES" altLang="es-ES" sz="1400" dirty="0">
                <a:solidFill>
                  <a:srgbClr val="000000"/>
                </a:solidFill>
                <a:latin typeface="Calibri" panose="020F0502020204030204" pitchFamily="34" charset="0"/>
              </a:rPr>
              <a:t>) Agregar al modelo anterior una segunda mano. Los vehículos pueden ingresar al puente por cualquiera de </a:t>
            </a:r>
            <a:r>
              <a:rPr lang="es-ES" altLang="es-ES" sz="1400" dirty="0" smtClean="0">
                <a:solidFill>
                  <a:srgbClr val="000000"/>
                </a:solidFill>
                <a:latin typeface="Calibri" panose="020F0502020204030204" pitchFamily="34" charset="0"/>
              </a:rPr>
              <a:t>las dos </a:t>
            </a:r>
            <a:r>
              <a:rPr lang="es-ES" altLang="es-ES" sz="1400" dirty="0">
                <a:solidFill>
                  <a:srgbClr val="000000"/>
                </a:solidFill>
                <a:latin typeface="Calibri" panose="020F0502020204030204" pitchFamily="34" charset="0"/>
              </a:rPr>
              <a:t>manos y en cada puede haber un máximo de 3 vehículos a la vez</a:t>
            </a:r>
            <a:r>
              <a:rPr lang="es-ES" altLang="es-ES" sz="1400" dirty="0" smtClean="0">
                <a:solidFill>
                  <a:srgbClr val="000000"/>
                </a:solidFill>
                <a:latin typeface="Calibri" panose="020F0502020204030204" pitchFamily="34" charset="0"/>
              </a:rPr>
              <a:t>.</a:t>
            </a:r>
            <a:endParaRPr lang="es-ES" sz="1400" dirty="0"/>
          </a:p>
        </p:txBody>
      </p:sp>
      <p:sp>
        <p:nvSpPr>
          <p:cNvPr id="4" name="Elipse 3"/>
          <p:cNvSpPr/>
          <p:nvPr/>
        </p:nvSpPr>
        <p:spPr>
          <a:xfrm>
            <a:off x="824256" y="21703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4"/>
          <p:cNvCxnSpPr/>
          <p:nvPr/>
        </p:nvCxnSpPr>
        <p:spPr>
          <a:xfrm>
            <a:off x="298018" y="203716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298018" y="24308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31591" y="1546224"/>
            <a:ext cx="1331547" cy="523220"/>
          </a:xfrm>
          <a:prstGeom prst="rect">
            <a:avLst/>
          </a:prstGeom>
          <a:noFill/>
        </p:spPr>
        <p:txBody>
          <a:bodyPr wrap="square" rtlCol="0">
            <a:spAutoFit/>
          </a:bodyPr>
          <a:lstStyle/>
          <a:p>
            <a:pPr algn="ctr"/>
            <a:r>
              <a:rPr lang="es-ES" sz="1400" dirty="0" smtClean="0"/>
              <a:t>Llega un </a:t>
            </a:r>
            <a:r>
              <a:rPr lang="es-ES" sz="1400" dirty="0" smtClean="0"/>
              <a:t>auto mano derecha</a:t>
            </a:r>
            <a:endParaRPr lang="es-ES" sz="1400" dirty="0"/>
          </a:p>
        </p:txBody>
      </p:sp>
      <p:sp>
        <p:nvSpPr>
          <p:cNvPr id="8" name="CuadroTexto 7"/>
          <p:cNvSpPr txBox="1"/>
          <p:nvPr/>
        </p:nvSpPr>
        <p:spPr>
          <a:xfrm>
            <a:off x="516425" y="2712113"/>
            <a:ext cx="1432872" cy="523220"/>
          </a:xfrm>
          <a:prstGeom prst="rect">
            <a:avLst/>
          </a:prstGeom>
          <a:noFill/>
        </p:spPr>
        <p:txBody>
          <a:bodyPr wrap="square" rtlCol="0">
            <a:spAutoFit/>
          </a:bodyPr>
          <a:lstStyle/>
          <a:p>
            <a:pPr algn="ctr"/>
            <a:r>
              <a:rPr lang="es-ES" sz="1400" dirty="0" smtClean="0"/>
              <a:t>Esperando para pasar</a:t>
            </a:r>
            <a:endParaRPr lang="es-ES" sz="1400" dirty="0"/>
          </a:p>
        </p:txBody>
      </p:sp>
      <p:cxnSp>
        <p:nvCxnSpPr>
          <p:cNvPr id="9" name="Conector recto 8"/>
          <p:cNvCxnSpPr/>
          <p:nvPr/>
        </p:nvCxnSpPr>
        <p:spPr>
          <a:xfrm>
            <a:off x="2040229" y="2033122"/>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340217" y="2393879"/>
            <a:ext cx="695661" cy="20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2564141" y="21703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de flecha 11"/>
          <p:cNvCxnSpPr/>
          <p:nvPr/>
        </p:nvCxnSpPr>
        <p:spPr>
          <a:xfrm flipV="1">
            <a:off x="2044581" y="23958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585448" y="20534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3069487" y="239585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202345" y="2673271"/>
            <a:ext cx="1276174" cy="523220"/>
          </a:xfrm>
          <a:prstGeom prst="rect">
            <a:avLst/>
          </a:prstGeom>
          <a:noFill/>
        </p:spPr>
        <p:txBody>
          <a:bodyPr wrap="square" rtlCol="0">
            <a:spAutoFit/>
          </a:bodyPr>
          <a:lstStyle/>
          <a:p>
            <a:pPr algn="ctr"/>
            <a:r>
              <a:rPr lang="es-ES" sz="1400" dirty="0" smtClean="0"/>
              <a:t>Puente mano derecha</a:t>
            </a:r>
            <a:endParaRPr lang="es-ES" sz="1400" dirty="0"/>
          </a:p>
        </p:txBody>
      </p:sp>
      <p:sp>
        <p:nvSpPr>
          <p:cNvPr id="16" name="Flecha curvada hacia abajo 15"/>
          <p:cNvSpPr/>
          <p:nvPr/>
        </p:nvSpPr>
        <p:spPr>
          <a:xfrm rot="5400000" flipV="1">
            <a:off x="1315650" y="1584088"/>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Flecha curvada hacia abajo 16"/>
          <p:cNvSpPr/>
          <p:nvPr/>
        </p:nvSpPr>
        <p:spPr>
          <a:xfrm rot="5400000" flipH="1">
            <a:off x="3441197" y="1524559"/>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8" name="Elipse 17"/>
          <p:cNvSpPr/>
          <p:nvPr/>
        </p:nvSpPr>
        <p:spPr>
          <a:xfrm>
            <a:off x="2576279" y="1238429"/>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Elipse 18"/>
          <p:cNvSpPr/>
          <p:nvPr/>
        </p:nvSpPr>
        <p:spPr>
          <a:xfrm>
            <a:off x="2772565" y="1546224"/>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p:cNvSpPr txBox="1"/>
          <p:nvPr/>
        </p:nvSpPr>
        <p:spPr>
          <a:xfrm>
            <a:off x="2128746" y="1747023"/>
            <a:ext cx="1400411" cy="307777"/>
          </a:xfrm>
          <a:prstGeom prst="rect">
            <a:avLst/>
          </a:prstGeom>
          <a:noFill/>
        </p:spPr>
        <p:txBody>
          <a:bodyPr wrap="square" rtlCol="0">
            <a:spAutoFit/>
          </a:bodyPr>
          <a:lstStyle/>
          <a:p>
            <a:pPr algn="ctr"/>
            <a:r>
              <a:rPr lang="es-ES" sz="1400" dirty="0" smtClean="0"/>
              <a:t>Espacio libre</a:t>
            </a:r>
            <a:endParaRPr lang="es-ES" sz="1400" dirty="0"/>
          </a:p>
        </p:txBody>
      </p:sp>
      <p:sp>
        <p:nvSpPr>
          <p:cNvPr id="21" name="Elipse 20"/>
          <p:cNvSpPr/>
          <p:nvPr/>
        </p:nvSpPr>
        <p:spPr>
          <a:xfrm>
            <a:off x="2854146" y="135991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p:cNvSpPr/>
          <p:nvPr/>
        </p:nvSpPr>
        <p:spPr>
          <a:xfrm>
            <a:off x="2636830" y="138095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Elipse 22"/>
          <p:cNvSpPr/>
          <p:nvPr/>
        </p:nvSpPr>
        <p:spPr>
          <a:xfrm>
            <a:off x="892124" y="451121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23"/>
          <p:cNvCxnSpPr/>
          <p:nvPr/>
        </p:nvCxnSpPr>
        <p:spPr>
          <a:xfrm>
            <a:off x="365886" y="4378069"/>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365886" y="4771768"/>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199459" y="3887129"/>
            <a:ext cx="1331547" cy="523220"/>
          </a:xfrm>
          <a:prstGeom prst="rect">
            <a:avLst/>
          </a:prstGeom>
          <a:noFill/>
        </p:spPr>
        <p:txBody>
          <a:bodyPr wrap="square" rtlCol="0">
            <a:spAutoFit/>
          </a:bodyPr>
          <a:lstStyle/>
          <a:p>
            <a:pPr algn="ctr"/>
            <a:r>
              <a:rPr lang="es-ES" sz="1400" dirty="0" smtClean="0"/>
              <a:t>Llega un </a:t>
            </a:r>
            <a:r>
              <a:rPr lang="es-ES" sz="1400" dirty="0" smtClean="0"/>
              <a:t>auto mano izquierda</a:t>
            </a:r>
            <a:endParaRPr lang="es-ES" sz="1400" dirty="0"/>
          </a:p>
        </p:txBody>
      </p:sp>
      <p:sp>
        <p:nvSpPr>
          <p:cNvPr id="27" name="CuadroTexto 26"/>
          <p:cNvSpPr txBox="1"/>
          <p:nvPr/>
        </p:nvSpPr>
        <p:spPr>
          <a:xfrm>
            <a:off x="584293" y="5053018"/>
            <a:ext cx="1432872" cy="523220"/>
          </a:xfrm>
          <a:prstGeom prst="rect">
            <a:avLst/>
          </a:prstGeom>
          <a:noFill/>
        </p:spPr>
        <p:txBody>
          <a:bodyPr wrap="square" rtlCol="0">
            <a:spAutoFit/>
          </a:bodyPr>
          <a:lstStyle/>
          <a:p>
            <a:pPr algn="ctr"/>
            <a:r>
              <a:rPr lang="es-ES" sz="1400" dirty="0" smtClean="0"/>
              <a:t>Esperando para pasar</a:t>
            </a:r>
            <a:endParaRPr lang="es-ES" sz="1400" dirty="0"/>
          </a:p>
        </p:txBody>
      </p:sp>
      <p:cxnSp>
        <p:nvCxnSpPr>
          <p:cNvPr id="28" name="Conector recto 27"/>
          <p:cNvCxnSpPr/>
          <p:nvPr/>
        </p:nvCxnSpPr>
        <p:spPr>
          <a:xfrm>
            <a:off x="2108097" y="437402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V="1">
            <a:off x="1408085" y="4734784"/>
            <a:ext cx="695661" cy="20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Elipse 29"/>
          <p:cNvSpPr/>
          <p:nvPr/>
        </p:nvSpPr>
        <p:spPr>
          <a:xfrm>
            <a:off x="2632009" y="451121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1" name="Conector recto de flecha 30"/>
          <p:cNvCxnSpPr/>
          <p:nvPr/>
        </p:nvCxnSpPr>
        <p:spPr>
          <a:xfrm flipV="1">
            <a:off x="2112449" y="47367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3653316" y="439439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3137355" y="47367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2270213" y="5014176"/>
            <a:ext cx="1276174" cy="523220"/>
          </a:xfrm>
          <a:prstGeom prst="rect">
            <a:avLst/>
          </a:prstGeom>
          <a:noFill/>
        </p:spPr>
        <p:txBody>
          <a:bodyPr wrap="square" rtlCol="0">
            <a:spAutoFit/>
          </a:bodyPr>
          <a:lstStyle/>
          <a:p>
            <a:pPr algn="ctr"/>
            <a:r>
              <a:rPr lang="es-ES" sz="1400" dirty="0" smtClean="0"/>
              <a:t>Puente mano izquierda</a:t>
            </a:r>
            <a:endParaRPr lang="es-ES" sz="1400" dirty="0"/>
          </a:p>
        </p:txBody>
      </p:sp>
      <p:sp>
        <p:nvSpPr>
          <p:cNvPr id="35" name="Flecha curvada hacia abajo 34"/>
          <p:cNvSpPr/>
          <p:nvPr/>
        </p:nvSpPr>
        <p:spPr>
          <a:xfrm rot="5400000" flipV="1">
            <a:off x="1383518" y="3924993"/>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6" name="Flecha curvada hacia abajo 35"/>
          <p:cNvSpPr/>
          <p:nvPr/>
        </p:nvSpPr>
        <p:spPr>
          <a:xfrm rot="5400000" flipH="1">
            <a:off x="3509065" y="3865464"/>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7" name="Elipse 36"/>
          <p:cNvSpPr/>
          <p:nvPr/>
        </p:nvSpPr>
        <p:spPr>
          <a:xfrm>
            <a:off x="2644147" y="357933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Elipse 37"/>
          <p:cNvSpPr/>
          <p:nvPr/>
        </p:nvSpPr>
        <p:spPr>
          <a:xfrm>
            <a:off x="2840433" y="3887129"/>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CuadroTexto 38"/>
          <p:cNvSpPr txBox="1"/>
          <p:nvPr/>
        </p:nvSpPr>
        <p:spPr>
          <a:xfrm>
            <a:off x="2196614" y="4087928"/>
            <a:ext cx="1400411" cy="307777"/>
          </a:xfrm>
          <a:prstGeom prst="rect">
            <a:avLst/>
          </a:prstGeom>
          <a:noFill/>
        </p:spPr>
        <p:txBody>
          <a:bodyPr wrap="square" rtlCol="0">
            <a:spAutoFit/>
          </a:bodyPr>
          <a:lstStyle/>
          <a:p>
            <a:pPr algn="ctr"/>
            <a:r>
              <a:rPr lang="es-ES" sz="1400" dirty="0" smtClean="0"/>
              <a:t>Espacio libre</a:t>
            </a:r>
            <a:endParaRPr lang="es-ES" sz="1400" dirty="0"/>
          </a:p>
        </p:txBody>
      </p:sp>
      <p:sp>
        <p:nvSpPr>
          <p:cNvPr id="40" name="Elipse 39"/>
          <p:cNvSpPr/>
          <p:nvPr/>
        </p:nvSpPr>
        <p:spPr>
          <a:xfrm>
            <a:off x="2922014" y="370081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Elipse 40"/>
          <p:cNvSpPr/>
          <p:nvPr/>
        </p:nvSpPr>
        <p:spPr>
          <a:xfrm>
            <a:off x="2704698" y="372186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2" name="CuadroTexto 41"/>
          <p:cNvSpPr txBox="1"/>
          <p:nvPr/>
        </p:nvSpPr>
        <p:spPr>
          <a:xfrm>
            <a:off x="4123689" y="2712113"/>
            <a:ext cx="1621383" cy="923330"/>
          </a:xfrm>
          <a:prstGeom prst="rect">
            <a:avLst/>
          </a:prstGeom>
          <a:noFill/>
        </p:spPr>
        <p:txBody>
          <a:bodyPr wrap="square" rtlCol="0">
            <a:spAutoFit/>
          </a:bodyPr>
          <a:lstStyle/>
          <a:p>
            <a:pPr algn="ctr"/>
            <a:r>
              <a:rPr lang="es-ES" b="1" dirty="0" smtClean="0">
                <a:solidFill>
                  <a:srgbClr val="FF0000"/>
                </a:solidFill>
              </a:rPr>
              <a:t>ES ASI? SOLO DUPLICAR MANOS?</a:t>
            </a:r>
            <a:endParaRPr lang="es-ES" b="1" dirty="0">
              <a:solidFill>
                <a:srgbClr val="FF0000"/>
              </a:solidFill>
            </a:endParaRPr>
          </a:p>
        </p:txBody>
      </p:sp>
    </p:spTree>
    <p:extLst>
      <p:ext uri="{BB962C8B-B14F-4D97-AF65-F5344CB8AC3E}">
        <p14:creationId xmlns:p14="http://schemas.microsoft.com/office/powerpoint/2010/main" val="220673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553998"/>
          </a:xfrm>
          <a:prstGeom prst="rect">
            <a:avLst/>
          </a:prstGeom>
        </p:spPr>
        <p:txBody>
          <a:bodyPr wrap="square">
            <a:spAutoFit/>
          </a:bodyPr>
          <a:lstStyle/>
          <a:p>
            <a:r>
              <a:rPr kumimoji="0" lang="es-ES" altLang="es-ES" sz="1600" b="1" i="0" u="none" strike="noStrike" cap="none" normalizeH="0" baseline="0" dirty="0" smtClean="0">
                <a:ln>
                  <a:noFill/>
                </a:ln>
                <a:solidFill>
                  <a:srgbClr val="000000"/>
                </a:solidFill>
                <a:effectLst/>
                <a:latin typeface="Calibri-Bold"/>
              </a:rPr>
              <a:t>Ejercicio 6. Puente.</a:t>
            </a:r>
            <a:r>
              <a:rPr lang="es-ES" altLang="es-ES" sz="1400" dirty="0">
                <a:solidFill>
                  <a:srgbClr val="000000"/>
                </a:solidFill>
                <a:latin typeface="Calibri" panose="020F0502020204030204" pitchFamily="34" charset="0"/>
              </a:rPr>
              <a:t/>
            </a:r>
            <a:br>
              <a:rPr lang="es-ES" altLang="es-ES" sz="1400" dirty="0">
                <a:solidFill>
                  <a:srgbClr val="000000"/>
                </a:solidFill>
                <a:latin typeface="Calibri" panose="020F0502020204030204" pitchFamily="34" charset="0"/>
              </a:rPr>
            </a:br>
            <a:r>
              <a:rPr lang="es-ES" altLang="es-ES" sz="1400" dirty="0">
                <a:solidFill>
                  <a:srgbClr val="000000"/>
                </a:solidFill>
                <a:latin typeface="Calibri" panose="020F0502020204030204" pitchFamily="34" charset="0"/>
              </a:rPr>
              <a:t>c) Agregar al modelo anterior la restricción de que sólo puede haber 4 vehículos en total sobre el puente.</a:t>
            </a:r>
            <a:endParaRPr lang="es-ES" sz="1400" dirty="0"/>
          </a:p>
        </p:txBody>
      </p:sp>
      <p:sp>
        <p:nvSpPr>
          <p:cNvPr id="4" name="Elipse 3"/>
          <p:cNvSpPr/>
          <p:nvPr/>
        </p:nvSpPr>
        <p:spPr>
          <a:xfrm>
            <a:off x="824256" y="2170306"/>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 name="Conector recto 4"/>
          <p:cNvCxnSpPr/>
          <p:nvPr/>
        </p:nvCxnSpPr>
        <p:spPr>
          <a:xfrm>
            <a:off x="298018" y="2037164"/>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298018" y="24308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31591" y="1546224"/>
            <a:ext cx="877627" cy="523220"/>
          </a:xfrm>
          <a:prstGeom prst="rect">
            <a:avLst/>
          </a:prstGeom>
          <a:noFill/>
        </p:spPr>
        <p:txBody>
          <a:bodyPr wrap="square" rtlCol="0">
            <a:spAutoFit/>
          </a:bodyPr>
          <a:lstStyle/>
          <a:p>
            <a:pPr algn="ctr"/>
            <a:r>
              <a:rPr lang="es-ES" sz="1400" dirty="0" smtClean="0"/>
              <a:t>Llega un auto</a:t>
            </a:r>
            <a:endParaRPr lang="es-ES" sz="1400" dirty="0"/>
          </a:p>
        </p:txBody>
      </p:sp>
      <p:sp>
        <p:nvSpPr>
          <p:cNvPr id="8" name="CuadroTexto 7"/>
          <p:cNvSpPr txBox="1"/>
          <p:nvPr/>
        </p:nvSpPr>
        <p:spPr>
          <a:xfrm>
            <a:off x="273070" y="2751602"/>
            <a:ext cx="1432872" cy="523220"/>
          </a:xfrm>
          <a:prstGeom prst="rect">
            <a:avLst/>
          </a:prstGeom>
          <a:noFill/>
        </p:spPr>
        <p:txBody>
          <a:bodyPr wrap="square" rtlCol="0">
            <a:spAutoFit/>
          </a:bodyPr>
          <a:lstStyle/>
          <a:p>
            <a:pPr algn="ctr"/>
            <a:r>
              <a:rPr lang="es-ES" sz="1400" dirty="0" smtClean="0"/>
              <a:t>Esperando para pasar</a:t>
            </a:r>
            <a:endParaRPr lang="es-ES" sz="1400" dirty="0"/>
          </a:p>
        </p:txBody>
      </p:sp>
      <p:cxnSp>
        <p:nvCxnSpPr>
          <p:cNvPr id="9" name="Conector recto 8"/>
          <p:cNvCxnSpPr/>
          <p:nvPr/>
        </p:nvCxnSpPr>
        <p:spPr>
          <a:xfrm>
            <a:off x="2167803" y="201362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1340217" y="2393879"/>
            <a:ext cx="695661" cy="20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2691715" y="2150811"/>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de flecha 11"/>
          <p:cNvCxnSpPr/>
          <p:nvPr/>
        </p:nvCxnSpPr>
        <p:spPr>
          <a:xfrm flipV="1">
            <a:off x="2172155" y="23763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713022" y="2033993"/>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3197061" y="2376363"/>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lecha curvada hacia abajo 14"/>
          <p:cNvSpPr/>
          <p:nvPr/>
        </p:nvSpPr>
        <p:spPr>
          <a:xfrm rot="5400000" flipV="1">
            <a:off x="1443224" y="1564593"/>
            <a:ext cx="926556"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 name="Flecha curvada hacia abajo 15"/>
          <p:cNvSpPr/>
          <p:nvPr/>
        </p:nvSpPr>
        <p:spPr>
          <a:xfrm rot="5400000" flipH="1">
            <a:off x="3568771" y="1505064"/>
            <a:ext cx="826743"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Elipse 16"/>
          <p:cNvSpPr/>
          <p:nvPr/>
        </p:nvSpPr>
        <p:spPr>
          <a:xfrm>
            <a:off x="2703853" y="121893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p:cNvSpPr/>
          <p:nvPr/>
        </p:nvSpPr>
        <p:spPr>
          <a:xfrm>
            <a:off x="2900139" y="1526729"/>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CuadroTexto 18"/>
          <p:cNvSpPr txBox="1"/>
          <p:nvPr/>
        </p:nvSpPr>
        <p:spPr>
          <a:xfrm>
            <a:off x="2256320" y="1727528"/>
            <a:ext cx="1400411" cy="307777"/>
          </a:xfrm>
          <a:prstGeom prst="rect">
            <a:avLst/>
          </a:prstGeom>
          <a:noFill/>
        </p:spPr>
        <p:txBody>
          <a:bodyPr wrap="square" rtlCol="0">
            <a:spAutoFit/>
          </a:bodyPr>
          <a:lstStyle/>
          <a:p>
            <a:pPr algn="ctr"/>
            <a:r>
              <a:rPr lang="es-ES" sz="1400" dirty="0" smtClean="0"/>
              <a:t>Espacio libre</a:t>
            </a:r>
            <a:endParaRPr lang="es-ES" sz="1400" dirty="0"/>
          </a:p>
        </p:txBody>
      </p:sp>
      <p:sp>
        <p:nvSpPr>
          <p:cNvPr id="20" name="Elipse 19"/>
          <p:cNvSpPr/>
          <p:nvPr/>
        </p:nvSpPr>
        <p:spPr>
          <a:xfrm>
            <a:off x="2981720" y="1340416"/>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Elipse 20"/>
          <p:cNvSpPr/>
          <p:nvPr/>
        </p:nvSpPr>
        <p:spPr>
          <a:xfrm>
            <a:off x="2764404" y="136146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p:cNvSpPr txBox="1"/>
          <p:nvPr/>
        </p:nvSpPr>
        <p:spPr>
          <a:xfrm>
            <a:off x="2244182" y="2693847"/>
            <a:ext cx="1400411" cy="307777"/>
          </a:xfrm>
          <a:prstGeom prst="rect">
            <a:avLst/>
          </a:prstGeom>
          <a:noFill/>
        </p:spPr>
        <p:txBody>
          <a:bodyPr wrap="square" rtlCol="0">
            <a:spAutoFit/>
          </a:bodyPr>
          <a:lstStyle/>
          <a:p>
            <a:pPr algn="ctr"/>
            <a:r>
              <a:rPr lang="es-ES" sz="1400" dirty="0" smtClean="0"/>
              <a:t>Puente mano 1</a:t>
            </a:r>
            <a:endParaRPr lang="es-ES" sz="1400" dirty="0"/>
          </a:p>
        </p:txBody>
      </p:sp>
      <p:sp>
        <p:nvSpPr>
          <p:cNvPr id="43" name="Elipse 42"/>
          <p:cNvSpPr/>
          <p:nvPr/>
        </p:nvSpPr>
        <p:spPr>
          <a:xfrm>
            <a:off x="4271205" y="215712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44" name="Conector recto de flecha 43"/>
          <p:cNvCxnSpPr/>
          <p:nvPr/>
        </p:nvCxnSpPr>
        <p:spPr>
          <a:xfrm flipV="1">
            <a:off x="3751645" y="238267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flipV="1">
            <a:off x="4776551" y="2382672"/>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Elipse 47"/>
          <p:cNvSpPr/>
          <p:nvPr/>
        </p:nvSpPr>
        <p:spPr>
          <a:xfrm>
            <a:off x="2728593" y="3122057"/>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Elipse 48"/>
          <p:cNvSpPr/>
          <p:nvPr/>
        </p:nvSpPr>
        <p:spPr>
          <a:xfrm>
            <a:off x="2809090" y="3225348"/>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p:cNvSpPr/>
          <p:nvPr/>
        </p:nvSpPr>
        <p:spPr>
          <a:xfrm>
            <a:off x="3006460" y="3392689"/>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Elipse 50"/>
          <p:cNvSpPr/>
          <p:nvPr/>
        </p:nvSpPr>
        <p:spPr>
          <a:xfrm>
            <a:off x="2846848" y="3401351"/>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2" name="Elipse 51"/>
          <p:cNvSpPr/>
          <p:nvPr/>
        </p:nvSpPr>
        <p:spPr>
          <a:xfrm>
            <a:off x="2981265" y="3241484"/>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Flecha curvada hacia abajo 52"/>
          <p:cNvSpPr/>
          <p:nvPr/>
        </p:nvSpPr>
        <p:spPr>
          <a:xfrm rot="16200000">
            <a:off x="1648748" y="2901933"/>
            <a:ext cx="760699" cy="26438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4" name="Flecha curvada hacia abajo 53"/>
          <p:cNvSpPr/>
          <p:nvPr/>
        </p:nvSpPr>
        <p:spPr>
          <a:xfrm rot="5400000">
            <a:off x="3483471" y="2915207"/>
            <a:ext cx="760699" cy="264385"/>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55" name="Elipse 54"/>
          <p:cNvSpPr/>
          <p:nvPr/>
        </p:nvSpPr>
        <p:spPr>
          <a:xfrm>
            <a:off x="824256" y="412923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56" name="Conector recto 55"/>
          <p:cNvCxnSpPr/>
          <p:nvPr/>
        </p:nvCxnSpPr>
        <p:spPr>
          <a:xfrm>
            <a:off x="298018" y="3996088"/>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flipV="1">
            <a:off x="298018" y="438978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CuadroTexto 57"/>
          <p:cNvSpPr txBox="1"/>
          <p:nvPr/>
        </p:nvSpPr>
        <p:spPr>
          <a:xfrm>
            <a:off x="131591" y="3505148"/>
            <a:ext cx="877627" cy="523220"/>
          </a:xfrm>
          <a:prstGeom prst="rect">
            <a:avLst/>
          </a:prstGeom>
          <a:noFill/>
        </p:spPr>
        <p:txBody>
          <a:bodyPr wrap="square" rtlCol="0">
            <a:spAutoFit/>
          </a:bodyPr>
          <a:lstStyle/>
          <a:p>
            <a:pPr algn="ctr"/>
            <a:r>
              <a:rPr lang="es-ES" sz="1400" dirty="0" smtClean="0"/>
              <a:t>Llega un auto</a:t>
            </a:r>
            <a:endParaRPr lang="es-ES" sz="1400" dirty="0"/>
          </a:p>
        </p:txBody>
      </p:sp>
      <p:sp>
        <p:nvSpPr>
          <p:cNvPr id="59" name="CuadroTexto 58"/>
          <p:cNvSpPr txBox="1"/>
          <p:nvPr/>
        </p:nvSpPr>
        <p:spPr>
          <a:xfrm>
            <a:off x="273070" y="4710526"/>
            <a:ext cx="1432872" cy="523220"/>
          </a:xfrm>
          <a:prstGeom prst="rect">
            <a:avLst/>
          </a:prstGeom>
          <a:noFill/>
        </p:spPr>
        <p:txBody>
          <a:bodyPr wrap="square" rtlCol="0">
            <a:spAutoFit/>
          </a:bodyPr>
          <a:lstStyle/>
          <a:p>
            <a:pPr algn="ctr"/>
            <a:r>
              <a:rPr lang="es-ES" sz="1400" dirty="0" smtClean="0"/>
              <a:t>Esperando para pasar</a:t>
            </a:r>
            <a:endParaRPr lang="es-ES" sz="1400" dirty="0"/>
          </a:p>
        </p:txBody>
      </p:sp>
      <p:cxnSp>
        <p:nvCxnSpPr>
          <p:cNvPr id="60" name="Conector recto 59"/>
          <p:cNvCxnSpPr/>
          <p:nvPr/>
        </p:nvCxnSpPr>
        <p:spPr>
          <a:xfrm>
            <a:off x="2167803" y="397255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p:nvPr/>
        </p:nvCxnSpPr>
        <p:spPr>
          <a:xfrm flipV="1">
            <a:off x="1340217" y="4352803"/>
            <a:ext cx="695661" cy="20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lipse 61"/>
          <p:cNvSpPr/>
          <p:nvPr/>
        </p:nvSpPr>
        <p:spPr>
          <a:xfrm>
            <a:off x="2691715" y="4109735"/>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63" name="Conector recto de flecha 62"/>
          <p:cNvCxnSpPr/>
          <p:nvPr/>
        </p:nvCxnSpPr>
        <p:spPr>
          <a:xfrm flipV="1">
            <a:off x="2172155" y="433528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63"/>
          <p:cNvCxnSpPr/>
          <p:nvPr/>
        </p:nvCxnSpPr>
        <p:spPr>
          <a:xfrm>
            <a:off x="3713022" y="3992917"/>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3197061" y="4335287"/>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Flecha curvada hacia abajo 65"/>
          <p:cNvSpPr/>
          <p:nvPr/>
        </p:nvSpPr>
        <p:spPr>
          <a:xfrm rot="5400000" flipH="1" flipV="1">
            <a:off x="1412779" y="4790710"/>
            <a:ext cx="987452" cy="518998"/>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7" name="Flecha curvada hacia abajo 66"/>
          <p:cNvSpPr/>
          <p:nvPr/>
        </p:nvSpPr>
        <p:spPr>
          <a:xfrm rot="5400000">
            <a:off x="3477138" y="4736014"/>
            <a:ext cx="1010541" cy="538241"/>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68" name="Elipse 67"/>
          <p:cNvSpPr/>
          <p:nvPr/>
        </p:nvSpPr>
        <p:spPr>
          <a:xfrm>
            <a:off x="2639578" y="5007440"/>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9" name="Elipse 68"/>
          <p:cNvSpPr/>
          <p:nvPr/>
        </p:nvSpPr>
        <p:spPr>
          <a:xfrm>
            <a:off x="2835864" y="5315235"/>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0" name="CuadroTexto 69"/>
          <p:cNvSpPr txBox="1"/>
          <p:nvPr/>
        </p:nvSpPr>
        <p:spPr>
          <a:xfrm>
            <a:off x="2192045" y="5748405"/>
            <a:ext cx="1400411" cy="307777"/>
          </a:xfrm>
          <a:prstGeom prst="rect">
            <a:avLst/>
          </a:prstGeom>
          <a:noFill/>
        </p:spPr>
        <p:txBody>
          <a:bodyPr wrap="square" rtlCol="0">
            <a:spAutoFit/>
          </a:bodyPr>
          <a:lstStyle/>
          <a:p>
            <a:pPr algn="ctr"/>
            <a:r>
              <a:rPr lang="es-ES" sz="1400" dirty="0" smtClean="0"/>
              <a:t>Espacio libre</a:t>
            </a:r>
            <a:endParaRPr lang="es-ES" sz="1400" dirty="0"/>
          </a:p>
        </p:txBody>
      </p:sp>
      <p:sp>
        <p:nvSpPr>
          <p:cNvPr id="71" name="Elipse 70"/>
          <p:cNvSpPr/>
          <p:nvPr/>
        </p:nvSpPr>
        <p:spPr>
          <a:xfrm>
            <a:off x="2917445" y="5128922"/>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2" name="Elipse 71"/>
          <p:cNvSpPr/>
          <p:nvPr/>
        </p:nvSpPr>
        <p:spPr>
          <a:xfrm>
            <a:off x="2700129" y="5149967"/>
            <a:ext cx="135735" cy="120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3" name="CuadroTexto 72"/>
          <p:cNvSpPr txBox="1"/>
          <p:nvPr/>
        </p:nvSpPr>
        <p:spPr>
          <a:xfrm>
            <a:off x="2244182" y="4652771"/>
            <a:ext cx="1400411" cy="307777"/>
          </a:xfrm>
          <a:prstGeom prst="rect">
            <a:avLst/>
          </a:prstGeom>
          <a:noFill/>
        </p:spPr>
        <p:txBody>
          <a:bodyPr wrap="square" rtlCol="0">
            <a:spAutoFit/>
          </a:bodyPr>
          <a:lstStyle/>
          <a:p>
            <a:pPr algn="ctr"/>
            <a:r>
              <a:rPr lang="es-ES" sz="1400" dirty="0" smtClean="0"/>
              <a:t>Puente mano 2</a:t>
            </a:r>
            <a:endParaRPr lang="es-ES" sz="1400" dirty="0"/>
          </a:p>
        </p:txBody>
      </p:sp>
      <p:sp>
        <p:nvSpPr>
          <p:cNvPr id="74" name="Elipse 73"/>
          <p:cNvSpPr/>
          <p:nvPr/>
        </p:nvSpPr>
        <p:spPr>
          <a:xfrm>
            <a:off x="4271205" y="4116044"/>
            <a:ext cx="505346" cy="50296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5" name="Conector recto de flecha 74"/>
          <p:cNvCxnSpPr/>
          <p:nvPr/>
        </p:nvCxnSpPr>
        <p:spPr>
          <a:xfrm flipV="1">
            <a:off x="3751645" y="434159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flipV="1">
            <a:off x="4776551" y="4341596"/>
            <a:ext cx="51596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lecha curvada hacia abajo 76"/>
          <p:cNvSpPr/>
          <p:nvPr/>
        </p:nvSpPr>
        <p:spPr>
          <a:xfrm rot="5400000" flipH="1">
            <a:off x="3537769" y="3609852"/>
            <a:ext cx="761957" cy="344956"/>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8" name="Flecha curvada hacia abajo 77"/>
          <p:cNvSpPr/>
          <p:nvPr/>
        </p:nvSpPr>
        <p:spPr>
          <a:xfrm rot="16410778" flipH="1">
            <a:off x="1579388" y="3677550"/>
            <a:ext cx="761957" cy="344956"/>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9" name="CuadroTexto 78"/>
          <p:cNvSpPr txBox="1"/>
          <p:nvPr/>
        </p:nvSpPr>
        <p:spPr>
          <a:xfrm>
            <a:off x="3892101" y="2703760"/>
            <a:ext cx="1400411" cy="307777"/>
          </a:xfrm>
          <a:prstGeom prst="rect">
            <a:avLst/>
          </a:prstGeom>
          <a:noFill/>
        </p:spPr>
        <p:txBody>
          <a:bodyPr wrap="square" rtlCol="0">
            <a:spAutoFit/>
          </a:bodyPr>
          <a:lstStyle/>
          <a:p>
            <a:pPr algn="ctr"/>
            <a:r>
              <a:rPr lang="es-ES" sz="1400" dirty="0" smtClean="0"/>
              <a:t>Sale del puente</a:t>
            </a:r>
            <a:endParaRPr lang="es-ES" sz="1400" dirty="0"/>
          </a:p>
        </p:txBody>
      </p:sp>
      <p:sp>
        <p:nvSpPr>
          <p:cNvPr id="80" name="CuadroTexto 79"/>
          <p:cNvSpPr txBox="1"/>
          <p:nvPr/>
        </p:nvSpPr>
        <p:spPr>
          <a:xfrm>
            <a:off x="4119687" y="4670842"/>
            <a:ext cx="1400411" cy="307777"/>
          </a:xfrm>
          <a:prstGeom prst="rect">
            <a:avLst/>
          </a:prstGeom>
          <a:noFill/>
        </p:spPr>
        <p:txBody>
          <a:bodyPr wrap="square" rtlCol="0">
            <a:spAutoFit/>
          </a:bodyPr>
          <a:lstStyle/>
          <a:p>
            <a:pPr algn="ctr"/>
            <a:r>
              <a:rPr lang="es-ES" sz="1400" dirty="0" smtClean="0"/>
              <a:t>Sale del puente</a:t>
            </a:r>
            <a:endParaRPr lang="es-ES" sz="1400" dirty="0"/>
          </a:p>
        </p:txBody>
      </p:sp>
      <p:cxnSp>
        <p:nvCxnSpPr>
          <p:cNvPr id="81" name="Conector recto 80"/>
          <p:cNvCxnSpPr/>
          <p:nvPr/>
        </p:nvCxnSpPr>
        <p:spPr>
          <a:xfrm>
            <a:off x="5307501" y="199404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5310031" y="3943921"/>
            <a:ext cx="0" cy="73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3990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1012</Words>
  <Application>Microsoft Office PowerPoint</Application>
  <PresentationFormat>Panorámica</PresentationFormat>
  <Paragraphs>285</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Calibri-Bold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57</cp:revision>
  <dcterms:created xsi:type="dcterms:W3CDTF">2021-10-06T14:56:58Z</dcterms:created>
  <dcterms:modified xsi:type="dcterms:W3CDTF">2021-10-12T15:09:13Z</dcterms:modified>
</cp:coreProperties>
</file>