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6"/>
  </p:notesMasterIdLst>
  <p:handoutMasterIdLst>
    <p:handoutMasterId r:id="rId17"/>
  </p:handoutMasterIdLst>
  <p:sldIdLst>
    <p:sldId id="310" r:id="rId2"/>
    <p:sldId id="378" r:id="rId3"/>
    <p:sldId id="376" r:id="rId4"/>
    <p:sldId id="383" r:id="rId5"/>
    <p:sldId id="379" r:id="rId6"/>
    <p:sldId id="382" r:id="rId7"/>
    <p:sldId id="380" r:id="rId8"/>
    <p:sldId id="384" r:id="rId9"/>
    <p:sldId id="381" r:id="rId10"/>
    <p:sldId id="375" r:id="rId11"/>
    <p:sldId id="385" r:id="rId12"/>
    <p:sldId id="388" r:id="rId13"/>
    <p:sldId id="386" r:id="rId14"/>
    <p:sldId id="3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7B17"/>
    <a:srgbClr val="0072BC"/>
    <a:srgbClr val="0070C0"/>
    <a:srgbClr val="00B45A"/>
    <a:srgbClr val="FF1D95"/>
    <a:srgbClr val="00B0F0"/>
    <a:srgbClr val="0084E4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8849" autoAdjust="0"/>
  </p:normalViewPr>
  <p:slideViewPr>
    <p:cSldViewPr showGuides="1">
      <p:cViewPr varScale="1">
        <p:scale>
          <a:sx n="101" d="100"/>
          <a:sy n="101" d="100"/>
        </p:scale>
        <p:origin x="120" y="42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93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7C2D-3B5C-4954-AB0B-C3A7999447FF}" type="datetimeFigureOut">
              <a:rPr lang="es-CO" smtClean="0"/>
              <a:pPr/>
              <a:t>19/02/2018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1E49-B7AB-45BF-8E5B-30AB05E4B5DB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497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83328-9555-49B6-A1C0-4123E219BF56}" type="datetimeFigureOut">
              <a:rPr lang="es-CO" smtClean="0"/>
              <a:pPr/>
              <a:t>19/02/2018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4052-0EDA-4E3F-9B24-8DC52471297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4052-0EDA-4E3F-9B24-8DC524712972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35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F4052-0EDA-4E3F-9B24-8DC524712972}" type="slidenum">
              <a:rPr lang="es-CO" smtClean="0"/>
              <a:pPr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34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1EE1C-3344-449A-868E-8892AF3D2646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5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empleados en el mundo, de los cuales el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90% son ingenieros.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Grupo empresarial con oficinas en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USA, México y Colombia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30 años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experiencia en despliegue de proyectos de IT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1000 proyectos exitosos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EE.UU., Canadá, UK, España, México, Honduras, Guatemala, Panamá, Costa Rica, Ecuador, Perú, Venezuela y Colombia.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Múltiples verticales de industria, por ejemplo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Manufactura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Logística y transporte</a:t>
            </a:r>
          </a:p>
          <a:p>
            <a:pPr marL="625475" lvl="1" indent="-168275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Ventas directas y por catálogo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Retail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 distribución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Servicios financieros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Publicidad y medios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Gobierno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Petróleo y Gas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Educación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Telecomunicaciones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0970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1EE1C-3344-449A-868E-8892AF3D264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5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empleados en el mundo, de los cuales el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90% son ingenieros.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Grupo empresarial con oficinas en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USA, México y Colombia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30 años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experiencia en despliegue de proyectos de IT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1000 proyectos exitosos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EE.UU., Canadá, UK, España, México, Honduras, Guatemala, Panamá, Costa Rica, Ecuador, Perú, Venezuela y Colombia.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Múltiples verticales de industria, por ejemplo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Manufactura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Logística y transporte</a:t>
            </a:r>
          </a:p>
          <a:p>
            <a:pPr marL="625475" lvl="1" indent="-168275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Ventas directas y por catálogo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Retail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 distribución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Servicios financieros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Publicidad y medios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Gobierno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Petróleo y Gas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Educación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Telecomunicaciones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7339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B1EE1C-3344-449A-868E-8892AF3D2646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5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empleados en el mundo, de los cuales el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90% son ingenieros.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Grupo empresarial con oficinas en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USA, México y Colombia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30 años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 experiencia en despliegue de proyectos de IT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Más de </a:t>
            </a:r>
            <a:r>
              <a:rPr lang="es-CO" sz="12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1000 proyectos exitosos </a:t>
            </a: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 EE.UU., Canadá, UK, España, México, Honduras, Guatemala, Panamá, Costa Rica, Ecuador, Perú, Venezuela y Colombia.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CO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Múltiples verticales de industria, por ejemplo</a:t>
            </a:r>
            <a:r>
              <a:rPr lang="es-CO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Manufactura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Logística y transporte</a:t>
            </a:r>
          </a:p>
          <a:p>
            <a:pPr marL="625475" lvl="1" indent="-168275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Ventas directas y por catálogo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Retail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y distribución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Servicios financieros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Publicidad y medios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Gobierno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Petróleo y Gas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Educación</a:t>
            </a:r>
          </a:p>
          <a:p>
            <a:pPr lvl="1">
              <a:buClr>
                <a:schemeClr val="accent1"/>
              </a:buClr>
              <a:buSzPct val="70000"/>
              <a:buFont typeface="Verdana" pitchFamily="34" charset="0"/>
              <a:buBlip>
                <a:blip r:embed="rId3"/>
              </a:buBlip>
            </a:pPr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Telecomunicaciones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3318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3DD4F1-0397-4B61-B1A0-AA59FBCBD87C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72775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http://www.pslcorp.com/templates/t3_bs3_blank/images/psl-bg-slider-hom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"/>
          <a:stretch/>
        </p:blipFill>
        <p:spPr bwMode="auto">
          <a:xfrm>
            <a:off x="0" y="-387424"/>
            <a:ext cx="1219200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9"/>
          <p:cNvSpPr txBox="1">
            <a:spLocks noChangeArrowheads="1"/>
          </p:cNvSpPr>
          <p:nvPr userDrawn="1"/>
        </p:nvSpPr>
        <p:spPr bwMode="auto">
          <a:xfrm>
            <a:off x="0" y="-385679"/>
            <a:ext cx="12192000" cy="6851564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pic>
        <p:nvPicPr>
          <p:cNvPr id="22" name="Picture 4" descr="PSL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6633" y="2321524"/>
            <a:ext cx="3347704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 userDrawn="1"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24" name="Rectangle 23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41" name="Rectangle 40"/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704" y="4273859"/>
            <a:ext cx="5691717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/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Presentación</a:t>
            </a:r>
            <a:endParaRPr lang="es-CO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431704" y="4909317"/>
            <a:ext cx="5856817" cy="615553"/>
          </a:xfrm>
          <a:prstGeom prst="rect">
            <a:avLst/>
          </a:prstGeom>
        </p:spPr>
        <p:txBody>
          <a:bodyPr>
            <a:spAutoFit/>
          </a:bodyPr>
          <a:lstStyle>
            <a:lvl1pPr marL="460375" indent="-460375">
              <a:buNone/>
              <a:defRPr lang="en-US" sz="2000" b="1" spc="-53" baseline="0" smtClean="0">
                <a:solidFill>
                  <a:schemeClr val="bg1"/>
                </a:solidFill>
                <a:latin typeface="Segoe UI Light"/>
                <a:cs typeface="+mn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s-CO"/>
            </a:lvl5pPr>
          </a:lstStyle>
          <a:p>
            <a:pPr marL="0" lvl="0" indent="0" defTabSz="684867"/>
            <a:r>
              <a:rPr lang="en-US" dirty="0" smtClean="0"/>
              <a:t>PSL Software</a:t>
            </a:r>
          </a:p>
          <a:p>
            <a:pPr marL="0" lvl="0" indent="0" defTabSz="684867"/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Año</a:t>
            </a:r>
            <a:endParaRPr lang="es-CO" dirty="0"/>
          </a:p>
        </p:txBody>
      </p:sp>
      <p:pic>
        <p:nvPicPr>
          <p:cNvPr id="29" name="Picture 4" descr="PSL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2544" y="6536148"/>
            <a:ext cx="993836" cy="2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319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restrepot\Desktop\cruc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104980"/>
            <a:ext cx="12289365" cy="6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48683" y="4797152"/>
            <a:ext cx="12289365" cy="1368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431371" y="5148830"/>
            <a:ext cx="11425269" cy="664797"/>
          </a:xfrm>
          <a:prstGeom prst="rect">
            <a:avLst/>
          </a:prstGeom>
        </p:spPr>
        <p:txBody>
          <a:bodyPr/>
          <a:lstStyle>
            <a:lvl1pPr algn="ctr">
              <a:defRPr sz="4800" b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CO" noProof="0" dirty="0" smtClean="0"/>
              <a:t>Título de Sección</a:t>
            </a:r>
            <a:endParaRPr lang="es-CO" noProof="0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1045" y="6564093"/>
            <a:ext cx="87735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nu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" hasCustomPrompt="1"/>
          </p:nvPr>
        </p:nvSpPr>
        <p:spPr>
          <a:xfrm>
            <a:off x="2254483" y="1554931"/>
            <a:ext cx="8161997" cy="605908"/>
          </a:xfrm>
          <a:solidFill>
            <a:srgbClr val="0070C0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1</a:t>
            </a:r>
            <a:endParaRPr lang="es-CO" dirty="0"/>
          </a:p>
        </p:txBody>
      </p:sp>
      <p:sp>
        <p:nvSpPr>
          <p:cNvPr id="54" name="Text Placeholder 48"/>
          <p:cNvSpPr>
            <a:spLocks noGrp="1"/>
          </p:cNvSpPr>
          <p:nvPr>
            <p:ph type="body" sz="quarter" idx="15" hasCustomPrompt="1"/>
          </p:nvPr>
        </p:nvSpPr>
        <p:spPr>
          <a:xfrm>
            <a:off x="2254483" y="2421696"/>
            <a:ext cx="8161997" cy="605908"/>
          </a:xfrm>
          <a:solidFill>
            <a:srgbClr val="F57B17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2</a:t>
            </a:r>
            <a:endParaRPr lang="es-CO" dirty="0"/>
          </a:p>
        </p:txBody>
      </p:sp>
      <p:sp>
        <p:nvSpPr>
          <p:cNvPr id="55" name="Text Placeholder 48"/>
          <p:cNvSpPr>
            <a:spLocks noGrp="1"/>
          </p:cNvSpPr>
          <p:nvPr>
            <p:ph type="body" sz="quarter" idx="16" hasCustomPrompt="1"/>
          </p:nvPr>
        </p:nvSpPr>
        <p:spPr>
          <a:xfrm>
            <a:off x="2254483" y="3288461"/>
            <a:ext cx="8161997" cy="605908"/>
          </a:xfrm>
          <a:solidFill>
            <a:srgbClr val="00B45A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3</a:t>
            </a:r>
            <a:endParaRPr lang="es-CO" dirty="0"/>
          </a:p>
        </p:txBody>
      </p:sp>
      <p:sp>
        <p:nvSpPr>
          <p:cNvPr id="5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2254483" y="4155226"/>
            <a:ext cx="8161997" cy="605908"/>
          </a:xfrm>
          <a:solidFill>
            <a:srgbClr val="00B0F0"/>
          </a:solidFill>
        </p:spPr>
        <p:txBody>
          <a:bodyPr vert="horz" wrap="square" lIns="180000" tIns="108000" rIns="0" bIns="108000" rtlCol="0">
            <a:spAutoFit/>
          </a:bodyPr>
          <a:lstStyle>
            <a:lvl1pPr>
              <a:defRPr lang="es-CO" baseline="0" dirty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es-CO" dirty="0" smtClean="0"/>
              <a:t>Sección 4</a:t>
            </a:r>
            <a:endParaRPr lang="es-CO" dirty="0"/>
          </a:p>
        </p:txBody>
      </p:sp>
      <p:sp>
        <p:nvSpPr>
          <p:cNvPr id="57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2254483" y="5021992"/>
            <a:ext cx="8161997" cy="605908"/>
          </a:xfrm>
          <a:solidFill>
            <a:srgbClr val="402768"/>
          </a:solidFill>
        </p:spPr>
        <p:txBody>
          <a:bodyPr lIns="180000" tIns="108000" bIns="108000"/>
          <a:lstStyle>
            <a:lvl1pPr marL="0" indent="0">
              <a:buNone/>
              <a:defRPr baseline="0">
                <a:solidFill>
                  <a:schemeClr val="bg1">
                    <a:alpha val="9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60375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2pPr>
            <a:lvl3pPr marL="8556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3pPr>
            <a:lvl4pPr marL="1258888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4pPr>
            <a:lvl5pPr marL="1604963" indent="0">
              <a:buNone/>
              <a:defRPr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s-CO" dirty="0" smtClean="0"/>
              <a:t>Sección 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9403" y="1052737"/>
            <a:ext cx="11151917" cy="174201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level\</a:t>
            </a:r>
            <a:endParaRPr lang="en-US" dirty="0"/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en do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724" y="980728"/>
            <a:ext cx="5487829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25424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53785" indent="-288384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80447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811" y="980728"/>
            <a:ext cx="5487829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marL="673338" indent="-339976"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marL="961722" indent="-302936"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marL="1227618" indent="-265896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marL="1516002" indent="-273833"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on (con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724" y="1411554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76" y="2133601"/>
            <a:ext cx="5486400" cy="1537344"/>
          </a:xfrm>
        </p:spPr>
        <p:txBody>
          <a:bodyPr/>
          <a:lstStyle>
            <a:lvl1pPr marL="281770" indent="-281770">
              <a:defRPr sz="2300">
                <a:latin typeface="Arial" pitchFamily="34" charset="0"/>
                <a:cs typeface="Arial" pitchFamily="34" charset="0"/>
              </a:defRPr>
            </a:lvl1pPr>
            <a:lvl2pPr marL="562218" indent="-265896">
              <a:defRPr sz="2000">
                <a:latin typeface="Arial" pitchFamily="34" charset="0"/>
                <a:cs typeface="Arial" pitchFamily="34" charset="0"/>
              </a:defRPr>
            </a:lvl2pPr>
            <a:lvl3pPr marL="813562" indent="-243407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28856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06367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8811" y="1411554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>
                <a:latin typeface="Arial" pitchFamily="34" charset="0"/>
                <a:cs typeface="Arial" pitchFamily="34" charset="0"/>
              </a:defRPr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8811" y="2133602"/>
            <a:ext cx="5487829" cy="1537344"/>
          </a:xfrm>
        </p:spPr>
        <p:txBody>
          <a:bodyPr/>
          <a:lstStyle>
            <a:lvl1pPr marL="296321" indent="-296321">
              <a:defRPr sz="2300">
                <a:latin typeface="Arial" pitchFamily="34" charset="0"/>
                <a:cs typeface="Arial" pitchFamily="34" charset="0"/>
              </a:defRPr>
            </a:lvl1pPr>
            <a:lvl2pPr marL="570155" indent="-273833">
              <a:defRPr sz="2000">
                <a:latin typeface="Arial" pitchFamily="34" charset="0"/>
                <a:cs typeface="Arial" pitchFamily="34" charset="0"/>
              </a:defRPr>
            </a:lvl2pPr>
            <a:lvl3pPr marL="821499" indent="-244730">
              <a:defRPr sz="1800">
                <a:latin typeface="Arial" pitchFamily="34" charset="0"/>
                <a:cs typeface="Arial" pitchFamily="34" charset="0"/>
              </a:defRPr>
            </a:lvl3pPr>
            <a:lvl4pPr marL="1050354" indent="-236793">
              <a:defRPr sz="1700">
                <a:latin typeface="Arial" pitchFamily="34" charset="0"/>
                <a:cs typeface="Arial" pitchFamily="34" charset="0"/>
              </a:defRPr>
            </a:lvl4pPr>
            <a:lvl5pPr marL="1279210" indent="-220919">
              <a:defRPr sz="17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19403" y="116632"/>
            <a:ext cx="8928992" cy="553998"/>
          </a:xfrm>
        </p:spPr>
        <p:txBody>
          <a:bodyPr/>
          <a:lstStyle>
            <a:lvl1pPr>
              <a:defRPr sz="4000">
                <a:solidFill>
                  <a:schemeClr val="bg1">
                    <a:lumMod val="50000"/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6" name="Text Placeholder 2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99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section title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c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icio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1" name="Rectangle 40"/>
          <p:cNvSpPr/>
          <p:nvPr userDrawn="1"/>
        </p:nvSpPr>
        <p:spPr bwMode="auto">
          <a:xfrm>
            <a:off x="0" y="6453336"/>
            <a:ext cx="12192000" cy="432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200" noProof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1045" y="6564093"/>
            <a:ext cx="87735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auto">
          <a:xfrm>
            <a:off x="-144693" y="-78381"/>
            <a:ext cx="12385376" cy="685500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20135" y="4489044"/>
            <a:ext cx="5691717" cy="4985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en-US" sz="3600" b="1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s-CO" dirty="0"/>
            </a:lvl5pPr>
          </a:lstStyle>
          <a:p>
            <a:pPr marL="0" lvl="0" defTabSz="684867"/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Sección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5529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 rot="16200000">
            <a:off x="-3222882" y="3203745"/>
            <a:ext cx="6858003" cy="4505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5413" y="260648"/>
            <a:ext cx="8928992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746" y="2299193"/>
            <a:ext cx="11151916" cy="177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5" name="Picture 4"/>
          <p:cNvPicPr>
            <a:picLocks noChangeAspect="1" noChangeArrowheads="1"/>
          </p:cNvPicPr>
          <p:nvPr userDrawn="1"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1045" y="6564093"/>
            <a:ext cx="877359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6" r:id="rId2"/>
    <p:sldLayoutId id="2147483774" r:id="rId3"/>
    <p:sldLayoutId id="2147483746" r:id="rId4"/>
    <p:sldLayoutId id="2147483749" r:id="rId5"/>
    <p:sldLayoutId id="2147483750" r:id="rId6"/>
    <p:sldLayoutId id="2147483751" r:id="rId7"/>
    <p:sldLayoutId id="2147483752" r:id="rId8"/>
    <p:sldLayoutId id="2147483822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lumMod val="75000"/>
              <a:lumOff val="25000"/>
              <a:alpha val="99000"/>
            </a:schemeClr>
          </a:soli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4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20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Wingdings" pitchFamily="2" charset="2"/>
        <a:buChar char="§"/>
        <a:defRPr sz="1800" kern="1200">
          <a:solidFill>
            <a:schemeClr val="tx2"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6/07/22/create-apps-with-no-configuration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554282" y="4247462"/>
            <a:ext cx="4920415" cy="997196"/>
          </a:xfrm>
        </p:spPr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Front </a:t>
            </a:r>
            <a:r>
              <a:rPr lang="es-CO" dirty="0" err="1" smtClean="0">
                <a:solidFill>
                  <a:schemeClr val="bg1"/>
                </a:solidFill>
              </a:rPr>
              <a:t>End</a:t>
            </a:r>
            <a:r>
              <a:rPr lang="es-CO" dirty="0" smtClean="0">
                <a:solidFill>
                  <a:schemeClr val="bg1"/>
                </a:solidFill>
              </a:rPr>
              <a:t> </a:t>
            </a:r>
            <a:r>
              <a:rPr lang="es-CO" dirty="0" err="1" smtClean="0">
                <a:solidFill>
                  <a:schemeClr val="bg1"/>
                </a:solidFill>
              </a:rPr>
              <a:t>Development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554283" y="4823526"/>
            <a:ext cx="4896543" cy="276999"/>
          </a:xfrm>
        </p:spPr>
        <p:txBody>
          <a:bodyPr/>
          <a:lstStyle/>
          <a:p>
            <a:r>
              <a:rPr lang="es-CO" dirty="0" err="1" smtClean="0">
                <a:solidFill>
                  <a:schemeClr val="bg1"/>
                </a:solidFill>
              </a:rPr>
              <a:t>Februar</a:t>
            </a:r>
            <a:r>
              <a:rPr lang="es-CO" dirty="0" err="1" smtClean="0"/>
              <a:t>y</a:t>
            </a:r>
            <a:r>
              <a:rPr lang="es-CO" dirty="0" smtClean="0"/>
              <a:t> 2018</a:t>
            </a:r>
            <a:endParaRPr lang="es-CO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PS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6633" y="2321524"/>
            <a:ext cx="3347704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380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Unit</a:t>
            </a:r>
            <a:r>
              <a:rPr lang="es-CO" dirty="0" smtClean="0"/>
              <a:t> </a:t>
            </a:r>
            <a:r>
              <a:rPr lang="es-CO" dirty="0" err="1" smtClean="0"/>
              <a:t>Testing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Unit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Testing</a:t>
            </a:r>
            <a:endParaRPr lang="es-CO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5682"/>
            <a:ext cx="3632886" cy="2880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1268760"/>
            <a:ext cx="3057525" cy="3886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9403" y="1772816"/>
            <a:ext cx="3864429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Make sure your code makes what it is supposed to do</a:t>
            </a:r>
          </a:p>
          <a:p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Prevent new breaking changes without notice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Make easier integration phase without unexpected errors</a:t>
            </a: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13" y="3614132"/>
            <a:ext cx="422016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445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GUI </a:t>
            </a:r>
            <a:r>
              <a:rPr lang="es-CO" dirty="0" err="1" smtClean="0"/>
              <a:t>Testing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Unit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Testing</a:t>
            </a:r>
            <a:endParaRPr lang="es-CO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35682"/>
            <a:ext cx="3632886" cy="2880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1026" name="Picture 2" descr="Bildergebnis für karmaj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4327177"/>
            <a:ext cx="1833960" cy="183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selenium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437112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jes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60" y="4544812"/>
            <a:ext cx="1628876" cy="162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9403" y="1772816"/>
            <a:ext cx="3864429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UI Interactions do their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UI shows according to the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alpha val="99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UX works!</a:t>
            </a:r>
          </a:p>
          <a:p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70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r="2" b="2151"/>
          <a:stretch/>
        </p:blipFill>
        <p:spPr>
          <a:xfrm>
            <a:off x="-168696" y="-99392"/>
            <a:ext cx="13321480" cy="6984776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95400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Additional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Info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123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Useful</a:t>
            </a:r>
            <a:r>
              <a:rPr lang="es-CO" dirty="0" smtClean="0"/>
              <a:t> Links</a:t>
            </a:r>
            <a:endParaRPr lang="es-C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rot="16200000">
            <a:off x="-3066668" y="3226872"/>
            <a:ext cx="6552879" cy="332399"/>
          </a:xfrm>
        </p:spPr>
        <p:txBody>
          <a:bodyPr/>
          <a:lstStyle/>
          <a:p>
            <a:r>
              <a:rPr lang="es-CO" dirty="0" err="1" smtClean="0">
                <a:effectLst/>
              </a:rPr>
              <a:t>Useful</a:t>
            </a:r>
            <a:r>
              <a:rPr lang="es-CO" dirty="0" smtClean="0">
                <a:effectLst/>
              </a:rPr>
              <a:t> Links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3552" y="1700808"/>
            <a:ext cx="90730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React </a:t>
            </a:r>
            <a:r>
              <a:rPr lang="en-US" dirty="0">
                <a:solidFill>
                  <a:schemeClr val="tx2">
                    <a:alpha val="99000"/>
                  </a:schemeClr>
                </a:solidFill>
              </a:rPr>
              <a:t>Basics 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2">
                    <a:alpha val="99000"/>
                  </a:schemeClr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  <a:hlinkClick r:id="rId3"/>
              </a:rPr>
              <a:t>reactjs.org/blog/2016/07/22/create-apps-with-no-configuration.html</a:t>
            </a:r>
            <a:r>
              <a:rPr lang="en-US" dirty="0" smtClean="0">
                <a:solidFill>
                  <a:schemeClr val="tx2">
                    <a:alpha val="99000"/>
                  </a:schemeClr>
                </a:solidFill>
              </a:rPr>
              <a:t>]</a:t>
            </a:r>
          </a:p>
          <a:p>
            <a:endParaRPr lang="en-US" dirty="0" smtClean="0">
              <a:solidFill>
                <a:schemeClr val="tx2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24626" y="4370562"/>
            <a:ext cx="5691717" cy="498598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bg1">
                    <a:alpha val="99000"/>
                  </a:schemeClr>
                </a:solidFill>
              </a:rPr>
              <a:t>¡</a:t>
            </a:r>
            <a:r>
              <a:rPr lang="es-CO" dirty="0" err="1" smtClean="0">
                <a:solidFill>
                  <a:schemeClr val="bg1">
                    <a:alpha val="99000"/>
                  </a:schemeClr>
                </a:solidFill>
              </a:rPr>
              <a:t>That’s</a:t>
            </a:r>
            <a:r>
              <a:rPr lang="es-CO" dirty="0" smtClean="0">
                <a:solidFill>
                  <a:schemeClr val="bg1">
                    <a:alpha val="99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bg1">
                    <a:alpha val="99000"/>
                  </a:schemeClr>
                </a:solidFill>
              </a:rPr>
              <a:t>all</a:t>
            </a:r>
            <a:r>
              <a:rPr lang="es-CO" dirty="0" smtClean="0">
                <a:solidFill>
                  <a:schemeClr val="bg1">
                    <a:alpha val="99000"/>
                  </a:schemeClr>
                </a:solidFill>
              </a:rPr>
              <a:t> folks!</a:t>
            </a:r>
            <a:endParaRPr lang="es-CO" dirty="0">
              <a:solidFill>
                <a:schemeClr val="bg1">
                  <a:alpha val="9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41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 err="1" smtClean="0"/>
              <a:t>Contents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Contents</a:t>
            </a:r>
            <a:endParaRPr lang="es-CO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4007" y="1402335"/>
            <a:ext cx="30539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Front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End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Technologies</a:t>
            </a:r>
            <a:endParaRPr lang="es-CO" sz="2400" dirty="0" smtClean="0">
              <a:solidFill>
                <a:schemeClr val="tx2">
                  <a:alpha val="99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3396" y="2592178"/>
            <a:ext cx="37872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Common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Useful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Frameworks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29002" y="3933056"/>
            <a:ext cx="19684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Web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Services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Interaction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12423" y="2532307"/>
            <a:ext cx="1082742" cy="1082742"/>
          </a:xfrm>
          <a:prstGeom prst="ellipse">
            <a:avLst/>
          </a:prstGeom>
          <a:solidFill>
            <a:srgbClr val="F57B1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088487" y="3883247"/>
            <a:ext cx="1082742" cy="1082742"/>
          </a:xfrm>
          <a:prstGeom prst="ellipse">
            <a:avLst/>
          </a:prstGeom>
          <a:solidFill>
            <a:srgbClr val="00B45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911424" y="1276904"/>
            <a:ext cx="1082743" cy="108274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688" y="5510073"/>
            <a:ext cx="17323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Unit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</a:rPr>
              <a:t>Testing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736559" y="5399589"/>
            <a:ext cx="1082742" cy="1082742"/>
          </a:xfrm>
          <a:prstGeom prst="ellipse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CO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98" y="5563406"/>
            <a:ext cx="498409" cy="498409"/>
          </a:xfrm>
          <a:prstGeom prst="rect">
            <a:avLst/>
          </a:prstGeom>
        </p:spPr>
      </p:pic>
      <p:pic>
        <p:nvPicPr>
          <p:cNvPr id="1032" name="Picture 8" descr="Bildergebnis für communication whit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21" y="3946170"/>
            <a:ext cx="834267" cy="83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useful whit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56" y="2814302"/>
            <a:ext cx="573932" cy="5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technology whit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98" y="1385300"/>
            <a:ext cx="769856" cy="7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front en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588" y="814646"/>
            <a:ext cx="3867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31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, alte radios, anti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5" t="24519" r="447" b="11171"/>
          <a:stretch/>
        </p:blipFill>
        <p:spPr bwMode="auto">
          <a:xfrm>
            <a:off x="-168696" y="-99392"/>
            <a:ext cx="12481206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168696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2639616" y="2924944"/>
            <a:ext cx="6624736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Front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End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Technologies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883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 smtClean="0"/>
              <a:t>Front </a:t>
            </a:r>
            <a:r>
              <a:rPr lang="es-CO" dirty="0" err="1" smtClean="0"/>
              <a:t>End</a:t>
            </a:r>
            <a:r>
              <a:rPr lang="es-CO" dirty="0" smtClean="0"/>
              <a:t> Technologies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smtClean="0">
                <a:effectLst/>
              </a:rPr>
              <a:t>Front </a:t>
            </a:r>
            <a:r>
              <a:rPr lang="es-CO" dirty="0" err="1" smtClean="0">
                <a:effectLst/>
              </a:rPr>
              <a:t>End</a:t>
            </a:r>
            <a:r>
              <a:rPr lang="es-CO" dirty="0" smtClean="0">
                <a:effectLst/>
              </a:rPr>
              <a:t> Technologies</a:t>
            </a:r>
            <a:endParaRPr lang="es-CO" dirty="0">
              <a:effectLst/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Bildergebnis für html 5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29309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ildergebnis für cs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293096"/>
            <a:ext cx="1335384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Ähnliches F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4293096"/>
            <a:ext cx="1603148" cy="160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2" descr="Bildergebnis für bootstrap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Bildergebnis für web browsers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802099"/>
            <a:ext cx="5839120" cy="22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365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mer, handwerkzeuge, maßb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64"/>
          <a:stretch/>
        </p:blipFill>
        <p:spPr bwMode="auto">
          <a:xfrm>
            <a:off x="-239647" y="-99392"/>
            <a:ext cx="12431647" cy="7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239647" y="-27384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Common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Useful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Frameworks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110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 err="1"/>
              <a:t>Common</a:t>
            </a:r>
            <a:r>
              <a:rPr lang="es-CO" dirty="0"/>
              <a:t> </a:t>
            </a:r>
            <a:r>
              <a:rPr lang="es-CO" dirty="0" err="1"/>
              <a:t>Useful</a:t>
            </a:r>
            <a:r>
              <a:rPr lang="es-CO" dirty="0"/>
              <a:t> </a:t>
            </a:r>
            <a:r>
              <a:rPr lang="es-CO" dirty="0" err="1"/>
              <a:t>Frameworks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err="1" smtClean="0">
                <a:effectLst/>
              </a:rPr>
              <a:t>Common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Useful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Frameworks</a:t>
            </a:r>
            <a:endParaRPr lang="es-CO" dirty="0">
              <a:effectLst/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Bildergebnis für angular j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4464780"/>
            <a:ext cx="284901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Bildergebnis für reac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73" y="2944106"/>
            <a:ext cx="17558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622528" y="1917432"/>
            <a:ext cx="2309450" cy="1872208"/>
            <a:chOff x="459593" y="2842287"/>
            <a:chExt cx="3579273" cy="2901618"/>
          </a:xfrm>
        </p:grpSpPr>
        <p:pic>
          <p:nvPicPr>
            <p:cNvPr id="6162" name="Picture 18" descr="Ähnliches Fot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33"/>
            <a:stretch/>
          </p:blipFill>
          <p:spPr bwMode="auto">
            <a:xfrm>
              <a:off x="459593" y="2842287"/>
              <a:ext cx="3579273" cy="2901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15219" y="5013756"/>
              <a:ext cx="1050737" cy="4924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alpha val="99000"/>
                    </a:schemeClr>
                  </a:solidFill>
                </a:rPr>
                <a:t>Vue.js</a:t>
              </a:r>
            </a:p>
          </p:txBody>
        </p:sp>
      </p:grpSp>
      <p:pic>
        <p:nvPicPr>
          <p:cNvPr id="6164" name="Picture 20" descr="Bildergebnis für jquery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19" y="1663635"/>
            <a:ext cx="1972630" cy="19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2" descr="Bildergebnis für bootstrap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2" name="Picture 28" descr="Bildergebnis für bootstrap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49" y="4055977"/>
            <a:ext cx="1520674" cy="152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Bildergebnis für redux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159" y="939013"/>
            <a:ext cx="2857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61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usbildung, bildschirm, bild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6"/>
          <a:stretch/>
        </p:blipFill>
        <p:spPr bwMode="auto">
          <a:xfrm>
            <a:off x="-199766" y="-99392"/>
            <a:ext cx="12416446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240704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Web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Services</a:t>
            </a:r>
            <a:r>
              <a:rPr lang="es-CO" sz="4800" dirty="0" smtClean="0">
                <a:latin typeface="+mj-lt"/>
                <a:ea typeface="Roboto Black" pitchFamily="2" charset="0"/>
                <a:cs typeface="Roboto Black" pitchFamily="2" charset="0"/>
              </a:rPr>
              <a:t> </a:t>
            </a:r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Interaction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48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4914984" y="1124744"/>
            <a:ext cx="7013664" cy="49685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  <a:effectLst>
            <a:outerShdw blurRad="368300" dist="279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199456" y="1124744"/>
            <a:ext cx="3600400" cy="4968552"/>
          </a:xfrm>
          <a:prstGeom prst="roundRect">
            <a:avLst/>
          </a:prstGeom>
          <a:ln cap="flat">
            <a:noFill/>
            <a:round/>
          </a:ln>
          <a:effectLst>
            <a:outerShdw blurRad="368300" dist="2794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695400" y="260648"/>
            <a:ext cx="8928992" cy="553998"/>
          </a:xfrm>
        </p:spPr>
        <p:txBody>
          <a:bodyPr/>
          <a:lstStyle/>
          <a:p>
            <a:r>
              <a:rPr lang="es-CO" dirty="0"/>
              <a:t>Web </a:t>
            </a:r>
            <a:r>
              <a:rPr lang="es-CO" dirty="0" err="1"/>
              <a:t>Services</a:t>
            </a:r>
            <a:r>
              <a:rPr lang="es-CO" dirty="0"/>
              <a:t> </a:t>
            </a:r>
            <a:r>
              <a:rPr lang="es-CO" dirty="0" err="1"/>
              <a:t>Interaction</a:t>
            </a:r>
            <a:endParaRPr lang="es-CO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 smtClean="0">
                <a:effectLst/>
              </a:rPr>
              <a:t>Web </a:t>
            </a:r>
            <a:r>
              <a:rPr lang="es-CO" dirty="0" err="1" smtClean="0">
                <a:effectLst/>
              </a:rPr>
              <a:t>Services</a:t>
            </a:r>
            <a:r>
              <a:rPr lang="es-CO" dirty="0" smtClean="0">
                <a:effectLst/>
              </a:rPr>
              <a:t> </a:t>
            </a:r>
            <a:r>
              <a:rPr lang="es-CO" dirty="0" err="1" smtClean="0">
                <a:effectLst/>
              </a:rPr>
              <a:t>Interaction</a:t>
            </a:r>
            <a:endParaRPr lang="es-CO" dirty="0">
              <a:effectLst/>
            </a:endParaRPr>
          </a:p>
        </p:txBody>
      </p:sp>
      <p:sp>
        <p:nvSpPr>
          <p:cNvPr id="5" name="AutoShape 2" descr="Bildergebnis für search whit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ergebnis für search whit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Bildergebnis für search white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2" descr="Bildergebnis für bootstrap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4" y="1844824"/>
            <a:ext cx="4400152" cy="3909810"/>
          </a:xfrm>
          <a:prstGeom prst="rect">
            <a:avLst/>
          </a:prstGeom>
        </p:spPr>
      </p:pic>
      <p:sp>
        <p:nvSpPr>
          <p:cNvPr id="18" name="Title 27"/>
          <p:cNvSpPr txBox="1">
            <a:spLocks/>
          </p:cNvSpPr>
          <p:nvPr/>
        </p:nvSpPr>
        <p:spPr>
          <a:xfrm>
            <a:off x="1487488" y="1536931"/>
            <a:ext cx="1267256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>
                    <a:lumMod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CO" sz="2800" b="1" dirty="0" err="1" smtClean="0">
                <a:solidFill>
                  <a:srgbClr val="F57B17">
                    <a:alpha val="99000"/>
                  </a:srgbClr>
                </a:solidFill>
              </a:rPr>
              <a:t>Restful</a:t>
            </a:r>
            <a:endParaRPr lang="es-CO" sz="2800" b="1" dirty="0">
              <a:solidFill>
                <a:srgbClr val="F57B17">
                  <a:alpha val="99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1444908"/>
            <a:ext cx="7273856" cy="3712284"/>
          </a:xfrm>
          <a:prstGeom prst="rect">
            <a:avLst/>
          </a:prstGeom>
        </p:spPr>
      </p:pic>
      <p:sp>
        <p:nvSpPr>
          <p:cNvPr id="23" name="Title 27"/>
          <p:cNvSpPr txBox="1">
            <a:spLocks/>
          </p:cNvSpPr>
          <p:nvPr/>
        </p:nvSpPr>
        <p:spPr>
          <a:xfrm>
            <a:off x="5735960" y="5560735"/>
            <a:ext cx="864096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>
                <a:ln w="3175">
                  <a:noFill/>
                </a:ln>
                <a:solidFill>
                  <a:schemeClr val="bg1">
                    <a:lumMod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CO" sz="2800" b="1" dirty="0" smtClean="0">
                <a:solidFill>
                  <a:srgbClr val="FFFFFF">
                    <a:alpha val="99000"/>
                  </a:srgbClr>
                </a:solidFill>
              </a:rPr>
              <a:t>SOAP</a:t>
            </a:r>
            <a:endParaRPr lang="es-CO" sz="2800" b="1" dirty="0">
              <a:solidFill>
                <a:srgbClr val="FFFFFF">
                  <a:alpha val="9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99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derrahmen, brett, handgeschrieb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b="8000"/>
          <a:stretch/>
        </p:blipFill>
        <p:spPr bwMode="auto">
          <a:xfrm>
            <a:off x="-168696" y="-99392"/>
            <a:ext cx="1242138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-240704" y="-99392"/>
            <a:ext cx="12456327" cy="6951792"/>
          </a:xfrm>
          <a:prstGeom prst="rect">
            <a:avLst/>
          </a:prstGeom>
          <a:solidFill>
            <a:schemeClr val="bg2">
              <a:lumMod val="25000"/>
              <a:alpha val="65098"/>
            </a:schemeClr>
          </a:solidFill>
        </p:spPr>
        <p:txBody>
          <a:bodyPr vert="horz" wrap="square" lIns="1116000" tIns="36000" rIns="36000" bIns="36000" rtlCol="0" anchor="t" anchorCtr="0">
            <a:noAutofit/>
          </a:bodyPr>
          <a:lstStyle>
            <a:defPPr>
              <a:defRPr lang="en-US"/>
            </a:defPPr>
            <a:lvl1pPr>
              <a:buFont typeface="Wingdings" pitchFamily="2" charset="2"/>
              <a:buNone/>
              <a:defRPr sz="6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11" name="Text Placeholder 10"/>
          <p:cNvSpPr txBox="1">
            <a:spLocks/>
          </p:cNvSpPr>
          <p:nvPr/>
        </p:nvSpPr>
        <p:spPr>
          <a:xfrm>
            <a:off x="1775520" y="3052235"/>
            <a:ext cx="8280920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lang="en-US" sz="3600" b="1" kern="1200" spc="-53" dirty="0" smtClean="0">
                <a:solidFill>
                  <a:schemeClr val="bg1">
                    <a:alpha val="99000"/>
                  </a:schemeClr>
                </a:solidFill>
                <a:latin typeface="Segoe UI Ligh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4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20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n-US" sz="1800" kern="1200" dirty="0" smtClean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lang="es-CO" sz="1800" kern="1200" dirty="0">
                <a:solidFill>
                  <a:schemeClr val="tx2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4800" dirty="0" err="1" smtClean="0">
                <a:latin typeface="+mj-lt"/>
                <a:ea typeface="Roboto Black" pitchFamily="2" charset="0"/>
                <a:cs typeface="Roboto Black" pitchFamily="2" charset="0"/>
              </a:rPr>
              <a:t>Testing</a:t>
            </a:r>
            <a:endParaRPr lang="es-CO" sz="4800" dirty="0">
              <a:latin typeface="+mj-lt"/>
              <a:ea typeface="Roboto Black" pitchFamily="2" charset="0"/>
              <a:cs typeface="Roboto Black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31883" y="3831992"/>
            <a:ext cx="7076485" cy="114534"/>
            <a:chOff x="2331883" y="3831992"/>
            <a:chExt cx="7076485" cy="114534"/>
          </a:xfrm>
        </p:grpSpPr>
        <p:sp>
          <p:nvSpPr>
            <p:cNvPr id="13" name="Rectangle 12"/>
            <p:cNvSpPr/>
            <p:nvPr/>
          </p:nvSpPr>
          <p:spPr bwMode="auto">
            <a:xfrm rot="5400000">
              <a:off x="2962337" y="3201538"/>
              <a:ext cx="114533" cy="1375441"/>
            </a:xfrm>
            <a:prstGeom prst="rect">
              <a:avLst/>
            </a:prstGeom>
            <a:solidFill>
              <a:srgbClr val="FFFF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5400000">
              <a:off x="4337778" y="3201538"/>
              <a:ext cx="114533" cy="1375441"/>
            </a:xfrm>
            <a:prstGeom prst="rect">
              <a:avLst/>
            </a:prstGeom>
            <a:solidFill>
              <a:srgbClr val="00B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5400000">
              <a:off x="5713219" y="3201539"/>
              <a:ext cx="114533" cy="1375441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5400000">
              <a:off x="7078084" y="3201539"/>
              <a:ext cx="114533" cy="137544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5400000">
              <a:off x="8558453" y="3096611"/>
              <a:ext cx="114533" cy="1585297"/>
            </a:xfrm>
            <a:prstGeom prst="rect">
              <a:avLst/>
            </a:prstGeom>
            <a:solidFill>
              <a:srgbClr val="7030A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s-CO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71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L 2013">
  <a:themeElements>
    <a:clrScheme name="GDC12">
      <a:dk1>
        <a:srgbClr val="292929"/>
      </a:dk1>
      <a:lt1>
        <a:srgbClr val="FFFFFF"/>
      </a:lt1>
      <a:dk2>
        <a:srgbClr val="4D4D4F"/>
      </a:dk2>
      <a:lt2>
        <a:srgbClr val="DDDDDD"/>
      </a:lt2>
      <a:accent1>
        <a:srgbClr val="0054A6"/>
      </a:accent1>
      <a:accent2>
        <a:srgbClr val="0072BC"/>
      </a:accent2>
      <a:accent3>
        <a:srgbClr val="004185"/>
      </a:accent3>
      <a:accent4>
        <a:srgbClr val="ADAFB2"/>
      </a:accent4>
      <a:accent5>
        <a:srgbClr val="BAD80A"/>
      </a:accent5>
      <a:accent6>
        <a:srgbClr val="FF8C00"/>
      </a:accent6>
      <a:hlink>
        <a:srgbClr val="55D455"/>
      </a:hlink>
      <a:folHlink>
        <a:srgbClr val="DDB90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tx2"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14521</TotalTime>
  <Words>456</Words>
  <Application>Microsoft Office PowerPoint</Application>
  <PresentationFormat>Widescreen</PresentationFormat>
  <Paragraphs>91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Myriad Pro</vt:lpstr>
      <vt:lpstr>Roboto Black</vt:lpstr>
      <vt:lpstr>Segoe UI</vt:lpstr>
      <vt:lpstr>Segoe UI Light</vt:lpstr>
      <vt:lpstr>Verdana</vt:lpstr>
      <vt:lpstr>Wingdings</vt:lpstr>
      <vt:lpstr>PSL 2013</vt:lpstr>
      <vt:lpstr>PowerPoint Presentation</vt:lpstr>
      <vt:lpstr>Contents</vt:lpstr>
      <vt:lpstr>PowerPoint Presentation</vt:lpstr>
      <vt:lpstr>Front End Technologies</vt:lpstr>
      <vt:lpstr>PowerPoint Presentation</vt:lpstr>
      <vt:lpstr>Common Useful Frameworks</vt:lpstr>
      <vt:lpstr>PowerPoint Presentation</vt:lpstr>
      <vt:lpstr>Web Services Interaction</vt:lpstr>
      <vt:lpstr>PowerPoint Presentation</vt:lpstr>
      <vt:lpstr>Unit Testing</vt:lpstr>
      <vt:lpstr>GUI Testing</vt:lpstr>
      <vt:lpstr>PowerPoint Presentation</vt:lpstr>
      <vt:lpstr>Useful Links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Gregorio Aristizabal Escobar</dc:creator>
  <cp:lastModifiedBy>Julian David Torregrosa Simbaqueva</cp:lastModifiedBy>
  <cp:revision>293</cp:revision>
  <dcterms:created xsi:type="dcterms:W3CDTF">2012-12-16T16:00:41Z</dcterms:created>
  <dcterms:modified xsi:type="dcterms:W3CDTF">2018-02-19T16:07:14Z</dcterms:modified>
</cp:coreProperties>
</file>