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Job Count</c:v>
                </c:pt>
              </c:strCache>
            </c:strRef>
          </c:tx>
          <c:dLbls>
            <c:numFmt formatCode="#,##0" sourceLinked="0"/>
            <c:txPr>
              <a:bodyPr/>
              <a:lstStyle/>
              <a:p>
                <a:pPr>
                  <a:defRPr sz="1200">
                    <a:latin typeface="Arial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numRef>
              <c:f>Sheet1!$A$2:$A$6</c:f>
              <c:numCache>
                <c:formatCode>General</c:formatCode>
                <c:ptCount val="5"/>
                <c:pt idx="0">
                  <c:v>7</c:v>
                </c:pt>
                <c:pt idx="1">
                  <c:v>6</c:v>
                </c:pt>
                <c:pt idx="2">
                  <c:v>5</c:v>
                </c:pt>
                <c:pt idx="3">
                  <c:v>4</c:v>
                </c:pt>
                <c:pt idx="4">
                  <c:v>3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18951</c:v>
                </c:pt>
                <c:pt idx="1">
                  <c:v>4071</c:v>
                </c:pt>
                <c:pt idx="2">
                  <c:v>563828</c:v>
                </c:pt>
                <c:pt idx="3">
                  <c:v>7</c:v>
                </c:pt>
                <c:pt idx="4">
                  <c:v>3333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2800"/>
            </a:pPr>
            <a:r>
              <a:t>Exceptions Encountered in Jobs Processing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2946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count</a:t>
                      </a:r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pPr algn="l"/>
                      <a:r>
                        <a:t>EXCEPTION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3</a:t>
                      </a:r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pPr algn="l"/>
                      <a:r>
                        <a:t>TIMEOUTEXCEPTION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4650</a:t>
                      </a:r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pPr algn="l"/>
                      <a:r>
                        <a:t>VSDTEXCEPTION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2</a:t>
                      </a:r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pPr algn="l"/>
                      <a:r>
                        <a:t>FIDEXCEPTION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2</a:t>
                      </a:r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pPr algn="l"/>
                      <a:r>
                        <a:t>FIDEXCEPTION,VSDTEXCEPTION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1</a:t>
                      </a:r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pPr algn="l"/>
                      <a:r>
                        <a:t>SENTTOLEGACY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1</a:t>
                      </a:r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pPr algn="l"/>
                      <a:r>
                        <a:t>MEEXCEPTION, PAFIEXCEPTION, VSDTEXCEPTION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1</a:t>
                      </a:r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pPr algn="l"/>
                      <a:r>
                        <a:t>DAMAGEDFILE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2800"/>
            </a:pPr>
            <a:r>
              <a:t>Duplicate by Hash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0044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Count</a:t>
                      </a:r>
                    </a:p>
                  </a:txBody>
                  <a:tcPr/>
                </a:tc>
              </a:tr>
              <a:tr h="300445">
                <a:tc>
                  <a:txBody>
                    <a:bodyPr/>
                    <a:lstStyle/>
                    <a:p>
                      <a:pPr algn="l"/>
                      <a:r>
                        <a:t>Total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603260</a:t>
                      </a:r>
                    </a:p>
                  </a:txBody>
                  <a:tcPr/>
                </a:tc>
              </a:tr>
              <a:tr h="300445">
                <a:tc>
                  <a:txBody>
                    <a:bodyPr/>
                    <a:lstStyle/>
                    <a:p>
                      <a:pPr algn="l"/>
                      <a:r>
                        <a:t>Processed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603254</a:t>
                      </a:r>
                    </a:p>
                  </a:txBody>
                  <a:tcPr/>
                </a:tc>
              </a:tr>
              <a:tr h="300445">
                <a:tc>
                  <a:txBody>
                    <a:bodyPr/>
                    <a:lstStyle/>
                    <a:p>
                      <a:pPr algn="l"/>
                      <a:r>
                        <a:t>Deduplicated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525957</a:t>
                      </a:r>
                    </a:p>
                  </a:txBody>
                  <a:tcPr/>
                </a:tc>
              </a:tr>
              <a:tr h="300445">
                <a:tc>
                  <a:txBody>
                    <a:bodyPr/>
                    <a:lstStyle/>
                    <a:p>
                      <a:pPr algn="l"/>
                      <a:r>
                        <a:t>Duplicate 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50493</a:t>
                      </a:r>
                    </a:p>
                  </a:txBody>
                  <a:tcPr/>
                </a:tc>
              </a:tr>
              <a:tr h="300445">
                <a:tc>
                  <a:txBody>
                    <a:bodyPr/>
                    <a:lstStyle/>
                    <a:p>
                      <a:pPr algn="l"/>
                      <a:r>
                        <a:t>Unique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26810</a:t>
                      </a:r>
                    </a:p>
                  </a:txBody>
                  <a:tcPr/>
                </a:tc>
              </a:tr>
              <a:tr h="300450">
                <a:tc>
                  <a:txBody>
                    <a:bodyPr/>
                    <a:lstStyle/>
                    <a:p>
                      <a:pPr algn="l"/>
                      <a:r>
                        <a:t>Null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2800"/>
            </a:pPr>
            <a:r>
              <a:t>Deduped vs Processed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200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Duplicates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Count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t>ExtensionHarvester/Chrome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9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t>TEST/GridPORTALTEST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1</a:t>
                      </a:r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2800"/>
            </a:pPr>
            <a:r>
              <a:t>Source Category Summary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29094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SourceCategory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Job Count</a:t>
                      </a:r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pPr algn="l"/>
                      <a:r>
                        <a:t>ExtensionHarvester/Chrome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561496</a:t>
                      </a:r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pPr algn="l"/>
                      <a:r>
                        <a:t>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10009</a:t>
                      </a:r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pPr algn="l"/>
                      <a:r>
                        <a:t>Harvester/Linux-Harvester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9288</a:t>
                      </a:r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pPr algn="l"/>
                      <a:r>
                        <a:t>stg/testing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7529</a:t>
                      </a:r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pPr algn="l"/>
                      <a:r>
                        <a:t>Microsoft/MSCatalog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4227</a:t>
                      </a:r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pPr algn="l"/>
                      <a:r>
                        <a:t>STG-AFP-Pipeline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4078</a:t>
                      </a:r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pPr algn="l"/>
                      <a:r>
                        <a:t>STG-AC-Pipeline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1423</a:t>
                      </a:r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pPr algn="l"/>
                      <a:r>
                        <a:t>Python/WhlExtractorPy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1172</a:t>
                      </a:r>
                    </a:p>
                  </a:txBody>
                  <a:tcPr/>
                </a:tc>
              </a:tr>
              <a:tr h="290945">
                <a:tc>
                  <a:txBody>
                    <a:bodyPr/>
                    <a:lstStyle/>
                    <a:p>
                      <a:pPr algn="l"/>
                      <a:r>
                        <a:t>API/GridAdditionAPI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1095</a:t>
                      </a:r>
                    </a:p>
                  </a:txBody>
                  <a:tcPr/>
                </a:tc>
              </a:tr>
              <a:tr h="290950">
                <a:tc>
                  <a:txBody>
                    <a:bodyPr/>
                    <a:lstStyle/>
                    <a:p>
                      <a:pPr algn="l"/>
                      <a:r>
                        <a:t>Other Source Category &lt; 1000 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2941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2800"/>
            </a:pPr>
            <a:r>
              <a:t>Jobs by Priority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5052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SLA(hrs)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Job Count</a:t>
                      </a: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pPr algn="l"/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12hrs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18,951</a:t>
                      </a: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pPr algn="l"/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24hrs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4,071</a:t>
                      </a: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pPr algn="l"/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36hrs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563,828</a:t>
                      </a: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pPr algn="l"/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48hrs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7</a:t>
                      </a: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pPr algn="l"/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60hrs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t>3,333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457200" y="3749040"/>
            <a:ext cx="3657600" cy="1828800"/>
          </a:xfrm>
          <a:prstGeom prst="roundRect">
            <a:avLst/>
          </a:prstGeom>
          <a:solidFill>
            <a:srgbClr val="CCFFCC"/>
          </a:solidFill>
          <a:ln>
            <a:solidFill>
              <a:srgbClr val="0064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0"/>
          <a:lstStyle/>
          <a:p>
            <a:pPr algn="l">
              <a:defRPr sz="1400">
                <a:solidFill>
                  <a:srgbClr val="000000"/>
                </a:solidFill>
                <a:latin typeface="Arial"/>
              </a:defRPr>
            </a:pPr>
            <a:r>
              <a:t>Job SLA Status</a:t>
            </a:r>
            <a:br/>
            <a:r>
              <a:t>Total Done Jobs: 595</a:t>
            </a:r>
            <a:br/>
            <a:r>
              <a:t>(includes duplicate hash jobs)</a:t>
            </a:r>
            <a:br/>
            <a:r>
              <a:t>Jobs Done Within SLA: 587</a:t>
            </a:r>
            <a:br/>
            <a:r>
              <a:t>Jobs Done Outside SLA: 8</a:t>
            </a:r>
            <a:br/>
            <a:r>
              <a:t>Overall SLA Compliance: 98.66%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31520"/>
            <a:ext cx="8229600" cy="457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2800"/>
            </a:pPr>
            <a:r>
              <a:t>Jobs by Priority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914400"/>
          <a:ext cx="73152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