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Job Count</c:v>
                </c:pt>
              </c:strCache>
            </c:strRef>
          </c:tx>
          <c:dLbls>
            <c:numFmt formatCode="#,##0" sourceLinked="0"/>
            <c:txPr>
              <a:bodyPr/>
              <a:lstStyle/>
              <a:p>
                <a:pPr>
                  <a:defRPr sz="1200"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18951</c:v>
                </c:pt>
                <c:pt idx="1">
                  <c:v>4071</c:v>
                </c:pt>
                <c:pt idx="2">
                  <c:v>563828</c:v>
                </c:pt>
                <c:pt idx="3">
                  <c:v>7</c:v>
                </c:pt>
                <c:pt idx="4">
                  <c:v>3333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CANCELLED</c:v>
                </c:pt>
              </c:strCache>
            </c:strRef>
          </c:tx>
          <c:spPr>
            <a:solidFill>
              <a:srgbClr val="F56924"/>
            </a:solidFill>
          </c:spPr>
          <c:dLbls>
            <c:numFmt formatCode="#,##0" sourceLinked="0"/>
            <c:txPr>
              <a:bodyPr/>
              <a:lstStyle/>
              <a:p>
                <a:pPr>
                  <a:defRPr sz="1200"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Sheet1!$A$2:$A$9</c:f>
              <c:strCache>
                <c:ptCount val="8"/>
                <c:pt idx="0">
                  <c:v>Jul 12 - Jul 19</c:v>
                </c:pt>
                <c:pt idx="1">
                  <c:v>Jul 5 - Jul 12</c:v>
                </c:pt>
                <c:pt idx="2">
                  <c:v>Jun 28 - Jul 5</c:v>
                </c:pt>
                <c:pt idx="3">
                  <c:v>Jun 21 - Jun 28</c:v>
                </c:pt>
                <c:pt idx="4">
                  <c:v>Jun 14 - Jun 21</c:v>
                </c:pt>
                <c:pt idx="5">
                  <c:v>Jun 7 - Jun 14</c:v>
                </c:pt>
                <c:pt idx="6">
                  <c:v>May 31 - Jun 7</c:v>
                </c:pt>
                <c:pt idx="7">
                  <c:v>May 24 - May 31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4263"/>
            </a:solidFill>
          </c:spPr>
          <c:dLbls>
            <c:numFmt formatCode="#,##0" sourceLinked="0"/>
            <c:txPr>
              <a:bodyPr/>
              <a:lstStyle/>
              <a:p>
                <a:pPr>
                  <a:defRPr sz="1200"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Sheet1!$A$2:$A$9</c:f>
              <c:strCache>
                <c:ptCount val="8"/>
                <c:pt idx="0">
                  <c:v>Jul 12 - Jul 19</c:v>
                </c:pt>
                <c:pt idx="1">
                  <c:v>Jul 5 - Jul 12</c:v>
                </c:pt>
                <c:pt idx="2">
                  <c:v>Jun 28 - Jul 5</c:v>
                </c:pt>
                <c:pt idx="3">
                  <c:v>Jun 21 - Jun 28</c:v>
                </c:pt>
                <c:pt idx="4">
                  <c:v>Jun 14 - Jun 21</c:v>
                </c:pt>
                <c:pt idx="5">
                  <c:v>Jun 7 - Jun 14</c:v>
                </c:pt>
                <c:pt idx="6">
                  <c:v>May 31 - Jun 7</c:v>
                </c:pt>
                <c:pt idx="7">
                  <c:v>May 24 - May 31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7</c:v>
                </c:pt>
                <c:pt idx="2">
                  <c:v>9856</c:v>
                </c:pt>
                <c:pt idx="3">
                  <c:v>27</c:v>
                </c:pt>
                <c:pt idx="4">
                  <c:v>761</c:v>
                </c:pt>
                <c:pt idx="5">
                  <c:v>56527</c:v>
                </c:pt>
                <c:pt idx="6">
                  <c:v>8489</c:v>
                </c:pt>
                <c:pt idx="7">
                  <c:v>14615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Exceptions Encountered in Jobs Processing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946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count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VSDTEXCEPTION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TIMEOUTEXCEPTION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4,650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FIDEXCEPTION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FIDEXCEPTION,VSDTEXCEPTION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SENTTOLEGACY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MEEXCEPTION, PAFIEXCEPTION, VSDTEXCEPTION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DAMAGEDFILE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Duplicate by Hash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0044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Count</a:t>
                      </a:r>
                    </a:p>
                  </a:txBody>
                  <a:tcPr/>
                </a:tc>
              </a:tr>
              <a:tr h="300445">
                <a:tc>
                  <a:txBody>
                    <a:bodyPr/>
                    <a:lstStyle/>
                    <a:p>
                      <a:pPr algn="l"/>
                      <a:r>
                        <a:t>Total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603,260</a:t>
                      </a:r>
                    </a:p>
                  </a:txBody>
                  <a:tcPr/>
                </a:tc>
              </a:tr>
              <a:tr h="300445">
                <a:tc>
                  <a:txBody>
                    <a:bodyPr/>
                    <a:lstStyle/>
                    <a:p>
                      <a:pPr algn="l"/>
                      <a:r>
                        <a:t>Processed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603,253</a:t>
                      </a:r>
                    </a:p>
                  </a:txBody>
                  <a:tcPr/>
                </a:tc>
              </a:tr>
              <a:tr h="300445">
                <a:tc>
                  <a:txBody>
                    <a:bodyPr/>
                    <a:lstStyle/>
                    <a:p>
                      <a:pPr algn="l"/>
                      <a:r>
                        <a:t>Deduplicated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525,957</a:t>
                      </a:r>
                    </a:p>
                  </a:txBody>
                  <a:tcPr/>
                </a:tc>
              </a:tr>
              <a:tr h="300445">
                <a:tc>
                  <a:txBody>
                    <a:bodyPr/>
                    <a:lstStyle/>
                    <a:p>
                      <a:pPr algn="l"/>
                      <a:r>
                        <a:t>Duplicate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50,493</a:t>
                      </a:r>
                    </a:p>
                  </a:txBody>
                  <a:tcPr/>
                </a:tc>
              </a:tr>
              <a:tr h="300445">
                <a:tc>
                  <a:txBody>
                    <a:bodyPr/>
                    <a:lstStyle/>
                    <a:p>
                      <a:pPr algn="l"/>
                      <a:r>
                        <a:t>Unique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26,810</a:t>
                      </a:r>
                    </a:p>
                  </a:txBody>
                  <a:tcPr/>
                </a:tc>
              </a:tr>
              <a:tr h="300450">
                <a:tc>
                  <a:txBody>
                    <a:bodyPr/>
                    <a:lstStyle/>
                    <a:p>
                      <a:pPr algn="l"/>
                      <a:r>
                        <a:t>Null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Deduped vs Processed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657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Count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Source Category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9094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SourceCategory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Job Count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ExtensionHarvester/Chrome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561496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10009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Harvester/Linux-Harvester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9288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stg/testing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7529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Microsoft/MSCatalog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4227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STG-AFP-Pipeline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4078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STG-AC-Pipeline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1423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Python/WhlExtractorPy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1172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API/GridAdditionAPI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1095</a:t>
                      </a:r>
                    </a:p>
                  </a:txBody>
                  <a:tcPr/>
                </a:tc>
              </a:tr>
              <a:tr h="290950">
                <a:tc>
                  <a:txBody>
                    <a:bodyPr/>
                    <a:lstStyle/>
                    <a:p>
                      <a:pPr algn="l"/>
                      <a:r>
                        <a:t>Other Source Category &lt; 1000 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2941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Jobs by Priority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505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SLA(hrs)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Job Count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12hrs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18,951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24hrs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4,071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36hrs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563,828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48hrs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7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60hrs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3,333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57200" y="3749040"/>
            <a:ext cx="3657600" cy="1828800"/>
          </a:xfrm>
          <a:prstGeom prst="round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>
                <a:solidFill>
                  <a:srgbClr val="000000"/>
                </a:solidFill>
                <a:latin typeface="Arial"/>
              </a:rPr>
              <a:t>Job SLA Status</a:t>
            </a:r>
          </a:p>
          <a:p>
            <a:pPr algn="l"/>
            <a:r>
              <a:rPr sz="1400">
                <a:solidFill>
                  <a:srgbClr val="000000"/>
                </a:solidFill>
                <a:latin typeface="Arial"/>
              </a:rPr>
              <a:t>Total Done Jobs: </a:t>
            </a:r>
            <a:r>
              <a:rPr sz="1400" b="1">
                <a:solidFill>
                  <a:srgbClr val="000000"/>
                </a:solidFill>
                <a:latin typeface="Arial"/>
              </a:rPr>
              <a:t>595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(includes duplicate hash jobs)</a:t>
            </a:r>
            <a:r>
              <a:rPr sz="1400" b="1">
                <a:solidFill>
                  <a:srgbClr val="000000"/>
                </a:solidFill>
                <a:latin typeface="Arial"/>
              </a:rPr>
              <a:t/>
            </a:r>
          </a:p>
          <a:p>
            <a:pPr algn="l"/>
            <a:r>
              <a:rPr sz="1400">
                <a:solidFill>
                  <a:srgbClr val="000000"/>
                </a:solidFill>
                <a:latin typeface="Arial"/>
              </a:rPr>
              <a:t>Jobs Done Within SLA: </a:t>
            </a:r>
            <a:r>
              <a:rPr sz="1400" b="1">
                <a:solidFill>
                  <a:srgbClr val="000000"/>
                </a:solidFill>
                <a:latin typeface="Arial"/>
              </a:rPr>
              <a:t>587</a:t>
            </a:r>
          </a:p>
          <a:p>
            <a:pPr algn="l"/>
            <a:r>
              <a:rPr sz="1400">
                <a:solidFill>
                  <a:srgbClr val="000000"/>
                </a:solidFill>
                <a:latin typeface="Arial"/>
              </a:rPr>
              <a:t>Jobs Done Outside SLA: </a:t>
            </a:r>
            <a:r>
              <a:rPr sz="1400" b="1">
                <a:solidFill>
                  <a:srgbClr val="000000"/>
                </a:solidFill>
                <a:latin typeface="Arial"/>
              </a:rPr>
              <a:t>8</a:t>
            </a:r>
          </a:p>
          <a:p>
            <a:pPr algn="l"/>
            <a:r>
              <a:rPr sz="1400">
                <a:solidFill>
                  <a:srgbClr val="000000"/>
                </a:solidFill>
                <a:latin typeface="Arial"/>
              </a:rPr>
              <a:t>Overall SLA Compliance: </a:t>
            </a:r>
            <a:r>
              <a:rPr sz="1400" b="1">
                <a:solidFill>
                  <a:srgbClr val="000000"/>
                </a:solidFill>
                <a:latin typeface="Arial"/>
              </a:rPr>
              <a:t>98.66%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68800" y="3749040"/>
            <a:ext cx="4114800" cy="1828800"/>
          </a:xfrm>
          <a:prstGeom prst="round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800" b="1">
                <a:solidFill>
                  <a:srgbClr val="000000"/>
                </a:solidFill>
                <a:latin typeface="Arial"/>
              </a:rPr>
              <a:t>Note: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200">
                <a:solidFill>
                  <a:srgbClr val="000000"/>
                </a:solidFill>
                <a:latin typeface="Arial"/>
              </a:defRPr>
            </a:pPr>
            <a:r>
              <a:t>- Outside SLA are caused by delayed FRS scan results, need to manual run of Consumer Scanner &amp; to manual restart of Metadata Extractor when it hangs (no assigned on weekends)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200">
                <a:solidFill>
                  <a:srgbClr val="000000"/>
                </a:solidFill>
                <a:latin typeface="Arial"/>
              </a:defRPr>
            </a:pPr>
            <a:r>
              <a:t>- Auto-run &amp; auto-restart have already been deployed in mid May 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Jobs by Priority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9144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Job Received Count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946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CANCELLED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Jul 12 - Jul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0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Jul 5 - Jul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0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Jun 28 - Jul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9,856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0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Jun 21 - Jun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0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Jun 14 - Jun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0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Jun 7 - Jun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56,527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0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May 31 - Jun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8,489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0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May 24 - May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14,615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Job Received Count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914400"/>
          <a:ext cx="8229600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943600" y="5669280"/>
            <a:ext cx="2743200" cy="1097280"/>
          </a:xfrm>
          <a:prstGeom prst="round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Arial"/>
              </a:rPr>
              <a:t>Total Job Received Count</a:t>
            </a:r>
          </a:p>
          <a:p>
            <a:pPr algn="l"/>
            <a:r>
              <a:rPr sz="1100">
                <a:solidFill>
                  <a:srgbClr val="000000"/>
                </a:solidFill>
                <a:latin typeface="Arial"/>
              </a:rPr>
              <a:t>Total Jobs: </a:t>
            </a:r>
            <a:r>
              <a:rPr sz="1300" b="1">
                <a:solidFill>
                  <a:srgbClr val="000000"/>
                </a:solidFill>
                <a:latin typeface="Arial"/>
              </a:rPr>
              <a:t>90,282</a:t>
            </a:r>
          </a:p>
          <a:p>
            <a:pPr algn="l"/>
            <a:r>
              <a:rPr sz="1100">
                <a:solidFill>
                  <a:srgbClr val="000000"/>
                </a:solidFill>
                <a:latin typeface="Arial"/>
              </a:rPr>
              <a:t>Jobs Done Within SLA: </a:t>
            </a:r>
            <a:r>
              <a:rPr sz="1300" b="1">
                <a:solidFill>
                  <a:srgbClr val="000000"/>
                </a:solidFill>
                <a:latin typeface="Arial"/>
              </a:rPr>
              <a:t>0</a:t>
            </a:r>
          </a:p>
          <a:p>
            <a:pPr algn="l"/>
            <a:r>
              <a:rPr sz="800">
                <a:solidFill>
                  <a:srgbClr val="000000"/>
                </a:solidFill>
                <a:latin typeface="Arial"/>
              </a:rPr>
              <a:t>Note:</a:t>
            </a:r>
            <a:r>
              <a:rPr sz="1300" b="1">
                <a:solidFill>
                  <a:srgbClr val="000000"/>
                </a:solidFill>
                <a:latin typeface="Arial"/>
              </a:rPr>
              <a:t/>
            </a:r>
          </a:p>
          <a:p>
            <a:pPr algn="l"/>
            <a:r>
              <a:rPr sz="800">
                <a:solidFill>
                  <a:srgbClr val="000000"/>
                </a:solidFill>
                <a:latin typeface="Arial"/>
              </a:rPr>
              <a:t>- Data shown includes  possible duplicate submission</a:t>
            </a:r>
            <a:r>
              <a:rPr sz="1300" b="1">
                <a:solidFill>
                  <a:srgbClr val="000000"/>
                </a:solidFill>
                <a:latin typeface="Arial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