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10080625" cy="7559675"/>
  <p:notesSz cx="7559675" cy="106918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71" autoAdjust="0"/>
  </p:normalViewPr>
  <p:slideViewPr>
    <p:cSldViewPr snapToGrid="0">
      <p:cViewPr>
        <p:scale>
          <a:sx n="66" d="100"/>
          <a:sy n="66" d="100"/>
        </p:scale>
        <p:origin x="173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6CC78DB-6CE6-4200-807F-16C69AB204D3}" type="datetimeFigureOut">
              <a:rPr lang="zh-CN" altLang="en-US" smtClean="0"/>
              <a:t>2025/5/4</a:t>
            </a:fld>
            <a:endParaRPr lang="zh-CN" altLang="en-US"/>
          </a:p>
        </p:txBody>
      </p:sp>
      <p:sp>
        <p:nvSpPr>
          <p:cNvPr id="4" name="幻灯片图像占位符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771BC29-852C-45DD-8EE9-F0FB2CE30406}" type="slidenum">
              <a:rPr lang="zh-CN" altLang="en-US" smtClean="0"/>
              <a:t>‹#›</a:t>
            </a:fld>
            <a:endParaRPr lang="zh-CN" altLang="en-US"/>
          </a:p>
        </p:txBody>
      </p:sp>
    </p:spTree>
    <p:extLst>
      <p:ext uri="{BB962C8B-B14F-4D97-AF65-F5344CB8AC3E}">
        <p14:creationId xmlns:p14="http://schemas.microsoft.com/office/powerpoint/2010/main" val="1635207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We ultimately chose to use </a:t>
            </a:r>
            <a:r>
              <a:rPr lang="en-US" altLang="zh-CN" dirty="0" err="1"/>
              <a:t>scipy.optimize.minimize</a:t>
            </a:r>
            <a:r>
              <a:rPr lang="en-US" altLang="zh-CN" dirty="0"/>
              <a:t> for our optimization task because it’s simple, efficient, and well-suited for small-scale, short-term problems. Unlike deep learning, it doesn’t require large datasets or a training phase, which makes it quick to deploy. Its optimization process is also highly interpretable—we can easily track the objective function values and gradients.</a:t>
            </a:r>
          </a:p>
          <a:p>
            <a:r>
              <a:rPr lang="en-US" altLang="zh-CN" dirty="0"/>
              <a:t>However, there are limitations. When dealing with multiple uncertainties—like price forecasts or user behavior—this method can get stuck in local optima. It also relies heavily on gradient information, which isn’t ideal for non-differentiable or non-smooth functions. Most importantly, it lacks the ability to learn from historical patterns, making it less suitable for long-term predictive optimization where deep learning excels.</a:t>
            </a:r>
          </a:p>
        </p:txBody>
      </p:sp>
      <p:sp>
        <p:nvSpPr>
          <p:cNvPr id="4" name="灯片编号占位符 3"/>
          <p:cNvSpPr>
            <a:spLocks noGrp="1"/>
          </p:cNvSpPr>
          <p:nvPr>
            <p:ph type="sldNum" sz="quarter" idx="5"/>
          </p:nvPr>
        </p:nvSpPr>
        <p:spPr/>
        <p:txBody>
          <a:bodyPr/>
          <a:lstStyle/>
          <a:p>
            <a:fld id="{4771BC29-852C-45DD-8EE9-F0FB2CE30406}" type="slidenum">
              <a:rPr lang="zh-CN" altLang="en-US" smtClean="0"/>
              <a:t>1</a:t>
            </a:fld>
            <a:endParaRPr lang="zh-CN" altLang="en-US"/>
          </a:p>
        </p:txBody>
      </p:sp>
    </p:spTree>
    <p:extLst>
      <p:ext uri="{BB962C8B-B14F-4D97-AF65-F5344CB8AC3E}">
        <p14:creationId xmlns:p14="http://schemas.microsoft.com/office/powerpoint/2010/main" val="3946723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In this project, we addressed six major challenges in EV charging optimization.</a:t>
            </a:r>
          </a:p>
          <a:p>
            <a:pPr>
              <a:buNone/>
            </a:pPr>
            <a:r>
              <a:rPr lang="en-US" altLang="zh-CN" dirty="0"/>
              <a:t>First, to forecast future charging demand and balance the grid, we use historical usage data and dynamic scheduling algorithms. Our </a:t>
            </a:r>
            <a:r>
              <a:rPr lang="en-US" altLang="zh-CN" dirty="0" err="1"/>
              <a:t>gene_his_usage</a:t>
            </a:r>
            <a:r>
              <a:rPr lang="en-US" altLang="zh-CN" dirty="0"/>
              <a:t>() function simulates realistic consumption profiles, laying the foundation for intelligent decisions.</a:t>
            </a:r>
          </a:p>
          <a:p>
            <a:pPr>
              <a:buNone/>
            </a:pPr>
            <a:r>
              <a:rPr lang="en-US" altLang="zh-CN" dirty="0"/>
              <a:t>Second, for optimizing charging costs under dynamic electricity pricing, we employ predictive models. Our </a:t>
            </a:r>
            <a:r>
              <a:rPr lang="en-US" altLang="zh-CN" dirty="0" err="1"/>
              <a:t>gene_eprices</a:t>
            </a:r>
            <a:r>
              <a:rPr lang="en-US" altLang="zh-CN" dirty="0"/>
              <a:t>() method simulates price changes between day and night, helping the optimizer adjust for cost efficiency.</a:t>
            </a:r>
          </a:p>
          <a:p>
            <a:pPr>
              <a:buNone/>
            </a:pPr>
            <a:r>
              <a:rPr lang="en-US" altLang="zh-CN" dirty="0"/>
              <a:t>Third, we recognize users have different preferences. By extending the OCPP message with a mode field, we support three strategies: fast charging, cost-saving, and balanced.</a:t>
            </a:r>
          </a:p>
          <a:p>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2</a:t>
            </a:fld>
            <a:endParaRPr lang="zh-CN" altLang="en-US"/>
          </a:p>
        </p:txBody>
      </p:sp>
    </p:spTree>
    <p:extLst>
      <p:ext uri="{BB962C8B-B14F-4D97-AF65-F5344CB8AC3E}">
        <p14:creationId xmlns:p14="http://schemas.microsoft.com/office/powerpoint/2010/main" val="869415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Fourth, to protect battery health, our strategy includes continuing low-current charging after the battery is full, reducing degradation.</a:t>
            </a:r>
          </a:p>
          <a:p>
            <a:pPr>
              <a:buNone/>
            </a:pPr>
            <a:r>
              <a:rPr lang="en-US" altLang="zh-CN" dirty="0"/>
              <a:t>Fifth, although we explored V2G concepts for load balancing, this was not implemented due to vehicle limitations.</a:t>
            </a:r>
          </a:p>
          <a:p>
            <a:pPr>
              <a:buNone/>
            </a:pPr>
            <a:r>
              <a:rPr lang="en-US" altLang="zh-CN" dirty="0"/>
              <a:t>Lastly, we aim to enhance user experience through personalization. While this feature is not yet complete, we plan to develop a mobile app that suggests optimal charging locations and times based on user habits and real-time availability.</a:t>
            </a:r>
          </a:p>
          <a:p>
            <a:r>
              <a:rPr lang="en-US" altLang="zh-CN" dirty="0"/>
              <a:t>Together, these strategies form a smart, adaptable EV charging system focused on efficiency, user needs, and grid stability.</a:t>
            </a:r>
          </a:p>
          <a:p>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3</a:t>
            </a:fld>
            <a:endParaRPr lang="zh-CN" altLang="en-US"/>
          </a:p>
        </p:txBody>
      </p:sp>
    </p:spTree>
    <p:extLst>
      <p:ext uri="{BB962C8B-B14F-4D97-AF65-F5344CB8AC3E}">
        <p14:creationId xmlns:p14="http://schemas.microsoft.com/office/powerpoint/2010/main" val="29450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This is the core optimization objective of our charging strategy.</a:t>
            </a:r>
          </a:p>
          <a:p>
            <a:pPr>
              <a:buNone/>
            </a:pPr>
            <a:r>
              <a:rPr lang="en-US" altLang="zh-CN" dirty="0"/>
              <a:t>We aim to </a:t>
            </a:r>
            <a:r>
              <a:rPr lang="en-US" altLang="zh-CN" b="1" dirty="0"/>
              <a:t>minimize a weighted sum</a:t>
            </a:r>
            <a:r>
              <a:rPr lang="en-US" altLang="zh-CN" dirty="0"/>
              <a:t> of two key factors:</a:t>
            </a:r>
            <a:br>
              <a:rPr lang="en-US" altLang="zh-CN" dirty="0"/>
            </a:br>
            <a:r>
              <a:rPr lang="en-US" altLang="zh-CN" dirty="0"/>
              <a:t>the </a:t>
            </a:r>
            <a:r>
              <a:rPr lang="en-US" altLang="zh-CN" b="1" dirty="0"/>
              <a:t>charging completion time</a:t>
            </a:r>
            <a:r>
              <a:rPr lang="en-US" altLang="zh-CN" dirty="0"/>
              <a:t> T and the </a:t>
            </a:r>
            <a:r>
              <a:rPr lang="en-US" altLang="zh-CN" b="1" dirty="0"/>
              <a:t>charging cost</a:t>
            </a:r>
            <a:r>
              <a:rPr lang="en-US" altLang="zh-CN" dirty="0"/>
              <a:t> C.</a:t>
            </a:r>
          </a:p>
          <a:p>
            <a:pPr>
              <a:buNone/>
            </a:pPr>
            <a:r>
              <a:rPr lang="en-US" altLang="zh-CN" dirty="0"/>
              <a:t>The variables we optimize are the charging powers P1,P2,…,PNP_1, P_2, \dots, P_NP1​,P2​,…,PN​ across NNN time periods.</a:t>
            </a:r>
          </a:p>
          <a:p>
            <a:r>
              <a:rPr lang="en-US" altLang="zh-CN" dirty="0"/>
              <a:t>The weights w1w_1w1​ and w2w_2w2​ allow us to adjust the priority between speed and cost—</a:t>
            </a:r>
            <a:br>
              <a:rPr lang="en-US" altLang="zh-CN" dirty="0"/>
            </a:br>
            <a:r>
              <a:rPr lang="en-US" altLang="zh-CN" dirty="0"/>
              <a:t>for example, in fast charge mode, we assign a higher weight to time;</a:t>
            </a:r>
            <a:br>
              <a:rPr lang="en-US" altLang="zh-CN" dirty="0"/>
            </a:br>
            <a:r>
              <a:rPr lang="en-US" altLang="zh-CN" dirty="0"/>
              <a:t>in cost-saving mode, the cost term becomes more important.</a:t>
            </a:r>
          </a:p>
          <a:p>
            <a:r>
              <a:rPr lang="en-US" altLang="zh-CN" dirty="0"/>
              <a:t>This flexible formulation lets us tailor the strategy based on user preferences or grid conditions.</a:t>
            </a:r>
          </a:p>
          <a:p>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4</a:t>
            </a:fld>
            <a:endParaRPr lang="zh-CN" altLang="en-US"/>
          </a:p>
        </p:txBody>
      </p:sp>
    </p:spTree>
    <p:extLst>
      <p:ext uri="{BB962C8B-B14F-4D97-AF65-F5344CB8AC3E}">
        <p14:creationId xmlns:p14="http://schemas.microsoft.com/office/powerpoint/2010/main" val="64661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This equation defines how we calculate the </a:t>
            </a:r>
            <a:r>
              <a:rPr lang="en-US" altLang="zh-CN" b="1" dirty="0"/>
              <a:t>charging time</a:t>
            </a:r>
            <a:r>
              <a:rPr lang="en-US" altLang="zh-CN" dirty="0"/>
              <a:t> required to reach the energy target.</a:t>
            </a:r>
          </a:p>
          <a:p>
            <a:pPr>
              <a:buNone/>
            </a:pPr>
            <a:r>
              <a:rPr lang="en-US" altLang="zh-CN" dirty="0"/>
              <a:t>First, we identify the earliest time index </a:t>
            </a:r>
            <a:r>
              <a:rPr lang="en-US" altLang="zh-CN" dirty="0" err="1"/>
              <a:t>i</a:t>
            </a:r>
            <a:r>
              <a:rPr lang="en-US" altLang="zh-CN" dirty="0"/>
              <a:t>‾\overline{</a:t>
            </a:r>
            <a:r>
              <a:rPr lang="en-US" altLang="zh-CN" dirty="0" err="1"/>
              <a:t>i</a:t>
            </a:r>
            <a:r>
              <a:rPr lang="en-US" altLang="zh-CN" dirty="0"/>
              <a:t>}</a:t>
            </a:r>
            <a:r>
              <a:rPr lang="en-US" altLang="zh-CN" dirty="0" err="1"/>
              <a:t>i</a:t>
            </a:r>
            <a:r>
              <a:rPr lang="en-US" altLang="zh-CN" dirty="0"/>
              <a:t> at which the </a:t>
            </a:r>
            <a:r>
              <a:rPr lang="en-US" altLang="zh-CN" b="1" dirty="0"/>
              <a:t>accumulated energy</a:t>
            </a:r>
            <a:br>
              <a:rPr lang="en-US" altLang="zh-CN" dirty="0"/>
            </a:br>
            <a:r>
              <a:rPr lang="en-US" altLang="zh-CN" dirty="0"/>
              <a:t>from charging—calculated as the sum of </a:t>
            </a:r>
            <a:r>
              <a:rPr lang="en-US" altLang="zh-CN" dirty="0" err="1"/>
              <a:t>PjΔtjP_j</a:t>
            </a:r>
            <a:r>
              <a:rPr lang="en-US" altLang="zh-CN" dirty="0"/>
              <a:t> \Delta </a:t>
            </a:r>
            <a:r>
              <a:rPr lang="en-US" altLang="zh-CN" dirty="0" err="1"/>
              <a:t>t_jPj</a:t>
            </a:r>
            <a:r>
              <a:rPr lang="en-US" altLang="zh-CN" dirty="0"/>
              <a:t>​</a:t>
            </a:r>
            <a:r>
              <a:rPr lang="en-US" altLang="zh-CN" dirty="0" err="1"/>
              <a:t>Δtj</a:t>
            </a:r>
            <a:r>
              <a:rPr lang="en-US" altLang="zh-CN" dirty="0"/>
              <a:t>​—meets or exceeds the target energy </a:t>
            </a:r>
            <a:r>
              <a:rPr lang="en-US" altLang="zh-CN" dirty="0" err="1"/>
              <a:t>EtargetE</a:t>
            </a:r>
            <a:r>
              <a:rPr lang="en-US" altLang="zh-CN" dirty="0"/>
              <a:t>_{\text{target}}</a:t>
            </a:r>
            <a:r>
              <a:rPr lang="en-US" altLang="zh-CN" dirty="0" err="1"/>
              <a:t>Etarget</a:t>
            </a:r>
            <a:r>
              <a:rPr lang="en-US" altLang="zh-CN" dirty="0"/>
              <a:t>​.</a:t>
            </a:r>
          </a:p>
          <a:p>
            <a:pPr>
              <a:buNone/>
            </a:pPr>
            <a:r>
              <a:rPr lang="en-US" altLang="zh-CN" dirty="0"/>
              <a:t>If the target is never met, we assume the full schedule is used.</a:t>
            </a:r>
          </a:p>
          <a:p>
            <a:pPr>
              <a:buNone/>
            </a:pPr>
            <a:r>
              <a:rPr lang="en-US" altLang="zh-CN" dirty="0"/>
              <a:t>Then, we compute the total charging time </a:t>
            </a:r>
            <a:r>
              <a:rPr lang="en-US" altLang="zh-CN" dirty="0" err="1"/>
              <a:t>Tby</a:t>
            </a:r>
            <a:r>
              <a:rPr lang="en-US" altLang="zh-CN" dirty="0"/>
              <a:t> multiplying </a:t>
            </a:r>
            <a:r>
              <a:rPr lang="en-US" altLang="zh-CN" dirty="0" err="1"/>
              <a:t>i</a:t>
            </a:r>
            <a:r>
              <a:rPr lang="en-US" altLang="zh-CN" dirty="0"/>
              <a:t>‾\overline{</a:t>
            </a:r>
            <a:r>
              <a:rPr lang="en-US" altLang="zh-CN" dirty="0" err="1"/>
              <a:t>i</a:t>
            </a:r>
            <a:r>
              <a:rPr lang="en-US" altLang="zh-CN" dirty="0"/>
              <a:t>}</a:t>
            </a:r>
            <a:r>
              <a:rPr lang="en-US" altLang="zh-CN" dirty="0" err="1"/>
              <a:t>i</a:t>
            </a:r>
            <a:r>
              <a:rPr lang="en-US" altLang="zh-CN" dirty="0"/>
              <a:t> with the average time step </a:t>
            </a:r>
            <a:r>
              <a:rPr lang="en-US" altLang="zh-CN" dirty="0" err="1"/>
              <a:t>Δt</a:t>
            </a:r>
            <a:r>
              <a:rPr lang="en-US" altLang="zh-CN" dirty="0"/>
              <a:t>ˉ\bar{\Delta t}</a:t>
            </a:r>
            <a:r>
              <a:rPr lang="en-US" altLang="zh-CN" dirty="0" err="1"/>
              <a:t>Δt</a:t>
            </a:r>
            <a:r>
              <a:rPr lang="en-US" altLang="zh-CN" dirty="0"/>
              <a:t>ˉ</a:t>
            </a:r>
            <a:br>
              <a:rPr lang="en-US" altLang="zh-CN" dirty="0"/>
            </a:br>
            <a:r>
              <a:rPr lang="en-US" altLang="zh-CN" dirty="0"/>
              <a:t>and a factor k, which adjusts the time units to match our system output—such as converting hours to time slots or cost units.</a:t>
            </a:r>
          </a:p>
          <a:p>
            <a:r>
              <a:rPr lang="en-US" altLang="zh-CN" dirty="0"/>
              <a:t>This approach allows us to evaluate and minimize charging duration as part of the overall optimization.</a:t>
            </a:r>
          </a:p>
          <a:p>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5</a:t>
            </a:fld>
            <a:endParaRPr lang="zh-CN" altLang="en-US"/>
          </a:p>
        </p:txBody>
      </p:sp>
    </p:spTree>
    <p:extLst>
      <p:ext uri="{BB962C8B-B14F-4D97-AF65-F5344CB8AC3E}">
        <p14:creationId xmlns:p14="http://schemas.microsoft.com/office/powerpoint/2010/main" val="3769798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This equation defines the </a:t>
            </a:r>
            <a:r>
              <a:rPr lang="en-US" altLang="zh-CN" b="1" dirty="0"/>
              <a:t>charging cost</a:t>
            </a:r>
            <a:r>
              <a:rPr lang="en-US" altLang="zh-CN" dirty="0"/>
              <a:t> CCC as a normalized sum of energy consumption over time.</a:t>
            </a:r>
          </a:p>
          <a:p>
            <a:pPr>
              <a:buNone/>
            </a:pPr>
            <a:r>
              <a:rPr lang="en-US" altLang="zh-CN" dirty="0"/>
              <a:t>In each time period iii, the cost is calculated as the product of the charging power </a:t>
            </a:r>
            <a:r>
              <a:rPr lang="en-US" altLang="zh-CN" dirty="0" err="1"/>
              <a:t>PiP_iPi</a:t>
            </a:r>
            <a:r>
              <a:rPr lang="en-US" altLang="zh-CN" dirty="0"/>
              <a:t>​,</a:t>
            </a:r>
            <a:br>
              <a:rPr lang="en-US" altLang="zh-CN" dirty="0"/>
            </a:br>
            <a:r>
              <a:rPr lang="en-US" altLang="zh-CN" dirty="0"/>
              <a:t>the electricity price </a:t>
            </a:r>
            <a:r>
              <a:rPr lang="en-US" altLang="zh-CN" dirty="0" err="1"/>
              <a:t>pip_ipi</a:t>
            </a:r>
            <a:r>
              <a:rPr lang="en-US" altLang="zh-CN" dirty="0"/>
              <a:t>​, and the duration </a:t>
            </a:r>
            <a:r>
              <a:rPr lang="en-US" altLang="zh-CN" dirty="0" err="1"/>
              <a:t>Δti</a:t>
            </a:r>
            <a:r>
              <a:rPr lang="en-US" altLang="zh-CN" dirty="0"/>
              <a:t>\Delta </a:t>
            </a:r>
            <a:r>
              <a:rPr lang="en-US" altLang="zh-CN" dirty="0" err="1"/>
              <a:t>t_iΔti</a:t>
            </a:r>
            <a:r>
              <a:rPr lang="en-US" altLang="zh-CN" dirty="0"/>
              <a:t>​.</a:t>
            </a:r>
          </a:p>
          <a:p>
            <a:pPr>
              <a:buNone/>
            </a:pPr>
            <a:r>
              <a:rPr lang="en-US" altLang="zh-CN" dirty="0"/>
              <a:t>We then sum this over all time periods and </a:t>
            </a:r>
            <a:r>
              <a:rPr lang="en-US" altLang="zh-CN" b="1" dirty="0"/>
              <a:t>normalize it by the average electricity price</a:t>
            </a:r>
            <a:r>
              <a:rPr lang="en-US" altLang="zh-CN" dirty="0"/>
              <a:t> pˉ\bar{p}pˉ​.</a:t>
            </a:r>
          </a:p>
          <a:p>
            <a:pPr>
              <a:buNone/>
            </a:pPr>
            <a:r>
              <a:rPr lang="en-US" altLang="zh-CN" dirty="0"/>
              <a:t>This normalization allows us to compare cost-effectiveness under different pricing conditions</a:t>
            </a:r>
            <a:br>
              <a:rPr lang="en-US" altLang="zh-CN" dirty="0"/>
            </a:br>
            <a:r>
              <a:rPr lang="en-US" altLang="zh-CN" dirty="0"/>
              <a:t>and ensures the cost term is consistent with other terms in the objective function.</a:t>
            </a:r>
          </a:p>
          <a:p>
            <a:r>
              <a:rPr lang="en-US" altLang="zh-CN" dirty="0"/>
              <a:t>By optimizing this term, the system prefers charging during low-price periods</a:t>
            </a:r>
            <a:br>
              <a:rPr lang="en-US" altLang="zh-CN" dirty="0"/>
            </a:br>
            <a:r>
              <a:rPr lang="en-US" altLang="zh-CN" dirty="0"/>
              <a:t>while still ensuring the energy demand is met efficiently.</a:t>
            </a:r>
          </a:p>
          <a:p>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6</a:t>
            </a:fld>
            <a:endParaRPr lang="zh-CN" altLang="en-US"/>
          </a:p>
        </p:txBody>
      </p:sp>
    </p:spTree>
    <p:extLst>
      <p:ext uri="{BB962C8B-B14F-4D97-AF65-F5344CB8AC3E}">
        <p14:creationId xmlns:p14="http://schemas.microsoft.com/office/powerpoint/2010/main" val="16565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None/>
            </a:pPr>
            <a:r>
              <a:rPr lang="en-US" altLang="zh-CN" dirty="0"/>
              <a:t>To ensure feasibility and safety, our optimization includes two key constraints.</a:t>
            </a:r>
          </a:p>
          <a:p>
            <a:pPr>
              <a:buNone/>
            </a:pPr>
            <a:r>
              <a:rPr lang="en-US" altLang="zh-CN" dirty="0"/>
              <a:t>First, the </a:t>
            </a:r>
            <a:r>
              <a:rPr lang="en-US" altLang="zh-CN" b="1" dirty="0"/>
              <a:t>total charged energy</a:t>
            </a:r>
            <a:r>
              <a:rPr lang="en-US" altLang="zh-CN" dirty="0"/>
              <a:t>—the sum of </a:t>
            </a:r>
            <a:r>
              <a:rPr lang="en-US" altLang="zh-CN" dirty="0" err="1"/>
              <a:t>Pi⋅ΔtiP_i</a:t>
            </a:r>
            <a:r>
              <a:rPr lang="en-US" altLang="zh-CN" dirty="0"/>
              <a:t> \</a:t>
            </a:r>
            <a:r>
              <a:rPr lang="en-US" altLang="zh-CN" dirty="0" err="1"/>
              <a:t>cdot</a:t>
            </a:r>
            <a:r>
              <a:rPr lang="en-US" altLang="zh-CN" dirty="0"/>
              <a:t> \Delta </a:t>
            </a:r>
            <a:r>
              <a:rPr lang="en-US" altLang="zh-CN" dirty="0" err="1"/>
              <a:t>t_iPi</a:t>
            </a:r>
            <a:r>
              <a:rPr lang="en-US" altLang="zh-CN" dirty="0"/>
              <a:t>​⋅</a:t>
            </a:r>
            <a:r>
              <a:rPr lang="en-US" altLang="zh-CN" dirty="0" err="1"/>
              <a:t>Δti</a:t>
            </a:r>
            <a:r>
              <a:rPr lang="en-US" altLang="zh-CN" dirty="0"/>
              <a:t>​ over all time periods—must meet or exceed the </a:t>
            </a:r>
            <a:r>
              <a:rPr lang="en-US" altLang="zh-CN" b="1" dirty="0"/>
              <a:t>target energy</a:t>
            </a:r>
            <a:r>
              <a:rPr lang="en-US" altLang="zh-CN" dirty="0"/>
              <a:t> </a:t>
            </a:r>
            <a:r>
              <a:rPr lang="en-US" altLang="zh-CN" dirty="0" err="1"/>
              <a:t>EtargetE</a:t>
            </a:r>
            <a:r>
              <a:rPr lang="en-US" altLang="zh-CN" dirty="0"/>
              <a:t>_{\text{target}}</a:t>
            </a:r>
            <a:r>
              <a:rPr lang="en-US" altLang="zh-CN" dirty="0" err="1"/>
              <a:t>Etarget</a:t>
            </a:r>
            <a:r>
              <a:rPr lang="en-US" altLang="zh-CN" dirty="0"/>
              <a:t>​.</a:t>
            </a:r>
          </a:p>
          <a:p>
            <a:pPr>
              <a:buNone/>
            </a:pPr>
            <a:r>
              <a:rPr lang="en-US" altLang="zh-CN" dirty="0"/>
              <a:t>Second, in each time period, the </a:t>
            </a:r>
            <a:r>
              <a:rPr lang="en-US" altLang="zh-CN" b="1" dirty="0"/>
              <a:t>charging power</a:t>
            </a:r>
            <a:r>
              <a:rPr lang="en-US" altLang="zh-CN" dirty="0"/>
              <a:t> </a:t>
            </a:r>
            <a:r>
              <a:rPr lang="en-US" altLang="zh-CN" dirty="0" err="1"/>
              <a:t>PiP_iPi</a:t>
            </a:r>
            <a:r>
              <a:rPr lang="en-US" altLang="zh-CN" dirty="0"/>
              <a:t>​ must stay within its allowed range,</a:t>
            </a:r>
            <a:br>
              <a:rPr lang="en-US" altLang="zh-CN" dirty="0"/>
            </a:br>
            <a:r>
              <a:rPr lang="en-US" altLang="zh-CN" dirty="0"/>
              <a:t>defined by a </a:t>
            </a:r>
            <a:r>
              <a:rPr lang="en-US" altLang="zh-CN" b="1" dirty="0"/>
              <a:t>minimum</a:t>
            </a:r>
            <a:r>
              <a:rPr lang="en-US" altLang="zh-CN" dirty="0"/>
              <a:t> and </a:t>
            </a:r>
            <a:r>
              <a:rPr lang="en-US" altLang="zh-CN" b="1" dirty="0"/>
              <a:t>maximum power limit</a:t>
            </a:r>
            <a:r>
              <a:rPr lang="en-US" altLang="zh-CN" dirty="0"/>
              <a:t>, </a:t>
            </a:r>
            <a:r>
              <a:rPr lang="en-US" altLang="zh-CN" dirty="0" err="1"/>
              <a:t>Pmin</a:t>
            </a:r>
            <a:r>
              <a:rPr lang="en-US" altLang="zh-CN" dirty="0"/>
              <a:t>⁡,</a:t>
            </a:r>
            <a:r>
              <a:rPr lang="en-US" altLang="zh-CN" dirty="0" err="1"/>
              <a:t>iP</a:t>
            </a:r>
            <a:r>
              <a:rPr lang="en-US" altLang="zh-CN" dirty="0"/>
              <a:t>_{\min, </a:t>
            </a:r>
            <a:r>
              <a:rPr lang="en-US" altLang="zh-CN" dirty="0" err="1"/>
              <a:t>i</a:t>
            </a:r>
            <a:r>
              <a:rPr lang="en-US" altLang="zh-CN" dirty="0"/>
              <a:t>}</a:t>
            </a:r>
            <a:r>
              <a:rPr lang="en-US" altLang="zh-CN" dirty="0" err="1"/>
              <a:t>Pmin,i</a:t>
            </a:r>
            <a:r>
              <a:rPr lang="en-US" altLang="zh-CN" dirty="0"/>
              <a:t>​ and Pmax⁡,</a:t>
            </a:r>
            <a:r>
              <a:rPr lang="en-US" altLang="zh-CN" dirty="0" err="1"/>
              <a:t>iP</a:t>
            </a:r>
            <a:r>
              <a:rPr lang="en-US" altLang="zh-CN" dirty="0"/>
              <a:t>_{\max, </a:t>
            </a:r>
            <a:r>
              <a:rPr lang="en-US" altLang="zh-CN" dirty="0" err="1"/>
              <a:t>i</a:t>
            </a:r>
            <a:r>
              <a:rPr lang="en-US" altLang="zh-CN" dirty="0"/>
              <a:t>}</a:t>
            </a:r>
            <a:r>
              <a:rPr lang="en-US" altLang="zh-CN" dirty="0" err="1"/>
              <a:t>Pmax,i</a:t>
            </a:r>
            <a:r>
              <a:rPr lang="en-US" altLang="zh-CN" dirty="0"/>
              <a:t>​.</a:t>
            </a:r>
            <a:br>
              <a:rPr lang="en-US" altLang="zh-CN" dirty="0"/>
            </a:br>
            <a:r>
              <a:rPr lang="en-US" altLang="zh-CN" dirty="0"/>
              <a:t>These bounds can vary depending on hardware limits or grid constraints.</a:t>
            </a:r>
          </a:p>
          <a:p>
            <a:pPr>
              <a:buNone/>
            </a:pPr>
            <a:r>
              <a:rPr lang="en-US" altLang="zh-CN" dirty="0"/>
              <a:t>For the initial guess used by the optimizer, we simply set P0P_0P0​ as the average of all maximum powers across the time horizon.</a:t>
            </a:r>
          </a:p>
          <a:p>
            <a:r>
              <a:rPr lang="en-US" altLang="zh-CN" dirty="0"/>
              <a:t>This initialization provides a reasonable starting point for the solver to quickly converge to an efficient solution.</a:t>
            </a:r>
          </a:p>
          <a:p>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7</a:t>
            </a:fld>
            <a:endParaRPr lang="zh-CN" altLang="en-US"/>
          </a:p>
        </p:txBody>
      </p:sp>
    </p:spTree>
    <p:extLst>
      <p:ext uri="{BB962C8B-B14F-4D97-AF65-F5344CB8AC3E}">
        <p14:creationId xmlns:p14="http://schemas.microsoft.com/office/powerpoint/2010/main" val="1915580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AA125-50DF-FD1C-5BB0-987F1A7080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0E7B622-796D-834A-07B0-BE1DDC28777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035868F-7705-C620-641D-5AECE23EA54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67E093C-769E-997C-2F75-4F2CF43A003E}"/>
              </a:ext>
            </a:extLst>
          </p:cNvPr>
          <p:cNvSpPr>
            <a:spLocks noGrp="1"/>
          </p:cNvSpPr>
          <p:nvPr>
            <p:ph type="sldNum" sz="quarter" idx="5"/>
          </p:nvPr>
        </p:nvSpPr>
        <p:spPr/>
        <p:txBody>
          <a:bodyPr/>
          <a:lstStyle/>
          <a:p>
            <a:fld id="{4771BC29-852C-45DD-8EE9-F0FB2CE30406}" type="slidenum">
              <a:rPr lang="zh-CN" altLang="en-US" smtClean="0"/>
              <a:t>8</a:t>
            </a:fld>
            <a:endParaRPr lang="zh-CN" altLang="en-US"/>
          </a:p>
        </p:txBody>
      </p:sp>
    </p:spTree>
    <p:extLst>
      <p:ext uri="{BB962C8B-B14F-4D97-AF65-F5344CB8AC3E}">
        <p14:creationId xmlns:p14="http://schemas.microsoft.com/office/powerpoint/2010/main" val="1259193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wrote a software to simulate the reading and writing of </a:t>
            </a:r>
            <a:r>
              <a:rPr lang="en-US" altLang="zh-CN" dirty="0" err="1"/>
              <a:t>evse</a:t>
            </a:r>
            <a:r>
              <a:rPr lang="en-US" altLang="zh-CN" dirty="0"/>
              <a:t> and shelly, which is convenient for debugging algorithms without hardware.</a:t>
            </a:r>
          </a:p>
          <a:p>
            <a:r>
              <a:rPr lang="en-US" altLang="zh-CN" dirty="0"/>
              <a:t>The simulator is developed using PyQt5 and provides a visual interface, allowing users to view and adjust simulation parameters. </a:t>
            </a:r>
          </a:p>
          <a:p>
            <a:r>
              <a:rPr lang="en-US" altLang="zh-CN" dirty="0"/>
              <a:t>This simulator allows for the debugging and optimization of the system’s charging control logic in a safe testing environment, ensuring functionality correctness and reducing the safety risks associated with direct live testing.</a:t>
            </a:r>
            <a:endParaRPr lang="zh-CN" altLang="en-US" dirty="0"/>
          </a:p>
        </p:txBody>
      </p:sp>
      <p:sp>
        <p:nvSpPr>
          <p:cNvPr id="4" name="灯片编号占位符 3"/>
          <p:cNvSpPr>
            <a:spLocks noGrp="1"/>
          </p:cNvSpPr>
          <p:nvPr>
            <p:ph type="sldNum" sz="quarter" idx="5"/>
          </p:nvPr>
        </p:nvSpPr>
        <p:spPr/>
        <p:txBody>
          <a:bodyPr/>
          <a:lstStyle/>
          <a:p>
            <a:fld id="{4771BC29-852C-45DD-8EE9-F0FB2CE30406}" type="slidenum">
              <a:rPr lang="zh-CN" altLang="en-US" smtClean="0"/>
              <a:t>9</a:t>
            </a:fld>
            <a:endParaRPr lang="zh-CN" altLang="en-US"/>
          </a:p>
        </p:txBody>
      </p:sp>
    </p:spTree>
    <p:extLst>
      <p:ext uri="{BB962C8B-B14F-4D97-AF65-F5344CB8AC3E}">
        <p14:creationId xmlns:p14="http://schemas.microsoft.com/office/powerpoint/2010/main" val="2924868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标题4">
    <p:spTree>
      <p:nvGrpSpPr>
        <p:cNvPr id="1" name=""/>
        <p:cNvGrpSpPr/>
        <p:nvPr/>
      </p:nvGrpSpPr>
      <p:grpSpPr>
        <a:xfrm>
          <a:off x="0" y="0"/>
          <a:ext cx="0" cy="0"/>
          <a:chOff x="0" y="0"/>
          <a:chExt cx="0" cy="0"/>
        </a:xfrm>
      </p:grpSpPr>
      <p:sp>
        <p:nvSpPr>
          <p:cNvPr id="12" name="PlaceHolder 1"/>
          <p:cNvSpPr>
            <a:spLocks noGrp="1"/>
          </p:cNvSpPr>
          <p:nvPr>
            <p:ph type="title"/>
          </p:nvPr>
        </p:nvSpPr>
        <p:spPr>
          <a:xfrm>
            <a:off x="456840" y="549000"/>
            <a:ext cx="7310880" cy="9100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13" name="PlaceHolder 2"/>
          <p:cNvSpPr>
            <a:spLocks noGrp="1"/>
          </p:cNvSpPr>
          <p:nvPr>
            <p:ph/>
          </p:nvPr>
        </p:nvSpPr>
        <p:spPr>
          <a:xfrm>
            <a:off x="456840" y="1828440"/>
            <a:ext cx="9139680" cy="456768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矩形 11"/>
          <p:cNvSpPr/>
          <p:nvPr/>
        </p:nvSpPr>
        <p:spPr>
          <a:xfrm flipV="1">
            <a:off x="236520" y="203400"/>
            <a:ext cx="9539640" cy="153000"/>
          </a:xfrm>
          <a:prstGeom prst="rect">
            <a:avLst/>
          </a:prstGeom>
          <a:solidFill>
            <a:srgbClr val="075578"/>
          </a:solidFill>
          <a:ln w="9360">
            <a:solidFill>
              <a:srgbClr val="075578"/>
            </a:solidFill>
            <a:round/>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nSpc>
                <a:spcPct val="93000"/>
              </a:lnSpc>
              <a:spcBef>
                <a:spcPts val="26"/>
              </a:spcBef>
              <a:spcAft>
                <a:spcPts val="26"/>
              </a:spcAft>
              <a:tabLst>
                <a:tab pos="0" algn="l"/>
              </a:tabLst>
            </a:pPr>
            <a:endParaRPr lang="en-US" sz="1800" b="0" u="none" strike="noStrike">
              <a:solidFill>
                <a:srgbClr val="000000"/>
              </a:solidFill>
              <a:uFillTx/>
              <a:latin typeface="Arial"/>
              <a:ea typeface="DejaVu Sans"/>
            </a:endParaRPr>
          </a:p>
        </p:txBody>
      </p:sp>
      <p:sp>
        <p:nvSpPr>
          <p:cNvPr id="13" name="矩形 12"/>
          <p:cNvSpPr/>
          <p:nvPr/>
        </p:nvSpPr>
        <p:spPr>
          <a:xfrm>
            <a:off x="5943600" y="7077600"/>
            <a:ext cx="694080" cy="255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spcBef>
                <a:spcPts val="26"/>
              </a:spcBef>
              <a:spcAft>
                <a:spcPts val="26"/>
              </a:spcAft>
              <a:tabLst>
                <a:tab pos="0" algn="l"/>
              </a:tabLst>
            </a:pPr>
            <a:fld id="{00BBAA12-D779-4D1E-A8BF-4A2BB1C21117}" type="slidenum">
              <a:rPr lang="en-US" sz="1200" b="0" u="none" strike="noStrike">
                <a:solidFill>
                  <a:srgbClr val="000000"/>
                </a:solidFill>
                <a:uFillTx/>
                <a:latin typeface="Arial"/>
                <a:ea typeface="DejaVu Sans"/>
              </a:rPr>
              <a:t>‹#›</a:t>
            </a:fld>
            <a:endParaRPr lang="en-US" sz="1200" b="0" u="none" strike="noStrike">
              <a:solidFill>
                <a:srgbClr val="000000"/>
              </a:solidFill>
              <a:uFillTx/>
              <a:latin typeface="Arial"/>
            </a:endParaRPr>
          </a:p>
        </p:txBody>
      </p:sp>
      <p:sp>
        <p:nvSpPr>
          <p:cNvPr id="2" name="直接连接符 1"/>
          <p:cNvSpPr/>
          <p:nvPr/>
        </p:nvSpPr>
        <p:spPr>
          <a:xfrm>
            <a:off x="236520" y="407880"/>
            <a:ext cx="9539280" cy="1800"/>
          </a:xfrm>
          <a:prstGeom prst="line">
            <a:avLst/>
          </a:prstGeom>
          <a:ln w="9000">
            <a:solidFill>
              <a:srgbClr val="000000"/>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u="none" strike="noStrike">
              <a:solidFill>
                <a:srgbClr val="000000"/>
              </a:solidFill>
              <a:uFillTx/>
              <a:latin typeface="Arial"/>
              <a:ea typeface="DejaVu Sans"/>
            </a:endParaRPr>
          </a:p>
        </p:txBody>
      </p:sp>
      <p:sp>
        <p:nvSpPr>
          <p:cNvPr id="3" name="直接连接符 2"/>
          <p:cNvSpPr/>
          <p:nvPr/>
        </p:nvSpPr>
        <p:spPr>
          <a:xfrm>
            <a:off x="236520" y="1595520"/>
            <a:ext cx="9539280" cy="1440"/>
          </a:xfrm>
          <a:prstGeom prst="line">
            <a:avLst/>
          </a:prstGeom>
          <a:ln w="9000">
            <a:solidFill>
              <a:srgbClr val="000000"/>
            </a:solidFill>
            <a:round/>
          </a:ln>
        </p:spPr>
        <p:style>
          <a:lnRef idx="0">
            <a:scrgbClr r="0" g="0" b="0"/>
          </a:lnRef>
          <a:fillRef idx="0">
            <a:scrgbClr r="0" g="0" b="0"/>
          </a:fillRef>
          <a:effectRef idx="0">
            <a:scrgbClr r="0" g="0" b="0"/>
          </a:effectRef>
          <a:fontRef idx="minor"/>
        </p:style>
        <p:txBody>
          <a:bodyPr lIns="90000" tIns="-45360" rIns="90000" bIns="-45360" anchor="t">
            <a:noAutofit/>
          </a:bodyPr>
          <a:lstStyle/>
          <a:p>
            <a:endParaRPr lang="en-US" sz="1800" b="0" u="none" strike="noStrike">
              <a:solidFill>
                <a:srgbClr val="000000"/>
              </a:solidFill>
              <a:uFillTx/>
              <a:latin typeface="Arial"/>
              <a:ea typeface="DejaVu Sans"/>
            </a:endParaRPr>
          </a:p>
        </p:txBody>
      </p:sp>
      <p:pic>
        <p:nvPicPr>
          <p:cNvPr id="4" name="图片 3"/>
          <p:cNvPicPr/>
          <p:nvPr/>
        </p:nvPicPr>
        <p:blipFill>
          <a:blip r:embed="rId3"/>
          <a:stretch/>
        </p:blipFill>
        <p:spPr>
          <a:xfrm>
            <a:off x="7365960" y="7116840"/>
            <a:ext cx="2358000" cy="378360"/>
          </a:xfrm>
          <a:prstGeom prst="rect">
            <a:avLst/>
          </a:prstGeom>
          <a:ln w="0">
            <a:noFill/>
          </a:ln>
        </p:spPr>
      </p:pic>
      <p:pic>
        <p:nvPicPr>
          <p:cNvPr id="5" name="图片 4"/>
          <p:cNvPicPr/>
          <p:nvPr/>
        </p:nvPicPr>
        <p:blipFill>
          <a:blip r:embed="rId4"/>
          <a:stretch/>
        </p:blipFill>
        <p:spPr>
          <a:xfrm>
            <a:off x="7845480" y="541440"/>
            <a:ext cx="2219760" cy="916560"/>
          </a:xfrm>
          <a:prstGeom prst="rect">
            <a:avLst/>
          </a:prstGeom>
          <a:ln w="0">
            <a:noFill/>
          </a:ln>
        </p:spPr>
      </p:pic>
      <p:sp>
        <p:nvSpPr>
          <p:cNvPr id="6" name="矩形 5"/>
          <p:cNvSpPr/>
          <p:nvPr/>
        </p:nvSpPr>
        <p:spPr>
          <a:xfrm>
            <a:off x="260280" y="7078680"/>
            <a:ext cx="1083240" cy="265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74"/>
              </a:spcBef>
              <a:spcAft>
                <a:spcPts val="26"/>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80" algn="l"/>
                <a:tab pos="10782360" algn="l"/>
              </a:tabLst>
            </a:pPr>
            <a:r>
              <a:rPr lang="en-US" sz="1200" b="0" u="none" strike="noStrike" dirty="0">
                <a:solidFill>
                  <a:srgbClr val="000000"/>
                </a:solidFill>
                <a:uFillTx/>
                <a:latin typeface="Arial"/>
                <a:ea typeface="DejaVu Sans"/>
              </a:rPr>
              <a:t>05.12.2025 | 	</a:t>
            </a:r>
            <a:endParaRPr lang="en-US" sz="1200" b="0" u="none" strike="noStrike" dirty="0">
              <a:solidFill>
                <a:srgbClr val="000000"/>
              </a:solidFill>
              <a:uFillTx/>
              <a:latin typeface="Arial"/>
            </a:endParaRPr>
          </a:p>
        </p:txBody>
      </p:sp>
      <p:sp>
        <p:nvSpPr>
          <p:cNvPr id="7" name="矩形 6"/>
          <p:cNvSpPr/>
          <p:nvPr/>
        </p:nvSpPr>
        <p:spPr>
          <a:xfrm>
            <a:off x="1158840" y="7078680"/>
            <a:ext cx="3624840" cy="43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spcBef>
                <a:spcPts val="1191"/>
              </a:spcBef>
              <a:spcAft>
                <a:spcPts val="992"/>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80" algn="l"/>
                <a:tab pos="10782360" algn="l"/>
              </a:tabLst>
            </a:pPr>
            <a:r>
              <a:rPr lang="en-US" sz="1200" b="0" u="none" strike="noStrike" dirty="0">
                <a:solidFill>
                  <a:srgbClr val="000000"/>
                </a:solidFill>
                <a:uFillTx/>
                <a:latin typeface="Arial"/>
                <a:ea typeface="DejaVu Sans"/>
              </a:rPr>
              <a:t>Charging Station Upgrade to OCPP Communication for Smart Charging </a:t>
            </a:r>
            <a:endParaRPr lang="en-US" sz="1200" b="0" u="none" strike="noStrike" dirty="0">
              <a:solidFill>
                <a:srgbClr val="000000"/>
              </a:solidFill>
              <a:uFillTx/>
              <a:latin typeface="Arial"/>
            </a:endParaRPr>
          </a:p>
        </p:txBody>
      </p:sp>
      <p:sp>
        <p:nvSpPr>
          <p:cNvPr id="8" name="矩形 7"/>
          <p:cNvSpPr/>
          <p:nvPr/>
        </p:nvSpPr>
        <p:spPr>
          <a:xfrm>
            <a:off x="3620880" y="7077600"/>
            <a:ext cx="1972440" cy="417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ct val="100000"/>
              </a:lnSpc>
              <a:spcBef>
                <a:spcPts val="26"/>
              </a:spcBef>
              <a:spcAft>
                <a:spcPts val="26"/>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80" algn="l"/>
                <a:tab pos="10782360" algn="l"/>
              </a:tabLst>
            </a:pPr>
            <a:r>
              <a:rPr lang="en-US" sz="1200" b="0" u="none" strike="noStrike">
                <a:solidFill>
                  <a:srgbClr val="000000"/>
                </a:solidFill>
                <a:uFillTx/>
                <a:latin typeface="Arial"/>
                <a:ea typeface="DejaVu Sans"/>
              </a:rPr>
              <a:t>| Junfan Jin, Can Zeng, </a:t>
            </a:r>
            <a:endParaRPr lang="en-US" sz="1200" b="0" u="none" strike="noStrike">
              <a:solidFill>
                <a:srgbClr val="000000"/>
              </a:solidFill>
              <a:uFillTx/>
              <a:latin typeface="Arial"/>
            </a:endParaRPr>
          </a:p>
          <a:p>
            <a:pPr>
              <a:lnSpc>
                <a:spcPct val="100000"/>
              </a:lnSpc>
              <a:spcBef>
                <a:spcPts val="26"/>
              </a:spcBef>
              <a:spcAft>
                <a:spcPts val="26"/>
              </a:spcAft>
              <a:tabLst>
                <a:tab pos="0" algn="l"/>
                <a:tab pos="914400" algn="l"/>
                <a:tab pos="1828800" algn="l"/>
                <a:tab pos="2743200" algn="l"/>
                <a:tab pos="3657600" algn="l"/>
                <a:tab pos="4572000" algn="l"/>
                <a:tab pos="5486400" algn="l"/>
                <a:tab pos="6400800" algn="l"/>
                <a:tab pos="7315200" algn="l"/>
                <a:tab pos="8229600" algn="l"/>
                <a:tab pos="9144000" algn="l"/>
                <a:tab pos="10058400" algn="l"/>
                <a:tab pos="10333080" algn="l"/>
                <a:tab pos="10782360" algn="l"/>
              </a:tabLst>
            </a:pPr>
            <a:r>
              <a:rPr lang="en-US" sz="1200" b="0" u="none" strike="noStrike">
                <a:solidFill>
                  <a:srgbClr val="000000"/>
                </a:solidFill>
                <a:uFillTx/>
                <a:latin typeface="Arial"/>
                <a:ea typeface="DejaVu Sans"/>
              </a:rPr>
              <a:t>  Yunan Jiang, Huang Chen</a:t>
            </a:r>
            <a:endParaRPr lang="en-US" sz="1200" b="0" u="none" strike="noStrike">
              <a:solidFill>
                <a:srgbClr val="000000"/>
              </a:solidFill>
              <a:uFillTx/>
              <a:latin typeface="Arial"/>
            </a:endParaRPr>
          </a:p>
        </p:txBody>
      </p:sp>
      <p:sp>
        <p:nvSpPr>
          <p:cNvPr id="9" name="直接连接符 8"/>
          <p:cNvSpPr/>
          <p:nvPr/>
        </p:nvSpPr>
        <p:spPr>
          <a:xfrm>
            <a:off x="239760" y="7032600"/>
            <a:ext cx="9539280" cy="1440"/>
          </a:xfrm>
          <a:prstGeom prst="line">
            <a:avLst/>
          </a:prstGeom>
          <a:ln w="9000">
            <a:solidFill>
              <a:srgbClr val="000000"/>
            </a:solidFill>
            <a:round/>
          </a:ln>
        </p:spPr>
        <p:style>
          <a:lnRef idx="0">
            <a:scrgbClr r="0" g="0" b="0"/>
          </a:lnRef>
          <a:fillRef idx="0">
            <a:scrgbClr r="0" g="0" b="0"/>
          </a:fillRef>
          <a:effectRef idx="0">
            <a:scrgbClr r="0" g="0" b="0"/>
          </a:effectRef>
          <a:fontRef idx="minor"/>
        </p:style>
        <p:txBody>
          <a:bodyPr lIns="90000" tIns="-45360" rIns="90000" bIns="-45360" anchor="t">
            <a:noAutofit/>
          </a:bodyPr>
          <a:lstStyle/>
          <a:p>
            <a:endParaRPr lang="en-US" sz="1800" b="0" u="none" strike="noStrike">
              <a:solidFill>
                <a:srgbClr val="000000"/>
              </a:solidFill>
              <a:uFillTx/>
              <a:latin typeface="Arial"/>
              <a:ea typeface="DejaVu Sans"/>
            </a:endParaRPr>
          </a:p>
        </p:txBody>
      </p:sp>
      <p:sp>
        <p:nvSpPr>
          <p:cNvPr id="10" name="PlaceHolder 1"/>
          <p:cNvSpPr>
            <a:spLocks noGrp="1"/>
          </p:cNvSpPr>
          <p:nvPr>
            <p:ph type="title"/>
          </p:nvPr>
        </p:nvSpPr>
        <p:spPr>
          <a:xfrm>
            <a:off x="456840" y="549000"/>
            <a:ext cx="7310880" cy="910080"/>
          </a:xfrm>
          <a:prstGeom prst="rect">
            <a:avLst/>
          </a:prstGeom>
          <a:noFill/>
          <a:ln w="0">
            <a:noFill/>
          </a:ln>
        </p:spPr>
        <p:txBody>
          <a:bodyPr lIns="0" tIns="0" rIns="0" bIns="0" anchor="ctr">
            <a:noAutofit/>
          </a:bodyPr>
          <a:lstStyle/>
          <a:p>
            <a:pPr indent="0">
              <a:buNone/>
            </a:pPr>
            <a:r>
              <a:rPr lang="zh-CN" sz="1800" b="0" u="none" strike="noStrike">
                <a:solidFill>
                  <a:srgbClr val="000000"/>
                </a:solidFill>
                <a:uFillTx/>
                <a:latin typeface="Arial"/>
              </a:rPr>
              <a:t>单击以编辑标题文本格式</a:t>
            </a:r>
            <a:endParaRPr lang="en-US" sz="1800" b="0" u="none" strike="noStrike">
              <a:solidFill>
                <a:srgbClr val="000000"/>
              </a:solidFill>
              <a:uFillTx/>
              <a:latin typeface="Arial"/>
            </a:endParaRPr>
          </a:p>
        </p:txBody>
      </p:sp>
      <p:sp>
        <p:nvSpPr>
          <p:cNvPr id="11" name="PlaceHolder 2"/>
          <p:cNvSpPr>
            <a:spLocks noGrp="1"/>
          </p:cNvSpPr>
          <p:nvPr>
            <p:ph type="body"/>
          </p:nvPr>
        </p:nvSpPr>
        <p:spPr>
          <a:xfrm>
            <a:off x="456840" y="1828440"/>
            <a:ext cx="9139680" cy="45676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zh-CN" sz="1800" b="0" u="none" strike="noStrike">
                <a:solidFill>
                  <a:srgbClr val="000000"/>
                </a:solidFill>
                <a:uFillTx/>
                <a:latin typeface="Arial"/>
              </a:rPr>
              <a:t>点击以编辑提纲文本格式</a:t>
            </a:r>
            <a:endParaRPr lang="en-US" sz="1800" b="0" u="none" strike="noStrike">
              <a:solidFill>
                <a:srgbClr val="000000"/>
              </a:solidFill>
              <a:uFillTx/>
              <a:latin typeface="Arial"/>
            </a:endParaRPr>
          </a:p>
          <a:p>
            <a:pPr marL="864000" lvl="1" indent="-324000">
              <a:spcBef>
                <a:spcPts val="1134"/>
              </a:spcBef>
              <a:buClr>
                <a:srgbClr val="000000"/>
              </a:buClr>
              <a:buSzPct val="75000"/>
              <a:buFont typeface="Symbol" charset="2"/>
              <a:buChar char=""/>
            </a:pPr>
            <a:r>
              <a:rPr lang="zh-CN" sz="1800" b="0" u="none" strike="noStrike">
                <a:solidFill>
                  <a:srgbClr val="000000"/>
                </a:solidFill>
                <a:uFillTx/>
                <a:latin typeface="Arial"/>
              </a:rPr>
              <a:t>第二提纲级别</a:t>
            </a:r>
            <a:endParaRPr lang="en-US" sz="1800" b="0" u="none" strike="noStrike">
              <a:solidFill>
                <a:srgbClr val="000000"/>
              </a:solidFill>
              <a:uFillTx/>
              <a:latin typeface="Arial"/>
            </a:endParaRPr>
          </a:p>
          <a:p>
            <a:pPr marL="1296000" lvl="2" indent="-288000">
              <a:spcBef>
                <a:spcPts val="850"/>
              </a:spcBef>
              <a:buClr>
                <a:srgbClr val="000000"/>
              </a:buClr>
              <a:buSzPct val="45000"/>
              <a:buFont typeface="Wingdings" charset="2"/>
              <a:buChar char=""/>
            </a:pPr>
            <a:r>
              <a:rPr lang="zh-CN" sz="1800" b="0" u="none" strike="noStrike">
                <a:solidFill>
                  <a:srgbClr val="000000"/>
                </a:solidFill>
                <a:uFillTx/>
                <a:latin typeface="Arial"/>
              </a:rPr>
              <a:t>第三提纲级别</a:t>
            </a:r>
            <a:endParaRPr lang="en-US" sz="1800" b="0" u="none" strike="noStrike">
              <a:solidFill>
                <a:srgbClr val="000000"/>
              </a:solidFill>
              <a:uFillTx/>
              <a:latin typeface="Arial"/>
            </a:endParaRPr>
          </a:p>
          <a:p>
            <a:pPr marL="1728000" lvl="3" indent="-216000">
              <a:spcBef>
                <a:spcPts val="567"/>
              </a:spcBef>
              <a:buClr>
                <a:srgbClr val="000000"/>
              </a:buClr>
              <a:buSzPct val="75000"/>
              <a:buFont typeface="Symbol" charset="2"/>
              <a:buChar char=""/>
            </a:pPr>
            <a:r>
              <a:rPr lang="zh-CN" sz="1800" b="0" u="none" strike="noStrike">
                <a:solidFill>
                  <a:srgbClr val="000000"/>
                </a:solidFill>
                <a:uFillTx/>
                <a:latin typeface="Arial"/>
              </a:rPr>
              <a:t>第四提纲级别</a:t>
            </a:r>
            <a:endParaRPr lang="en-US" sz="1800" b="0" u="none" strike="noStrike">
              <a:solidFill>
                <a:srgbClr val="000000"/>
              </a:solidFill>
              <a:uFillTx/>
              <a:latin typeface="Arial"/>
            </a:endParaRPr>
          </a:p>
          <a:p>
            <a:pPr marL="2160000" lvl="4" indent="-216000">
              <a:spcBef>
                <a:spcPts val="283"/>
              </a:spcBef>
              <a:buClr>
                <a:srgbClr val="000000"/>
              </a:buClr>
              <a:buSzPct val="45000"/>
              <a:buFont typeface="Wingdings" charset="2"/>
              <a:buChar char=""/>
            </a:pPr>
            <a:r>
              <a:rPr lang="zh-CN" sz="1800" b="0" u="none" strike="noStrike">
                <a:solidFill>
                  <a:srgbClr val="000000"/>
                </a:solidFill>
                <a:uFillTx/>
                <a:latin typeface="Arial"/>
              </a:rPr>
              <a:t>第五提纲级别</a:t>
            </a:r>
            <a:endParaRPr lang="en-US" sz="1800" b="0" u="none" strike="noStrike">
              <a:solidFill>
                <a:srgbClr val="000000"/>
              </a:solidFill>
              <a:uFillTx/>
              <a:latin typeface="Arial"/>
            </a:endParaRPr>
          </a:p>
          <a:p>
            <a:pPr marL="2592000" lvl="5" indent="-216000">
              <a:spcBef>
                <a:spcPts val="283"/>
              </a:spcBef>
              <a:buClr>
                <a:srgbClr val="000000"/>
              </a:buClr>
              <a:buSzPct val="45000"/>
              <a:buFont typeface="Wingdings" charset="2"/>
              <a:buChar char=""/>
            </a:pPr>
            <a:r>
              <a:rPr lang="zh-CN" sz="1800" b="0" u="none" strike="noStrike">
                <a:solidFill>
                  <a:srgbClr val="000000"/>
                </a:solidFill>
                <a:uFillTx/>
                <a:latin typeface="Arial"/>
              </a:rPr>
              <a:t>第六提纲级别</a:t>
            </a:r>
            <a:endParaRPr lang="en-US" sz="1800" b="0" u="none" strike="noStrike">
              <a:solidFill>
                <a:srgbClr val="000000"/>
              </a:solidFill>
              <a:uFillTx/>
              <a:latin typeface="Arial"/>
            </a:endParaRPr>
          </a:p>
          <a:p>
            <a:pPr marL="3024000" lvl="6" indent="-216000">
              <a:spcBef>
                <a:spcPts val="283"/>
              </a:spcBef>
              <a:buClr>
                <a:srgbClr val="000000"/>
              </a:buClr>
              <a:buSzPct val="45000"/>
              <a:buFont typeface="Wingdings" charset="2"/>
              <a:buChar char=""/>
            </a:pPr>
            <a:r>
              <a:rPr lang="zh-CN" sz="1800" b="0" u="none" strike="noStrike">
                <a:solidFill>
                  <a:srgbClr val="000000"/>
                </a:solidFill>
                <a:uFillTx/>
                <a:latin typeface="Arial"/>
              </a:rPr>
              <a:t>第七提纲级别</a:t>
            </a:r>
            <a:endParaRPr lang="en-US" sz="1800" b="0" u="none" strike="noStrik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r>
              <a:rPr lang="en-US" altLang="zh-CN" sz="3600" b="1" dirty="0"/>
              <a:t>Optimization method</a:t>
            </a:r>
            <a:endParaRPr lang="zh-CN" altLang="en-US" sz="3600" b="1" dirty="0"/>
          </a:p>
        </p:txBody>
      </p:sp>
      <p:sp>
        <p:nvSpPr>
          <p:cNvPr id="2" name="文本框 1">
            <a:extLst>
              <a:ext uri="{FF2B5EF4-FFF2-40B4-BE49-F238E27FC236}">
                <a16:creationId xmlns:a16="http://schemas.microsoft.com/office/drawing/2014/main" id="{BC0D5269-FD72-0240-E47A-FEF0494AD112}"/>
              </a:ext>
            </a:extLst>
          </p:cNvPr>
          <p:cNvSpPr txBox="1"/>
          <p:nvPr/>
        </p:nvSpPr>
        <p:spPr>
          <a:xfrm>
            <a:off x="382680" y="1838111"/>
            <a:ext cx="8644289" cy="523220"/>
          </a:xfrm>
          <a:prstGeom prst="rect">
            <a:avLst/>
          </a:prstGeom>
          <a:noFill/>
        </p:spPr>
        <p:txBody>
          <a:bodyPr wrap="none" rtlCol="0">
            <a:spAutoFit/>
          </a:bodyPr>
          <a:lstStyle/>
          <a:p>
            <a:r>
              <a:rPr lang="en-US" altLang="zh-CN" sz="2800" dirty="0"/>
              <a:t>Why Use </a:t>
            </a:r>
            <a:r>
              <a:rPr lang="en-US" altLang="zh-CN" sz="2800" b="1" dirty="0" err="1"/>
              <a:t>scipy.optimize.minimize</a:t>
            </a:r>
            <a:r>
              <a:rPr lang="en-US" altLang="zh-CN" sz="2800" dirty="0"/>
              <a:t> for Optimization?</a:t>
            </a:r>
            <a:endParaRPr lang="zh-CN" altLang="en-US" sz="2800" dirty="0"/>
          </a:p>
        </p:txBody>
      </p:sp>
      <p:sp>
        <p:nvSpPr>
          <p:cNvPr id="4" name="文本框 3">
            <a:extLst>
              <a:ext uri="{FF2B5EF4-FFF2-40B4-BE49-F238E27FC236}">
                <a16:creationId xmlns:a16="http://schemas.microsoft.com/office/drawing/2014/main" id="{5B3341EF-8939-2C77-82E8-89C469A32663}"/>
              </a:ext>
            </a:extLst>
          </p:cNvPr>
          <p:cNvSpPr txBox="1"/>
          <p:nvPr/>
        </p:nvSpPr>
        <p:spPr>
          <a:xfrm>
            <a:off x="625106" y="3825219"/>
            <a:ext cx="8159436" cy="2369880"/>
          </a:xfrm>
          <a:prstGeom prst="rect">
            <a:avLst/>
          </a:prstGeom>
          <a:noFill/>
        </p:spPr>
        <p:txBody>
          <a:bodyPr wrap="square" rtlCol="0">
            <a:spAutoFit/>
          </a:bodyPr>
          <a:lstStyle/>
          <a:p>
            <a:r>
              <a:rPr lang="en-US" altLang="zh-CN" sz="2800" b="1" dirty="0"/>
              <a:t>Advantages:</a:t>
            </a:r>
          </a:p>
          <a:p>
            <a:pPr marL="342900" indent="-342900">
              <a:buFont typeface="Arial" panose="020B0604020202020204" pitchFamily="34" charset="0"/>
              <a:buChar char="•"/>
            </a:pPr>
            <a:r>
              <a:rPr lang="en-US" altLang="zh-CN" sz="2400" dirty="0"/>
              <a:t>Simple algorithm, easy to deploy</a:t>
            </a:r>
          </a:p>
          <a:p>
            <a:pPr marL="342900" indent="-342900">
              <a:buFont typeface="Arial" panose="020B0604020202020204" pitchFamily="34" charset="0"/>
              <a:buChar char="•"/>
            </a:pPr>
            <a:r>
              <a:rPr lang="en-US" altLang="zh-CN" sz="2400" dirty="0"/>
              <a:t>High computational efficiency for small-scale problems</a:t>
            </a:r>
          </a:p>
          <a:p>
            <a:pPr marL="342900" indent="-342900">
              <a:buFont typeface="Arial" panose="020B0604020202020204" pitchFamily="34" charset="0"/>
              <a:buChar char="•"/>
            </a:pPr>
            <a:r>
              <a:rPr lang="en-US" altLang="zh-CN" sz="2400" dirty="0"/>
              <a:t>No need for large datasets or training</a:t>
            </a:r>
          </a:p>
          <a:p>
            <a:pPr marL="342900" indent="-342900">
              <a:buFont typeface="Arial" panose="020B0604020202020204" pitchFamily="34" charset="0"/>
              <a:buChar char="•"/>
            </a:pPr>
            <a:r>
              <a:rPr lang="en-US" altLang="zh-CN" sz="2400" dirty="0"/>
              <a:t>High interpretability, transparent optimization process</a:t>
            </a:r>
          </a:p>
          <a:p>
            <a:pPr marL="342900" indent="-342900">
              <a:buFont typeface="Arial" panose="020B0604020202020204" pitchFamily="34" charset="0"/>
              <a:buChar char="•"/>
            </a:pPr>
            <a:r>
              <a:rPr lang="en-US" altLang="zh-CN" sz="2400" dirty="0"/>
              <a:t>Suitable for short-term scheduling or online optimization</a:t>
            </a:r>
            <a:endParaRPr lang="zh-CN" altLang="en-US" sz="2400" dirty="0"/>
          </a:p>
        </p:txBody>
      </p:sp>
      <p:pic>
        <p:nvPicPr>
          <p:cNvPr id="8" name="图片 7">
            <a:extLst>
              <a:ext uri="{FF2B5EF4-FFF2-40B4-BE49-F238E27FC236}">
                <a16:creationId xmlns:a16="http://schemas.microsoft.com/office/drawing/2014/main" id="{E2716801-7721-8BDE-B00E-19515BFAD7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680" y="2647489"/>
            <a:ext cx="8804802" cy="8246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5B773-C881-6A5E-F8B6-835459F23168}"/>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30E83DBE-D3B2-59EF-0922-A89513550457}"/>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sz="3600" b="1" u="none" strike="noStrike" dirty="0">
                <a:solidFill>
                  <a:srgbClr val="000000"/>
                </a:solidFill>
                <a:uFillTx/>
                <a:latin typeface="Arial"/>
              </a:rPr>
              <a:t>Optimization considerations</a:t>
            </a:r>
          </a:p>
        </p:txBody>
      </p:sp>
      <p:sp>
        <p:nvSpPr>
          <p:cNvPr id="2" name="文本框 1">
            <a:extLst>
              <a:ext uri="{FF2B5EF4-FFF2-40B4-BE49-F238E27FC236}">
                <a16:creationId xmlns:a16="http://schemas.microsoft.com/office/drawing/2014/main" id="{80FE491F-3CE7-74A2-49A0-5C83DB32CCCB}"/>
              </a:ext>
            </a:extLst>
          </p:cNvPr>
          <p:cNvSpPr txBox="1"/>
          <p:nvPr/>
        </p:nvSpPr>
        <p:spPr>
          <a:xfrm>
            <a:off x="382680" y="1847589"/>
            <a:ext cx="8774197" cy="5170646"/>
          </a:xfrm>
          <a:prstGeom prst="rect">
            <a:avLst/>
          </a:prstGeom>
          <a:noFill/>
        </p:spPr>
        <p:txBody>
          <a:bodyPr wrap="none" rtlCol="0">
            <a:spAutoFit/>
          </a:bodyPr>
          <a:lstStyle/>
          <a:p>
            <a:pPr marL="457200" indent="-457200">
              <a:buAutoNum type="arabicPeriod"/>
            </a:pPr>
            <a:r>
              <a:rPr lang="en-US" altLang="zh-CN" sz="2400" b="1" dirty="0"/>
              <a:t>Predict Charging Demand &amp; Balance Grid Load</a:t>
            </a:r>
            <a:br>
              <a:rPr lang="en-US" altLang="zh-CN" sz="2400" dirty="0"/>
            </a:br>
            <a:r>
              <a:rPr lang="en-US" altLang="zh-CN" sz="2400" dirty="0"/>
              <a:t>→ Consider with historical data, user patterns, weather, etc.</a:t>
            </a:r>
            <a:br>
              <a:rPr lang="en-US" altLang="zh-CN" sz="2400" dirty="0"/>
            </a:br>
            <a:r>
              <a:rPr lang="en-US" altLang="zh-CN" sz="2400" dirty="0"/>
              <a:t>→ </a:t>
            </a:r>
            <a:r>
              <a:rPr lang="en-US" altLang="zh-CN" sz="2400" dirty="0" err="1"/>
              <a:t>gene_his_usage</a:t>
            </a:r>
            <a:r>
              <a:rPr lang="en-US" altLang="zh-CN" sz="2400" dirty="0"/>
              <a:t>() generates realistic usage history</a:t>
            </a:r>
          </a:p>
          <a:p>
            <a:pPr marL="457200" indent="-457200">
              <a:buAutoNum type="arabicPeriod"/>
            </a:pPr>
            <a:endParaRPr lang="en-US" altLang="zh-CN" sz="2400" dirty="0"/>
          </a:p>
          <a:p>
            <a:pPr marL="457200" indent="-457200">
              <a:buFontTx/>
              <a:buAutoNum type="arabicPeriod"/>
            </a:pPr>
            <a:r>
              <a:rPr lang="en-US" altLang="zh-CN" sz="2400" b="1" dirty="0"/>
              <a:t>Optimize Charging Costs Under Dynamic Pricing</a:t>
            </a:r>
            <a:br>
              <a:rPr lang="en-US" altLang="zh-CN" sz="2400" dirty="0"/>
            </a:br>
            <a:r>
              <a:rPr lang="en-US" altLang="zh-CN" sz="2400" dirty="0"/>
              <a:t>→ Adjust charging strategy across time periods</a:t>
            </a:r>
            <a:br>
              <a:rPr lang="en-US" altLang="zh-CN" sz="2400" dirty="0"/>
            </a:br>
            <a:r>
              <a:rPr lang="en-US" altLang="zh-CN" sz="2400" dirty="0"/>
              <a:t>→ </a:t>
            </a:r>
            <a:r>
              <a:rPr lang="en-US" altLang="zh-CN" sz="2400" dirty="0" err="1"/>
              <a:t>gene_eprices</a:t>
            </a:r>
            <a:r>
              <a:rPr lang="en-US" altLang="zh-CN" sz="2400" dirty="0"/>
              <a:t>() simulates day/night dynamic pricing</a:t>
            </a:r>
          </a:p>
          <a:p>
            <a:pPr marL="457200" indent="-457200">
              <a:buFontTx/>
              <a:buAutoNum type="arabicPeriod"/>
            </a:pPr>
            <a:endParaRPr lang="en-US" altLang="zh-CN" sz="2400" dirty="0"/>
          </a:p>
          <a:p>
            <a:pPr marL="457200" indent="-457200">
              <a:buFontTx/>
              <a:buAutoNum type="arabicPeriod"/>
            </a:pPr>
            <a:r>
              <a:rPr lang="en-US" altLang="zh-CN" sz="2400" b="1" dirty="0"/>
              <a:t>Address Diverse User Preferences</a:t>
            </a:r>
            <a:br>
              <a:rPr lang="en-US" altLang="zh-CN" sz="2400" dirty="0"/>
            </a:br>
            <a:r>
              <a:rPr lang="en-US" altLang="zh-CN" sz="2400" dirty="0"/>
              <a:t>→ </a:t>
            </a:r>
            <a:r>
              <a:rPr lang="en-US" altLang="zh-CN" sz="2400" dirty="0" err="1"/>
              <a:t>customData.mode</a:t>
            </a:r>
            <a:r>
              <a:rPr lang="en-US" altLang="zh-CN" sz="2400" dirty="0"/>
              <a:t> supports 3 strategies:</a:t>
            </a:r>
            <a:br>
              <a:rPr lang="en-US" altLang="zh-CN" sz="2400" dirty="0"/>
            </a:br>
            <a:r>
              <a:rPr lang="en-US" altLang="zh-CN" sz="2400" dirty="0"/>
              <a:t>    • </a:t>
            </a:r>
            <a:r>
              <a:rPr lang="en-US" altLang="zh-CN" sz="2400" b="1" dirty="0"/>
              <a:t>Fast Charge</a:t>
            </a:r>
            <a:r>
              <a:rPr lang="en-US" altLang="zh-CN" sz="2400" dirty="0"/>
              <a:t> (urgent needs)</a:t>
            </a:r>
            <a:br>
              <a:rPr lang="en-US" altLang="zh-CN" sz="2400" dirty="0"/>
            </a:br>
            <a:r>
              <a:rPr lang="en-US" altLang="zh-CN" sz="2400" dirty="0"/>
              <a:t>    • </a:t>
            </a:r>
            <a:r>
              <a:rPr lang="en-US" altLang="zh-CN" sz="2400" b="1" dirty="0"/>
              <a:t>Cost-Saving</a:t>
            </a:r>
            <a:r>
              <a:rPr lang="en-US" altLang="zh-CN" sz="2400" dirty="0"/>
              <a:t> (low-price periods)</a:t>
            </a:r>
            <a:br>
              <a:rPr lang="en-US" altLang="zh-CN" sz="2400" dirty="0"/>
            </a:br>
            <a:r>
              <a:rPr lang="en-US" altLang="zh-CN" sz="2400" dirty="0"/>
              <a:t>    • </a:t>
            </a:r>
            <a:r>
              <a:rPr lang="en-US" altLang="zh-CN" sz="2400" b="1" dirty="0"/>
              <a:t>Balanced</a:t>
            </a:r>
            <a:r>
              <a:rPr lang="en-US" altLang="zh-CN" sz="2400" dirty="0"/>
              <a:t> (time, cost, load)</a:t>
            </a:r>
          </a:p>
          <a:p>
            <a:endParaRPr lang="zh-CN" altLang="en-US" dirty="0"/>
          </a:p>
        </p:txBody>
      </p:sp>
    </p:spTree>
    <p:extLst>
      <p:ext uri="{BB962C8B-B14F-4D97-AF65-F5344CB8AC3E}">
        <p14:creationId xmlns:p14="http://schemas.microsoft.com/office/powerpoint/2010/main" val="286050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30419-67CA-18CC-A7B4-38811B7571F3}"/>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78425D24-0126-D972-07F6-4C7E8F42A7B4}"/>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altLang="zh-CN" sz="3600" b="1" u="none" strike="noStrike" dirty="0">
                <a:solidFill>
                  <a:srgbClr val="000000"/>
                </a:solidFill>
                <a:uFillTx/>
                <a:latin typeface="Arial"/>
              </a:rPr>
              <a:t>Optimization considerations</a:t>
            </a:r>
            <a:endParaRPr lang="en-US" sz="3600" b="1" u="none" strike="noStrike" dirty="0">
              <a:solidFill>
                <a:srgbClr val="000000"/>
              </a:solidFill>
              <a:uFillTx/>
              <a:latin typeface="Arial"/>
            </a:endParaRPr>
          </a:p>
        </p:txBody>
      </p:sp>
      <p:sp>
        <p:nvSpPr>
          <p:cNvPr id="2" name="文本框 1">
            <a:extLst>
              <a:ext uri="{FF2B5EF4-FFF2-40B4-BE49-F238E27FC236}">
                <a16:creationId xmlns:a16="http://schemas.microsoft.com/office/drawing/2014/main" id="{391B9032-D7B2-CF7A-8023-CA1F41569C23}"/>
              </a:ext>
            </a:extLst>
          </p:cNvPr>
          <p:cNvSpPr txBox="1"/>
          <p:nvPr/>
        </p:nvSpPr>
        <p:spPr>
          <a:xfrm>
            <a:off x="382680" y="1968500"/>
            <a:ext cx="9430787" cy="4801314"/>
          </a:xfrm>
          <a:prstGeom prst="rect">
            <a:avLst/>
          </a:prstGeom>
          <a:noFill/>
        </p:spPr>
        <p:txBody>
          <a:bodyPr wrap="none" rtlCol="0">
            <a:spAutoFit/>
          </a:bodyPr>
          <a:lstStyle/>
          <a:p>
            <a:pPr>
              <a:buNone/>
            </a:pPr>
            <a:r>
              <a:rPr lang="en-US" altLang="zh-CN" sz="2400" b="1" dirty="0"/>
              <a:t>4. Extend Battery Lifespan</a:t>
            </a:r>
            <a:br>
              <a:rPr lang="en-US" altLang="zh-CN" sz="2400" dirty="0"/>
            </a:br>
            <a:r>
              <a:rPr lang="en-US" altLang="zh-CN" sz="2400" dirty="0"/>
              <a:t>→ Avoid deep discharge, high-rate charging</a:t>
            </a:r>
            <a:br>
              <a:rPr lang="en-US" altLang="zh-CN" sz="2400" dirty="0"/>
            </a:br>
            <a:r>
              <a:rPr lang="en-US" altLang="zh-CN" sz="2400" dirty="0"/>
              <a:t>→ Intelligent post-full-charge trickle to reduce battery stress</a:t>
            </a:r>
          </a:p>
          <a:p>
            <a:pPr>
              <a:buNone/>
            </a:pPr>
            <a:endParaRPr lang="en-US" altLang="zh-CN" sz="2400" dirty="0"/>
          </a:p>
          <a:p>
            <a:pPr>
              <a:buNone/>
            </a:pPr>
            <a:r>
              <a:rPr lang="en-US" altLang="zh-CN" sz="2400" b="1" dirty="0"/>
              <a:t>5. Achieve Grid Load Balancing (V2G)</a:t>
            </a:r>
            <a:br>
              <a:rPr lang="en-US" altLang="zh-CN" sz="2400" dirty="0"/>
            </a:br>
            <a:r>
              <a:rPr lang="en-US" altLang="zh-CN" sz="2400" dirty="0"/>
              <a:t>→ Leverage V2G to feed power back to the grid at peak times</a:t>
            </a:r>
            <a:br>
              <a:rPr lang="en-US" altLang="zh-CN" sz="2400" dirty="0"/>
            </a:br>
            <a:r>
              <a:rPr lang="en-US" altLang="zh-CN" sz="2400" dirty="0"/>
              <a:t>→ V2G not implemented due to vehicle limitations</a:t>
            </a:r>
          </a:p>
          <a:p>
            <a:pPr>
              <a:buNone/>
            </a:pPr>
            <a:endParaRPr lang="en-US" altLang="zh-CN" sz="2400" dirty="0"/>
          </a:p>
          <a:p>
            <a:pPr>
              <a:buNone/>
            </a:pPr>
            <a:r>
              <a:rPr lang="en-US" altLang="zh-CN" sz="2400" b="1" dirty="0"/>
              <a:t>6. Improve User Experience</a:t>
            </a:r>
            <a:br>
              <a:rPr lang="en-US" altLang="zh-CN" sz="2400" dirty="0"/>
            </a:br>
            <a:r>
              <a:rPr lang="en-US" altLang="zh-CN" sz="2400" dirty="0"/>
              <a:t>→ Analyze habits and history to suggest best time &amp; location</a:t>
            </a:r>
            <a:br>
              <a:rPr lang="en-US" altLang="zh-CN" sz="2400" dirty="0"/>
            </a:br>
            <a:r>
              <a:rPr lang="en-US" altLang="zh-CN" sz="2400" dirty="0"/>
              <a:t>→ Real-time station recommendations, navigation integration</a:t>
            </a:r>
          </a:p>
          <a:p>
            <a:r>
              <a:rPr lang="en-US" altLang="zh-CN" sz="2400" dirty="0"/>
              <a:t>→ Future plan: Develop mobile app for smart personalized charging</a:t>
            </a:r>
          </a:p>
          <a:p>
            <a:endParaRPr lang="zh-CN" altLang="en-US" dirty="0"/>
          </a:p>
        </p:txBody>
      </p:sp>
    </p:spTree>
    <p:extLst>
      <p:ext uri="{BB962C8B-B14F-4D97-AF65-F5344CB8AC3E}">
        <p14:creationId xmlns:p14="http://schemas.microsoft.com/office/powerpoint/2010/main" val="336808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34F25-51D6-72D6-2BA0-E3EC3BBB24AC}"/>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D6A41F40-99C5-E961-D9FA-EF151C1EEB4D}"/>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sz="3600" b="1" u="none" strike="noStrike" dirty="0">
                <a:solidFill>
                  <a:srgbClr val="000000"/>
                </a:solidFill>
                <a:uFillTx/>
                <a:latin typeface="Arial"/>
              </a:rPr>
              <a:t>Optimization objective</a:t>
            </a:r>
          </a:p>
        </p:txBody>
      </p:sp>
      <p:pic>
        <p:nvPicPr>
          <p:cNvPr id="6" name="图片 5">
            <a:extLst>
              <a:ext uri="{FF2B5EF4-FFF2-40B4-BE49-F238E27FC236}">
                <a16:creationId xmlns:a16="http://schemas.microsoft.com/office/drawing/2014/main" id="{DBB3EC9E-0CCE-23F9-28B2-4C6005A2EC86}"/>
              </a:ext>
            </a:extLst>
          </p:cNvPr>
          <p:cNvPicPr>
            <a:picLocks noChangeAspect="1"/>
          </p:cNvPicPr>
          <p:nvPr/>
        </p:nvPicPr>
        <p:blipFill>
          <a:blip r:embed="rId3">
            <a:extLst>
              <a:ext uri="{28A0092B-C50C-407E-A947-70E740481C1C}">
                <a14:useLocalDpi xmlns:a14="http://schemas.microsoft.com/office/drawing/2010/main" val="0"/>
              </a:ext>
            </a:extLst>
          </a:blip>
          <a:srcRect r="9045"/>
          <a:stretch/>
        </p:blipFill>
        <p:spPr>
          <a:xfrm>
            <a:off x="382680" y="2226815"/>
            <a:ext cx="9002620" cy="4096322"/>
          </a:xfrm>
          <a:prstGeom prst="rect">
            <a:avLst/>
          </a:prstGeom>
        </p:spPr>
      </p:pic>
    </p:spTree>
    <p:extLst>
      <p:ext uri="{BB962C8B-B14F-4D97-AF65-F5344CB8AC3E}">
        <p14:creationId xmlns:p14="http://schemas.microsoft.com/office/powerpoint/2010/main" val="1393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E5F8B-0900-570F-546A-AD118A3BF4ED}"/>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1482F9FF-4EC4-8CD1-138E-7E2377E0EB23}"/>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altLang="zh-CN" sz="3600" b="1" u="none" strike="noStrike" dirty="0">
                <a:solidFill>
                  <a:srgbClr val="000000"/>
                </a:solidFill>
                <a:uFillTx/>
                <a:latin typeface="Arial"/>
              </a:rPr>
              <a:t>Optimization objective</a:t>
            </a:r>
            <a:endParaRPr lang="en-US" sz="3600" b="0" u="none" strike="noStrike" dirty="0">
              <a:solidFill>
                <a:srgbClr val="000000"/>
              </a:solidFill>
              <a:uFillTx/>
              <a:latin typeface="Arial"/>
            </a:endParaRPr>
          </a:p>
        </p:txBody>
      </p:sp>
      <p:pic>
        <p:nvPicPr>
          <p:cNvPr id="3" name="图片 2">
            <a:extLst>
              <a:ext uri="{FF2B5EF4-FFF2-40B4-BE49-F238E27FC236}">
                <a16:creationId xmlns:a16="http://schemas.microsoft.com/office/drawing/2014/main" id="{935FB12A-403A-28F8-ED89-BB2A85AE0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8" y="1673964"/>
            <a:ext cx="9945488" cy="5344271"/>
          </a:xfrm>
          <a:prstGeom prst="rect">
            <a:avLst/>
          </a:prstGeom>
        </p:spPr>
      </p:pic>
    </p:spTree>
    <p:extLst>
      <p:ext uri="{BB962C8B-B14F-4D97-AF65-F5344CB8AC3E}">
        <p14:creationId xmlns:p14="http://schemas.microsoft.com/office/powerpoint/2010/main" val="2776173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23506-9D84-7D5A-079A-4B1B0B61F4CF}"/>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EDE8D9AF-BDB7-8000-4155-50C4E2107745}"/>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altLang="zh-CN" sz="3600" b="1" u="none" strike="noStrike" dirty="0">
                <a:solidFill>
                  <a:srgbClr val="000000"/>
                </a:solidFill>
                <a:uFillTx/>
                <a:latin typeface="Arial"/>
              </a:rPr>
              <a:t>Optimization objective</a:t>
            </a:r>
            <a:endParaRPr lang="en-US" sz="3600" b="0" u="none" strike="noStrike" dirty="0">
              <a:solidFill>
                <a:srgbClr val="000000"/>
              </a:solidFill>
              <a:uFillTx/>
              <a:latin typeface="Arial"/>
            </a:endParaRPr>
          </a:p>
        </p:txBody>
      </p:sp>
      <p:pic>
        <p:nvPicPr>
          <p:cNvPr id="4" name="图片 3">
            <a:extLst>
              <a:ext uri="{FF2B5EF4-FFF2-40B4-BE49-F238E27FC236}">
                <a16:creationId xmlns:a16="http://schemas.microsoft.com/office/drawing/2014/main" id="{99076475-739A-6FA2-0BB5-2151A888ED89}"/>
              </a:ext>
            </a:extLst>
          </p:cNvPr>
          <p:cNvPicPr>
            <a:picLocks noChangeAspect="1"/>
          </p:cNvPicPr>
          <p:nvPr/>
        </p:nvPicPr>
        <p:blipFill>
          <a:blip r:embed="rId3">
            <a:extLst>
              <a:ext uri="{28A0092B-C50C-407E-A947-70E740481C1C}">
                <a14:useLocalDpi xmlns:a14="http://schemas.microsoft.com/office/drawing/2010/main" val="0"/>
              </a:ext>
            </a:extLst>
          </a:blip>
          <a:srcRect r="11603"/>
          <a:stretch/>
        </p:blipFill>
        <p:spPr>
          <a:xfrm>
            <a:off x="382680" y="2284156"/>
            <a:ext cx="8833548" cy="3677163"/>
          </a:xfrm>
          <a:prstGeom prst="rect">
            <a:avLst/>
          </a:prstGeom>
        </p:spPr>
      </p:pic>
    </p:spTree>
    <p:extLst>
      <p:ext uri="{BB962C8B-B14F-4D97-AF65-F5344CB8AC3E}">
        <p14:creationId xmlns:p14="http://schemas.microsoft.com/office/powerpoint/2010/main" val="205940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87EAC-89D3-C346-01FB-C29E4375EE11}"/>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3453CE0F-F078-A071-ED14-F5EAB8390F80}"/>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altLang="zh-CN" sz="3600" b="1" u="none" strike="noStrike" dirty="0">
                <a:solidFill>
                  <a:srgbClr val="000000"/>
                </a:solidFill>
                <a:uFillTx/>
                <a:latin typeface="Arial"/>
              </a:rPr>
              <a:t>Optimization objective</a:t>
            </a:r>
            <a:endParaRPr lang="en-US" sz="3600" b="0" u="none" strike="noStrike" dirty="0">
              <a:solidFill>
                <a:srgbClr val="000000"/>
              </a:solidFill>
              <a:uFillTx/>
              <a:latin typeface="Arial"/>
            </a:endParaRPr>
          </a:p>
        </p:txBody>
      </p:sp>
      <p:pic>
        <p:nvPicPr>
          <p:cNvPr id="3" name="图片 2">
            <a:extLst>
              <a:ext uri="{FF2B5EF4-FFF2-40B4-BE49-F238E27FC236}">
                <a16:creationId xmlns:a16="http://schemas.microsoft.com/office/drawing/2014/main" id="{FA00AC1C-1D39-44C8-4F96-42C8601D1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78" y="2317625"/>
            <a:ext cx="9974067" cy="1781424"/>
          </a:xfrm>
          <a:prstGeom prst="rect">
            <a:avLst/>
          </a:prstGeom>
        </p:spPr>
      </p:pic>
      <p:pic>
        <p:nvPicPr>
          <p:cNvPr id="6" name="图片 5">
            <a:extLst>
              <a:ext uri="{FF2B5EF4-FFF2-40B4-BE49-F238E27FC236}">
                <a16:creationId xmlns:a16="http://schemas.microsoft.com/office/drawing/2014/main" id="{F525B56E-FBD1-B414-A81D-95AE65DB1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821" y="4641757"/>
            <a:ext cx="9878804" cy="1324160"/>
          </a:xfrm>
          <a:prstGeom prst="rect">
            <a:avLst/>
          </a:prstGeom>
        </p:spPr>
      </p:pic>
    </p:spTree>
    <p:extLst>
      <p:ext uri="{BB962C8B-B14F-4D97-AF65-F5344CB8AC3E}">
        <p14:creationId xmlns:p14="http://schemas.microsoft.com/office/powerpoint/2010/main" val="152897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8BE0-D473-410D-A763-55442CA9321E}"/>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700CB0B9-F03D-A8BD-42A2-AE0621821268}"/>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altLang="zh-CN" sz="3600" b="1" u="none" strike="noStrike" dirty="0">
                <a:solidFill>
                  <a:srgbClr val="000000"/>
                </a:solidFill>
                <a:uFillTx/>
                <a:latin typeface="Arial"/>
              </a:rPr>
              <a:t>Optimization result</a:t>
            </a:r>
            <a:endParaRPr lang="en-US" sz="3600" b="0" u="none" strike="noStrike" dirty="0">
              <a:solidFill>
                <a:srgbClr val="000000"/>
              </a:solidFill>
              <a:uFillTx/>
              <a:latin typeface="Arial"/>
            </a:endParaRPr>
          </a:p>
        </p:txBody>
      </p:sp>
      <p:pic>
        <p:nvPicPr>
          <p:cNvPr id="4" name="图片 3">
            <a:extLst>
              <a:ext uri="{FF2B5EF4-FFF2-40B4-BE49-F238E27FC236}">
                <a16:creationId xmlns:a16="http://schemas.microsoft.com/office/drawing/2014/main" id="{46DE82BF-CC97-0FD1-52AD-5912C2E5546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168003" y="1599624"/>
            <a:ext cx="5534359" cy="2767179"/>
          </a:xfrm>
          <a:prstGeom prst="rect">
            <a:avLst/>
          </a:prstGeom>
        </p:spPr>
      </p:pic>
      <p:pic>
        <p:nvPicPr>
          <p:cNvPr id="7" name="图片 6">
            <a:extLst>
              <a:ext uri="{FF2B5EF4-FFF2-40B4-BE49-F238E27FC236}">
                <a16:creationId xmlns:a16="http://schemas.microsoft.com/office/drawing/2014/main" id="{715295C6-FBB8-D136-D963-A8530A9F9535}"/>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2168003" y="4251056"/>
            <a:ext cx="5534359" cy="2767179"/>
          </a:xfrm>
          <a:prstGeom prst="rect">
            <a:avLst/>
          </a:prstGeom>
        </p:spPr>
      </p:pic>
    </p:spTree>
    <p:extLst>
      <p:ext uri="{BB962C8B-B14F-4D97-AF65-F5344CB8AC3E}">
        <p14:creationId xmlns:p14="http://schemas.microsoft.com/office/powerpoint/2010/main" val="4181511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29476-95E4-22F6-F247-28E597EDF4A8}"/>
            </a:ext>
          </a:extLst>
        </p:cNvPr>
        <p:cNvGrpSpPr/>
        <p:nvPr/>
      </p:nvGrpSpPr>
      <p:grpSpPr>
        <a:xfrm>
          <a:off x="0" y="0"/>
          <a:ext cx="0" cy="0"/>
          <a:chOff x="0" y="0"/>
          <a:chExt cx="0" cy="0"/>
        </a:xfrm>
      </p:grpSpPr>
      <p:sp>
        <p:nvSpPr>
          <p:cNvPr id="14" name="PlaceHolder 1">
            <a:extLst>
              <a:ext uri="{FF2B5EF4-FFF2-40B4-BE49-F238E27FC236}">
                <a16:creationId xmlns:a16="http://schemas.microsoft.com/office/drawing/2014/main" id="{78702292-4929-E635-1039-22D6E82B8253}"/>
              </a:ext>
            </a:extLst>
          </p:cNvPr>
          <p:cNvSpPr>
            <a:spLocks noGrp="1"/>
          </p:cNvSpPr>
          <p:nvPr>
            <p:ph type="title"/>
          </p:nvPr>
        </p:nvSpPr>
        <p:spPr>
          <a:xfrm>
            <a:off x="382680" y="541440"/>
            <a:ext cx="7469640" cy="943560"/>
          </a:xfrm>
          <a:prstGeom prst="rect">
            <a:avLst/>
          </a:prstGeom>
          <a:noFill/>
          <a:ln w="0">
            <a:noFill/>
          </a:ln>
        </p:spPr>
        <p:txBody>
          <a:bodyPr lIns="0" tIns="0" rIns="0" bIns="0" anchor="ctr">
            <a:noAutofit/>
          </a:bodyPr>
          <a:lstStyle/>
          <a:p>
            <a:pPr indent="0">
              <a:buNone/>
            </a:pPr>
            <a:r>
              <a:rPr lang="en-US" altLang="zh-CN" sz="3600" b="1" dirty="0">
                <a:solidFill>
                  <a:srgbClr val="000000"/>
                </a:solidFill>
                <a:latin typeface="Arial"/>
              </a:rPr>
              <a:t>Simulation</a:t>
            </a:r>
            <a:endParaRPr lang="en-US" sz="3600" b="0" u="none" strike="noStrike" dirty="0">
              <a:solidFill>
                <a:srgbClr val="000000"/>
              </a:solidFill>
              <a:uFillTx/>
              <a:latin typeface="Arial"/>
            </a:endParaRPr>
          </a:p>
        </p:txBody>
      </p:sp>
      <p:pic>
        <p:nvPicPr>
          <p:cNvPr id="4" name="图片 3">
            <a:extLst>
              <a:ext uri="{FF2B5EF4-FFF2-40B4-BE49-F238E27FC236}">
                <a16:creationId xmlns:a16="http://schemas.microsoft.com/office/drawing/2014/main" id="{5F6D3710-95F7-192C-3086-AD9BF2BF87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913" y="2551697"/>
            <a:ext cx="5404734" cy="4217402"/>
          </a:xfrm>
          <a:prstGeom prst="rect">
            <a:avLst/>
          </a:prstGeom>
        </p:spPr>
      </p:pic>
      <p:sp>
        <p:nvSpPr>
          <p:cNvPr id="5" name="文本框 4">
            <a:extLst>
              <a:ext uri="{FF2B5EF4-FFF2-40B4-BE49-F238E27FC236}">
                <a16:creationId xmlns:a16="http://schemas.microsoft.com/office/drawing/2014/main" id="{864236CC-418F-DC52-B8B8-450F9D4FDE5A}"/>
              </a:ext>
            </a:extLst>
          </p:cNvPr>
          <p:cNvSpPr txBox="1"/>
          <p:nvPr/>
        </p:nvSpPr>
        <p:spPr>
          <a:xfrm>
            <a:off x="382680" y="1787516"/>
            <a:ext cx="8051800" cy="461665"/>
          </a:xfrm>
          <a:prstGeom prst="rect">
            <a:avLst/>
          </a:prstGeom>
          <a:noFill/>
        </p:spPr>
        <p:txBody>
          <a:bodyPr wrap="square" rtlCol="0">
            <a:spAutoFit/>
          </a:bodyPr>
          <a:lstStyle/>
          <a:p>
            <a:r>
              <a:rPr lang="en-US" altLang="zh-CN" sz="2400" b="1" dirty="0"/>
              <a:t>EVSE &amp; Shelly Simulator</a:t>
            </a:r>
            <a:endParaRPr lang="zh-CN" altLang="en-US" sz="2400" b="1" dirty="0"/>
          </a:p>
        </p:txBody>
      </p:sp>
    </p:spTree>
    <p:extLst>
      <p:ext uri="{BB962C8B-B14F-4D97-AF65-F5344CB8AC3E}">
        <p14:creationId xmlns:p14="http://schemas.microsoft.com/office/powerpoint/2010/main" val="3866794268"/>
      </p:ext>
    </p:extLst>
  </p:cSld>
  <p:clrMapOvr>
    <a:masterClrMapping/>
  </p:clrMapOvr>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TotalTime>
  <Words>1330</Words>
  <Application>Microsoft Office PowerPoint</Application>
  <PresentationFormat>自定义</PresentationFormat>
  <Paragraphs>70</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Arial</vt:lpstr>
      <vt:lpstr>Symbol</vt:lpstr>
      <vt:lpstr>Wingdings</vt:lpstr>
      <vt:lpstr>Office</vt:lpstr>
      <vt:lpstr>Optimization method</vt:lpstr>
      <vt:lpstr>Optimization considerations</vt:lpstr>
      <vt:lpstr>Optimization considerations</vt:lpstr>
      <vt:lpstr>Optimization objective</vt:lpstr>
      <vt:lpstr>Optimization objective</vt:lpstr>
      <vt:lpstr>Optimization objective</vt:lpstr>
      <vt:lpstr>Optimization objective</vt:lpstr>
      <vt:lpstr>Optimization result</vt:lpstr>
      <vt:lpstr>Simulation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ADP_OCPP</dc:title>
  <dc:subject/>
  <dc:creator/>
  <dc:description/>
  <cp:lastModifiedBy>Zch@sing Future</cp:lastModifiedBy>
  <cp:revision>15</cp:revision>
  <dcterms:created xsi:type="dcterms:W3CDTF">2025-04-30T01:25:21Z</dcterms:created>
  <dcterms:modified xsi:type="dcterms:W3CDTF">2025-05-04T13:44:48Z</dcterms:modified>
  <dc:language>zh-CN</dc:language>
</cp:coreProperties>
</file>