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jpeg" ContentType="image/jpeg"/>
  <Override PartName="/ppt/media/image20.png" ContentType="image/png"/>
  <Override PartName="/ppt/media/image21.png" ContentType="image/png"/>
  <Override PartName="/ppt/slideLayouts/slideLayout1.xml" ContentType="application/vnd.openxmlformats-officedocument.presentationml.slideLayout+xml"/>
  <Override PartName="/ppt/slideLayouts/_rels/slideLayout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zh-CN" sz="4400" strike="noStrike" u="none">
                <a:solidFill>
                  <a:srgbClr val="000000"/>
                </a:solidFill>
                <a:uFillTx/>
                <a:latin typeface="Arial"/>
              </a:rPr>
              <a:t>单击以移动幻灯片</a:t>
            </a:r>
            <a:endParaRPr b="0" lang="en-US" sz="4400" strike="noStrike" u="none">
              <a:solidFill>
                <a:srgbClr val="000000"/>
              </a:solidFill>
              <a:uFillTx/>
              <a:latin typeface="Arial"/>
            </a:endParaRPr>
          </a:p>
        </p:txBody>
      </p:sp>
      <p:sp>
        <p:nvSpPr>
          <p:cNvPr id="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zh-CN" sz="2000" strike="noStrike" u="none">
                <a:solidFill>
                  <a:srgbClr val="000000"/>
                </a:solidFill>
                <a:uFillTx/>
                <a:latin typeface="Arial"/>
              </a:rPr>
              <a:t>点击编辑备注格式</a:t>
            </a:r>
            <a:endParaRPr b="0" lang="en-US" sz="2000" strike="noStrike" u="none">
              <a:solidFill>
                <a:srgbClr val="000000"/>
              </a:solidFill>
              <a:uFillTx/>
              <a:latin typeface="Arial"/>
            </a:endParaRPr>
          </a:p>
        </p:txBody>
      </p:sp>
      <p:sp>
        <p:nvSpPr>
          <p:cNvPr id="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&lt;页眉&gt;</a:t>
            </a:r>
            <a:endParaRPr b="0" lang="en-US" sz="1400" strike="noStrike" u="none">
              <a:solidFill>
                <a:srgbClr val="000000"/>
              </a:solidFill>
              <a:uFillTx/>
              <a:latin typeface="Times New Roman"/>
            </a:endParaRPr>
          </a:p>
        </p:txBody>
      </p:sp>
      <p:sp>
        <p:nvSpPr>
          <p:cNvPr id="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&lt;日期/时间&gt;</a:t>
            </a:r>
            <a:endParaRPr b="0" lang="en-US" sz="1400" strike="noStrike" u="none">
              <a:solidFill>
                <a:srgbClr val="000000"/>
              </a:solidFill>
              <a:uFillTx/>
              <a:latin typeface="Times New Roman"/>
            </a:endParaRPr>
          </a:p>
        </p:txBody>
      </p:sp>
      <p:sp>
        <p:nvSpPr>
          <p:cNvPr id="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&lt;页脚&gt;</a:t>
            </a:r>
            <a:endParaRPr b="0" lang="en-US" sz="1400" strike="noStrike" u="none">
              <a:solidFill>
                <a:srgbClr val="000000"/>
              </a:solidFill>
              <a:uFillTx/>
              <a:latin typeface="Times New Roman"/>
            </a:endParaRPr>
          </a:p>
        </p:txBody>
      </p:sp>
      <p:sp>
        <p:nvSpPr>
          <p:cNvPr id="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E4CA6405-C800-457A-904C-51E67069012F}" type="slidenum">
              <a:rPr b="0" lang="en-US" sz="1400" strike="noStrike" u="none">
                <a:solidFill>
                  <a:srgbClr val="000000"/>
                </a:solidFill>
                <a:uFillTx/>
                <a:latin typeface="Times New Roman"/>
              </a:rPr>
              <a:t>&lt;编号&gt;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6200" cy="4007880"/>
          </a:xfrm>
          <a:prstGeom prst="rect">
            <a:avLst/>
          </a:prstGeom>
          <a:ln w="0">
            <a:noFill/>
          </a:ln>
        </p:spPr>
      </p:sp>
      <p:sp>
        <p:nvSpPr>
          <p:cNvPr id="127" name="PlaceHolder 2"/>
          <p:cNvSpPr>
            <a:spLocks noGrp="1"/>
          </p:cNvSpPr>
          <p:nvPr>
            <p:ph type="body"/>
          </p:nvPr>
        </p:nvSpPr>
        <p:spPr>
          <a:xfrm>
            <a:off x="720000" y="508968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I will introduce the system structure first. </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This project has four main parts: the optimizer, the charging station, the vehicle, and the remote GUI control. Inside the charging station, we have the Raspberry Pi controller, the EVSE actuator, and the Shelly sensor.</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For communication: the optimizer and Raspberry Pi communicate using the WebSocket protocol with OCPP. The GUI and Shelly communicate through HTTP, and the EVSE is controlled using the Modbus protocol.</a:t>
            </a:r>
            <a:endParaRPr b="0" lang="en-US"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216000" y="812520"/>
            <a:ext cx="7126920" cy="4008600"/>
          </a:xfrm>
          <a:prstGeom prst="rect">
            <a:avLst/>
          </a:prstGeom>
          <a:ln w="0">
            <a:noFill/>
          </a:ln>
        </p:spPr>
      </p:sp>
      <p:sp>
        <p:nvSpPr>
          <p:cNvPr id="14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16000" y="812520"/>
            <a:ext cx="7126920" cy="4008600"/>
          </a:xfrm>
          <a:prstGeom prst="rect">
            <a:avLst/>
          </a:prstGeom>
          <a:ln w="0">
            <a:noFill/>
          </a:ln>
        </p:spPr>
      </p:sp>
      <p:sp>
        <p:nvSpPr>
          <p:cNvPr id="147"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using Python’s docstring and type annotations, we can see the type and description of each message part directly in the IDE. This helps developers understand the structure and improves code readability.</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216000" y="812520"/>
            <a:ext cx="7126920" cy="4008600"/>
          </a:xfrm>
          <a:prstGeom prst="rect">
            <a:avLst/>
          </a:prstGeom>
          <a:ln w="0">
            <a:noFill/>
          </a:ln>
        </p:spPr>
      </p:sp>
      <p:sp>
        <p:nvSpPr>
          <p:cNvPr id="149"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concurrent task scheduling,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6200" cy="4007880"/>
          </a:xfrm>
          <a:prstGeom prst="rect">
            <a:avLst/>
          </a:prstGeom>
          <a:ln w="0">
            <a:noFill/>
          </a:ln>
        </p:spPr>
      </p:sp>
      <p:sp>
        <p:nvSpPr>
          <p:cNvPr id="129" name="PlaceHolder 2"/>
          <p:cNvSpPr>
            <a:spLocks noGrp="1"/>
          </p:cNvSpPr>
          <p:nvPr>
            <p:ph type="body"/>
          </p:nvPr>
        </p:nvSpPr>
        <p:spPr>
          <a:xfrm>
            <a:off x="756000" y="5078520"/>
            <a:ext cx="6046560" cy="50990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We considered a few key technical points during the design:</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First, the communication protocols, which must support WebSocket and OCPP;</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Second, concurrent task scheduling, using coroutines and multithreading for tasks like message management, GUI control, real-time data collection, and charging logic;</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And third, system expansion, with design considerations for future expansion.</a:t>
            </a:r>
            <a:endParaRPr b="0" lang="en-US"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6200" cy="4007880"/>
          </a:xfrm>
          <a:prstGeom prst="rect">
            <a:avLst/>
          </a:prstGeom>
          <a:ln w="0">
            <a:noFill/>
          </a:ln>
        </p:spPr>
      </p:sp>
      <p:sp>
        <p:nvSpPr>
          <p:cNvPr id="131"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6920" cy="4008600"/>
          </a:xfrm>
          <a:prstGeom prst="rect">
            <a:avLst/>
          </a:prstGeom>
          <a:ln w="0">
            <a:noFill/>
          </a:ln>
        </p:spPr>
      </p:sp>
      <p:sp>
        <p:nvSpPr>
          <p:cNvPr id="13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6920" cy="4008600"/>
          </a:xfrm>
          <a:prstGeom prst="rect">
            <a:avLst/>
          </a:prstGeom>
          <a:ln w="0">
            <a:noFill/>
          </a:ln>
        </p:spPr>
      </p:sp>
      <p:sp>
        <p:nvSpPr>
          <p:cNvPr id="13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Because the system has many modules and complex function calls. So, we needed a way to reduce the coupling.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6920" cy="4008600"/>
          </a:xfrm>
          <a:prstGeom prst="rect">
            <a:avLst/>
          </a:prstGeom>
          <a:ln w="0">
            <a:noFill/>
          </a:ln>
        </p:spPr>
      </p:sp>
      <p:sp>
        <p:nvSpPr>
          <p:cNvPr id="137"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system expansion, we created a data management class to handle all the data uniformly. This is a good foundation if we need to connect to a database in the future. We also thought about supporting multiple charging ports for testing, which can be dynamically added to the system. The modular design makes future expansion easier. Our GUI is web-based, but we also provide communication interfaces for desktop or mobile devices.</a:t>
            </a:r>
            <a:endParaRPr b="0" lang="en-US" sz="20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6920" cy="4008600"/>
          </a:xfrm>
          <a:prstGeom prst="rect">
            <a:avLst/>
          </a:prstGeom>
          <a:ln w="0">
            <a:noFill/>
          </a:ln>
        </p:spPr>
      </p:sp>
      <p:sp>
        <p:nvSpPr>
          <p:cNvPr id="139"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This is the internal structure of the charging station. The pink parts are coroutines, and the green parts are threads. All modules connect to the Central Processor, which manages the scheduling.</a:t>
            </a:r>
            <a:endParaRPr b="0" lang="en-US" sz="2000" strike="noStrike" u="none">
              <a:solidFill>
                <a:srgbClr val="000000"/>
              </a:solidFill>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6920" cy="4008600"/>
          </a:xfrm>
          <a:prstGeom prst="rect">
            <a:avLst/>
          </a:prstGeom>
          <a:ln w="0">
            <a:noFill/>
          </a:ln>
        </p:spPr>
      </p:sp>
      <p:sp>
        <p:nvSpPr>
          <p:cNvPr id="141"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This is the overall system structure. On the left is the optimizer, and on the right is the charging station. They communicate through the OCPP protocol.</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Next, Yunan will explain the charging logic part.</a:t>
            </a:r>
            <a:endParaRPr b="0" lang="en-US" sz="2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216000" y="812520"/>
            <a:ext cx="7126200" cy="4007880"/>
          </a:xfrm>
          <a:prstGeom prst="rect">
            <a:avLst/>
          </a:prstGeom>
          <a:ln w="0">
            <a:noFill/>
          </a:ln>
        </p:spPr>
      </p:sp>
      <p:sp>
        <p:nvSpPr>
          <p:cNvPr id="143"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标题4">
    <p:spTree>
      <p:nvGrpSpPr>
        <p:cNvPr id="1" name=""/>
        <p:cNvGrpSpPr/>
        <p:nvPr/>
      </p:nvGrpSpPr>
      <p:grpSpPr>
        <a:xfrm>
          <a:off x="0" y="0"/>
          <a:ext cx="0" cy="0"/>
          <a:chOff x="0" y="0"/>
          <a:chExt cx="0" cy="0"/>
        </a:xfrm>
      </p:grpSpPr>
      <p:sp>
        <p:nvSpPr>
          <p:cNvPr id="12" name="PlaceHolder 1"/>
          <p:cNvSpPr>
            <a:spLocks noGrp="1"/>
          </p:cNvSpPr>
          <p:nvPr>
            <p:ph type="title"/>
          </p:nvPr>
        </p:nvSpPr>
        <p:spPr>
          <a:xfrm>
            <a:off x="456840" y="549000"/>
            <a:ext cx="7308720" cy="9079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p:nvPr>
        </p:nvSpPr>
        <p:spPr>
          <a:xfrm>
            <a:off x="456840" y="1828440"/>
            <a:ext cx="9137520" cy="45655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flipV="1">
            <a:off x="236520" y="199080"/>
            <a:ext cx="9537480" cy="150840"/>
          </a:xfrm>
          <a:prstGeom prst="rect">
            <a:avLst/>
          </a:prstGeom>
          <a:solidFill>
            <a:srgbClr val="075578"/>
          </a:solidFill>
          <a:ln w="9360">
            <a:solidFill>
              <a:srgbClr val="075578"/>
            </a:solidFill>
            <a:round/>
          </a:ln>
        </p:spPr>
        <p:style>
          <a:lnRef idx="0"/>
          <a:fillRef idx="0"/>
          <a:effectRef idx="0"/>
          <a:fontRef idx="minor"/>
        </p:style>
        <p:txBody>
          <a:bodyPr wrap="none" lIns="90000" rIns="90000" tIns="46800" bIns="46800" anchor="ctr">
            <a:noAutofit/>
          </a:bodyPr>
          <a:p>
            <a:pPr>
              <a:lnSpc>
                <a:spcPct val="93000"/>
              </a:lnSpc>
              <a:spcBef>
                <a:spcPts val="26"/>
              </a:spcBef>
              <a:spcAft>
                <a:spcPts val="26"/>
              </a:spcAft>
              <a:tabLst>
                <a:tab algn="l" pos="0"/>
              </a:tabLst>
            </a:pPr>
            <a:endParaRPr b="0" lang="en-US" sz="1800" strike="noStrike" u="none">
              <a:solidFill>
                <a:srgbClr val="000000"/>
              </a:solidFill>
              <a:uFillTx/>
              <a:latin typeface="Arial"/>
              <a:ea typeface="DejaVu Sans"/>
            </a:endParaRPr>
          </a:p>
        </p:txBody>
      </p:sp>
      <p:sp>
        <p:nvSpPr>
          <p:cNvPr id="1" name=""/>
          <p:cNvSpPr/>
          <p:nvPr/>
        </p:nvSpPr>
        <p:spPr>
          <a:xfrm>
            <a:off x="5943600" y="7077600"/>
            <a:ext cx="691920" cy="2538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Lst>
            </a:pPr>
            <a:fld id="{F2437B67-19B0-4D5C-AA21-6BBF1F40AACB}" type="slidenum">
              <a:rPr b="0" lang="en-US" sz="1200" strike="noStrike" u="none">
                <a:solidFill>
                  <a:srgbClr val="000000"/>
                </a:solidFill>
                <a:uFillTx/>
                <a:latin typeface="Arial"/>
                <a:ea typeface="DejaVu Sans"/>
              </a:rPr>
              <a:t>&lt;编号&gt;</a:t>
            </a:fld>
            <a:endParaRPr b="0" lang="en-US" sz="1200" strike="noStrike" u="none">
              <a:solidFill>
                <a:srgbClr val="000000"/>
              </a:solidFill>
              <a:uFillTx/>
              <a:latin typeface="Arial"/>
            </a:endParaRPr>
          </a:p>
        </p:txBody>
      </p:sp>
      <p:sp>
        <p:nvSpPr>
          <p:cNvPr id="2" name=""/>
          <p:cNvSpPr/>
          <p:nvPr/>
        </p:nvSpPr>
        <p:spPr>
          <a:xfrm>
            <a:off x="236520" y="407880"/>
            <a:ext cx="9539280" cy="1800"/>
          </a:xfrm>
          <a:prstGeom prst="line">
            <a:avLst/>
          </a:prstGeom>
          <a:ln w="9000">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a typeface="DejaVu Sans"/>
            </a:endParaRPr>
          </a:p>
        </p:txBody>
      </p:sp>
      <p:sp>
        <p:nvSpPr>
          <p:cNvPr id="3" name=""/>
          <p:cNvSpPr/>
          <p:nvPr/>
        </p:nvSpPr>
        <p:spPr>
          <a:xfrm>
            <a:off x="236520" y="159552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pic>
        <p:nvPicPr>
          <p:cNvPr id="4" name="" descr=""/>
          <p:cNvPicPr/>
          <p:nvPr/>
        </p:nvPicPr>
        <p:blipFill>
          <a:blip r:embed="rId2"/>
          <a:stretch/>
        </p:blipFill>
        <p:spPr>
          <a:xfrm>
            <a:off x="7365960" y="7116840"/>
            <a:ext cx="2355840" cy="376200"/>
          </a:xfrm>
          <a:prstGeom prst="rect">
            <a:avLst/>
          </a:prstGeom>
          <a:ln w="0">
            <a:noFill/>
          </a:ln>
        </p:spPr>
      </p:pic>
      <p:pic>
        <p:nvPicPr>
          <p:cNvPr id="5" name="" descr=""/>
          <p:cNvPicPr/>
          <p:nvPr/>
        </p:nvPicPr>
        <p:blipFill>
          <a:blip r:embed="rId3"/>
          <a:stretch/>
        </p:blipFill>
        <p:spPr>
          <a:xfrm>
            <a:off x="7845480" y="541440"/>
            <a:ext cx="2217600" cy="914400"/>
          </a:xfrm>
          <a:prstGeom prst="rect">
            <a:avLst/>
          </a:prstGeom>
          <a:ln w="0">
            <a:noFill/>
          </a:ln>
        </p:spPr>
      </p:pic>
      <p:sp>
        <p:nvSpPr>
          <p:cNvPr id="6" name=""/>
          <p:cNvSpPr/>
          <p:nvPr/>
        </p:nvSpPr>
        <p:spPr>
          <a:xfrm>
            <a:off x="260280" y="7078680"/>
            <a:ext cx="1081080" cy="2635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4"/>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05.12.2025 | </a:t>
            </a:r>
            <a:r>
              <a:rPr b="0" lang="en-US" sz="1200" strike="noStrike" u="none">
                <a:solidFill>
                  <a:srgbClr val="000000"/>
                </a:solidFill>
                <a:uFillTx/>
                <a:latin typeface="Arial"/>
                <a:ea typeface="DejaVu Sans"/>
              </a:rPr>
              <a:t>	</a:t>
            </a:r>
            <a:endParaRPr b="0" lang="en-US" sz="1200" strike="noStrike" u="none">
              <a:solidFill>
                <a:srgbClr val="000000"/>
              </a:solidFill>
              <a:uFillTx/>
              <a:latin typeface="Arial"/>
            </a:endParaRPr>
          </a:p>
        </p:txBody>
      </p:sp>
      <p:sp>
        <p:nvSpPr>
          <p:cNvPr id="7" name=""/>
          <p:cNvSpPr/>
          <p:nvPr/>
        </p:nvSpPr>
        <p:spPr>
          <a:xfrm>
            <a:off x="1158840" y="7078680"/>
            <a:ext cx="3622680" cy="433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Charging Station Upgrade to OCPP Communication for Smart Charging </a:t>
            </a:r>
            <a:endParaRPr b="0" lang="en-US" sz="1200" strike="noStrike" u="none">
              <a:solidFill>
                <a:srgbClr val="000000"/>
              </a:solidFill>
              <a:uFillTx/>
              <a:latin typeface="Arial"/>
            </a:endParaRPr>
          </a:p>
        </p:txBody>
      </p:sp>
      <p:sp>
        <p:nvSpPr>
          <p:cNvPr id="8" name=""/>
          <p:cNvSpPr/>
          <p:nvPr/>
        </p:nvSpPr>
        <p:spPr>
          <a:xfrm>
            <a:off x="3620880" y="7077600"/>
            <a:ext cx="1970280" cy="4158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Junfan Jin, Can Zeng, </a:t>
            </a:r>
            <a:endParaRPr b="0" lang="en-US" sz="1200" strike="noStrike" u="none">
              <a:solidFill>
                <a:srgbClr val="000000"/>
              </a:solidFill>
              <a:uFillTx/>
              <a:latin typeface="Arial"/>
            </a:endParaRPr>
          </a:p>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a:t>
            </a:r>
            <a:r>
              <a:rPr b="0" lang="en-US" sz="1200" strike="noStrike" u="none">
                <a:solidFill>
                  <a:srgbClr val="000000"/>
                </a:solidFill>
                <a:uFillTx/>
                <a:latin typeface="Arial"/>
                <a:ea typeface="DejaVu Sans"/>
              </a:rPr>
              <a:t>Yunan Jiang, Huang Chen</a:t>
            </a:r>
            <a:endParaRPr b="0" lang="en-US" sz="1200" strike="noStrike" u="none">
              <a:solidFill>
                <a:srgbClr val="000000"/>
              </a:solidFill>
              <a:uFillTx/>
              <a:latin typeface="Arial"/>
            </a:endParaRPr>
          </a:p>
        </p:txBody>
      </p:sp>
      <p:sp>
        <p:nvSpPr>
          <p:cNvPr id="9" name=""/>
          <p:cNvSpPr/>
          <p:nvPr/>
        </p:nvSpPr>
        <p:spPr>
          <a:xfrm>
            <a:off x="239760" y="703260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sp>
        <p:nvSpPr>
          <p:cNvPr id="10" name="PlaceHolder 1"/>
          <p:cNvSpPr>
            <a:spLocks noGrp="1"/>
          </p:cNvSpPr>
          <p:nvPr>
            <p:ph type="title"/>
          </p:nvPr>
        </p:nvSpPr>
        <p:spPr>
          <a:xfrm>
            <a:off x="456840" y="549000"/>
            <a:ext cx="7308720" cy="907920"/>
          </a:xfrm>
          <a:prstGeom prst="rect">
            <a:avLst/>
          </a:prstGeom>
          <a:noFill/>
          <a:ln w="0">
            <a:noFill/>
          </a:ln>
        </p:spPr>
        <p:txBody>
          <a:bodyPr lIns="0" rIns="0" tIns="0" bIns="0" anchor="ctr">
            <a:noAutofit/>
          </a:bodyPr>
          <a:p>
            <a:pPr indent="0">
              <a:buNone/>
            </a:pPr>
            <a:r>
              <a:rPr b="0" lang="zh-CN" sz="1800" strike="noStrike" u="none">
                <a:solidFill>
                  <a:srgbClr val="000000"/>
                </a:solidFill>
                <a:uFillTx/>
                <a:latin typeface="Arial"/>
              </a:rPr>
              <a:t>单击以编辑标题文本格式</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456840" y="1828440"/>
            <a:ext cx="9137520" cy="4565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1800" strike="noStrike" u="none">
                <a:solidFill>
                  <a:srgbClr val="000000"/>
                </a:solidFill>
                <a:uFillTx/>
                <a:latin typeface="Arial"/>
              </a:rPr>
              <a:t>点击以编辑提纲文本格式</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zh-CN" sz="1800" strike="noStrike" u="none">
                <a:solidFill>
                  <a:srgbClr val="000000"/>
                </a:solidFill>
                <a:uFillTx/>
                <a:latin typeface="Arial"/>
              </a:rPr>
              <a:t>第二提纲级别</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zh-CN" sz="1800" strike="noStrike" u="none">
                <a:solidFill>
                  <a:srgbClr val="000000"/>
                </a:solidFill>
                <a:uFillTx/>
                <a:latin typeface="Arial"/>
              </a:rPr>
              <a:t>第三提纲级别</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zh-CN" sz="1800" strike="noStrike" u="none">
                <a:solidFill>
                  <a:srgbClr val="000000"/>
                </a:solidFill>
                <a:uFillTx/>
                <a:latin typeface="Arial"/>
              </a:rPr>
              <a:t>第四提纲级别</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第五提纲级别</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第六提纲级别</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第七提纲级别</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slideLayout" Target="../slideLayouts/slideLayout1.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json-schema.org/draft-06/schema" TargetMode="External"/><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456840" y="548640"/>
            <a:ext cx="7308720" cy="90792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rPr>
              <a:t>System Architecture </a:t>
            </a:r>
            <a:br>
              <a:rPr sz="3600"/>
            </a:br>
            <a:r>
              <a:rPr b="0" lang="en-US" sz="2800" strike="noStrike" u="none">
                <a:solidFill>
                  <a:srgbClr val="000000"/>
                </a:solidFill>
                <a:uFillTx/>
                <a:latin typeface="Arial"/>
              </a:rPr>
              <a:t>Overview </a:t>
            </a:r>
            <a:endParaRPr b="0" lang="en-US" sz="2800" strike="noStrike" u="none">
              <a:solidFill>
                <a:srgbClr val="000000"/>
              </a:solidFill>
              <a:uFillTx/>
              <a:latin typeface="Arial"/>
            </a:endParaRPr>
          </a:p>
        </p:txBody>
      </p:sp>
      <p:pic>
        <p:nvPicPr>
          <p:cNvPr id="21" name="" descr=""/>
          <p:cNvPicPr/>
          <p:nvPr/>
        </p:nvPicPr>
        <p:blipFill>
          <a:blip r:embed="rId1"/>
          <a:stretch/>
        </p:blipFill>
        <p:spPr>
          <a:xfrm>
            <a:off x="0" y="1691280"/>
            <a:ext cx="10078560" cy="5282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p:nvPr/>
        </p:nvSpPr>
        <p:spPr>
          <a:xfrm>
            <a:off x="540000" y="2592000"/>
            <a:ext cx="5039640" cy="1438920"/>
          </a:xfrm>
          <a:prstGeom prst="roundRect">
            <a:avLst>
              <a:gd name="adj" fmla="val 16667"/>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tabLst>
                <a:tab algn="l" pos="408240"/>
              </a:tabLst>
            </a:pPr>
            <a:r>
              <a:rPr b="1" i="1" lang="en-US" sz="1500" strike="noStrike" u="none">
                <a:solidFill>
                  <a:srgbClr val="000000"/>
                </a:solidFill>
                <a:uFillTx/>
                <a:latin typeface="Arial"/>
                <a:ea typeface="DejaVu Sans"/>
              </a:rPr>
              <a:t>g </a:t>
            </a:r>
            <a:r>
              <a:rPr b="0" lang="en-US" sz="1500" strike="noStrike" u="none">
                <a:solidFill>
                  <a:srgbClr val="000000"/>
                </a:solidFill>
                <a:uFillTx/>
                <a:latin typeface="Arial"/>
                <a:ea typeface="DejaVu Sans"/>
              </a:rPr>
              <a:t>= </a:t>
            </a:r>
            <a:r>
              <a:rPr b="1" i="1" lang="en-US" sz="1500" strike="noStrike" u="none">
                <a:solidFill>
                  <a:srgbClr val="000000"/>
                </a:solidFill>
                <a:uFillTx/>
                <a:latin typeface="Arial"/>
                <a:ea typeface="DejaVu Sans"/>
              </a:rPr>
              <a:t>GenSetChargingProfileRequest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OCPP_Message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DejaVu Sans"/>
              </a:rPr>
              <a:t>.generate</a:t>
            </a:r>
            <a:r>
              <a:rPr b="0" lang="en-US" sz="1500" strike="noStrike" u="none">
                <a:solidFill>
                  <a:srgbClr val="000000"/>
                </a:solidFill>
                <a:uFillTx/>
                <a:latin typeface="Arial"/>
                <a:ea typeface="DejaVu Sans"/>
              </a:rPr>
              <a: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    </a:t>
            </a:r>
            <a:r>
              <a:rPr b="0" lang="en-US" sz="1500" strike="noStrike" u="none">
                <a:solidFill>
                  <a:srgbClr val="000000"/>
                </a:solidFill>
                <a:uFillTx/>
                <a:latin typeface="Arial"/>
                <a:ea typeface="DejaVu Sans"/>
              </a:rPr>
              <a:t>evse_id = 1,</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charging_profile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.get_charging_profile</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custom_data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.get_custom_data</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a:t>
            </a:r>
            <a:endParaRPr b="0" lang="en-US" sz="1500" strike="noStrike" u="none">
              <a:solidFill>
                <a:srgbClr val="000000"/>
              </a:solidFill>
              <a:uFillTx/>
              <a:latin typeface="Arial"/>
            </a:endParaRPr>
          </a:p>
        </p:txBody>
      </p:sp>
      <p:sp>
        <p:nvSpPr>
          <p:cNvPr id="91" name="PlaceHolder 1"/>
          <p:cNvSpPr>
            <a:spLocks noGrp="1"/>
          </p:cNvSpPr>
          <p:nvPr>
            <p:ph/>
          </p:nvPr>
        </p:nvSpPr>
        <p:spPr>
          <a:xfrm>
            <a:off x="456840" y="2185560"/>
            <a:ext cx="3862080" cy="6213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92" name=""/>
          <p:cNvSpPr/>
          <p:nvPr/>
        </p:nvSpPr>
        <p:spPr>
          <a:xfrm>
            <a:off x="638280" y="4229280"/>
            <a:ext cx="6820920" cy="3445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generation functions to generate each message part</a:t>
            </a:r>
            <a:endParaRPr b="0" lang="en-US" sz="1800" strike="noStrike" u="none">
              <a:solidFill>
                <a:srgbClr val="000000"/>
              </a:solidFill>
              <a:uFillTx/>
              <a:latin typeface="Arial"/>
            </a:endParaRPr>
          </a:p>
        </p:txBody>
      </p:sp>
      <p:sp>
        <p:nvSpPr>
          <p:cNvPr id="93" name=""/>
          <p:cNvSpPr/>
          <p:nvPr/>
        </p:nvSpPr>
        <p:spPr>
          <a:xfrm>
            <a:off x="571680" y="5605200"/>
            <a:ext cx="1847880" cy="360"/>
          </a:xfrm>
          <a:prstGeom prst="line">
            <a:avLst/>
          </a:prstGeom>
          <a:ln w="76320">
            <a:solidFill>
              <a:srgbClr val="0369a3"/>
            </a:solidFill>
            <a:round/>
            <a:tailEnd len="med" type="triangle" w="med"/>
          </a:ln>
        </p:spPr>
        <p:style>
          <a:lnRef idx="0"/>
          <a:fillRef idx="0"/>
          <a:effectRef idx="0"/>
          <a:fontRef idx="minor"/>
        </p:style>
        <p:txBody>
          <a:bodyPr lIns="128160" rIns="128160" tIns="-83160" bIns="-83160" anchor="ctr">
            <a:noAutofit/>
          </a:bodyPr>
          <a:p>
            <a:endParaRPr b="0" lang="en-US" sz="1800" strike="noStrike" u="none">
              <a:solidFill>
                <a:srgbClr val="000000"/>
              </a:solidFill>
              <a:uFillTx/>
              <a:latin typeface="Arial"/>
              <a:ea typeface="DejaVu Sans"/>
            </a:endParaRPr>
          </a:p>
        </p:txBody>
      </p:sp>
      <p:sp>
        <p:nvSpPr>
          <p:cNvPr id="94" name=""/>
          <p:cNvSpPr/>
          <p:nvPr/>
        </p:nvSpPr>
        <p:spPr>
          <a:xfrm>
            <a:off x="2714760" y="4905360"/>
            <a:ext cx="7319880" cy="133560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provides type hints and Docstring</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Reduces the learning cost of the OCPP Standard documentation</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Structure encapsulation significantly reduces the probability of errors</a:t>
            </a:r>
            <a:endParaRPr b="0" lang="en-US" sz="1800" strike="noStrike" u="none">
              <a:solidFill>
                <a:srgbClr val="000000"/>
              </a:solidFill>
              <a:uFillTx/>
              <a:latin typeface="Arial"/>
            </a:endParaRPr>
          </a:p>
          <a:p>
            <a:pPr marL="216000" indent="-216000">
              <a:lnSpc>
                <a:spcPct val="100000"/>
              </a:lnSpc>
              <a:spcBef>
                <a:spcPts val="340"/>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Unified standard improve team collaboration efficiency</a:t>
            </a:r>
            <a:endParaRPr b="0" lang="en-US" sz="1800" strike="noStrike" u="none">
              <a:solidFill>
                <a:srgbClr val="000000"/>
              </a:solidFill>
              <a:uFillTx/>
              <a:latin typeface="Arial"/>
            </a:endParaRPr>
          </a:p>
        </p:txBody>
      </p:sp>
      <p:sp>
        <p:nvSpPr>
          <p:cNvPr id="95" name=""/>
          <p:cNvSpPr/>
          <p:nvPr/>
        </p:nvSpPr>
        <p:spPr>
          <a:xfrm>
            <a:off x="457200" y="49212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96" name=""/>
          <p:cNvSpPr/>
          <p:nvPr/>
        </p:nvSpPr>
        <p:spPr>
          <a:xfrm>
            <a:off x="432360" y="1728360"/>
            <a:ext cx="2518200" cy="34236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97" name=""/>
          <p:cNvSpPr/>
          <p:nvPr/>
        </p:nvSpPr>
        <p:spPr>
          <a:xfrm>
            <a:off x="6984360" y="1728360"/>
            <a:ext cx="2518200" cy="34236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98" name=""/>
          <p:cNvSpPr/>
          <p:nvPr/>
        </p:nvSpPr>
        <p:spPr>
          <a:xfrm>
            <a:off x="3672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99" name="" descr=""/>
          <p:cNvPicPr/>
          <p:nvPr/>
        </p:nvPicPr>
        <p:blipFill>
          <a:blip r:embed="rId1"/>
          <a:stretch/>
        </p:blipFill>
        <p:spPr>
          <a:xfrm>
            <a:off x="1080000" y="4932000"/>
            <a:ext cx="538920" cy="538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360" y="2520000"/>
            <a:ext cx="10079280" cy="4033080"/>
          </a:xfrm>
          <a:prstGeom prst="rect">
            <a:avLst/>
          </a:prstGeom>
          <a:ln w="0">
            <a:noFill/>
          </a:ln>
        </p:spPr>
      </p:pic>
      <p:sp>
        <p:nvSpPr>
          <p:cNvPr id="101" name=""/>
          <p:cNvSpPr/>
          <p:nvPr/>
        </p:nvSpPr>
        <p:spPr>
          <a:xfrm>
            <a:off x="628920" y="6610320"/>
            <a:ext cx="3457440" cy="3445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V2.0.1 —&gt; 128         v1.6 —&gt;78 </a:t>
            </a:r>
            <a:endParaRPr b="0" lang="en-US" sz="1800" strike="noStrike" u="none">
              <a:solidFill>
                <a:srgbClr val="000000"/>
              </a:solidFill>
              <a:uFillTx/>
              <a:latin typeface="Arial"/>
            </a:endParaRPr>
          </a:p>
        </p:txBody>
      </p:sp>
      <p:sp>
        <p:nvSpPr>
          <p:cNvPr id="102" name=""/>
          <p:cNvSpPr/>
          <p:nvPr/>
        </p:nvSpPr>
        <p:spPr>
          <a:xfrm>
            <a:off x="457200" y="49212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103" name=""/>
          <p:cNvSpPr/>
          <p:nvPr/>
        </p:nvSpPr>
        <p:spPr>
          <a:xfrm>
            <a:off x="432720" y="1728720"/>
            <a:ext cx="2518200" cy="34236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4" name=""/>
          <p:cNvSpPr/>
          <p:nvPr/>
        </p:nvSpPr>
        <p:spPr>
          <a:xfrm>
            <a:off x="6984720" y="1728720"/>
            <a:ext cx="2518200" cy="34236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05" name=""/>
          <p:cNvSpPr/>
          <p:nvPr/>
        </p:nvSpPr>
        <p:spPr>
          <a:xfrm>
            <a:off x="3672720" y="172872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106" name="PlaceHolder 3"/>
          <p:cNvSpPr/>
          <p:nvPr/>
        </p:nvSpPr>
        <p:spPr>
          <a:xfrm>
            <a:off x="457200" y="2157120"/>
            <a:ext cx="3861720" cy="7218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ea typeface="DejaVu Sans"/>
              </a:rPr>
              <a:t>OCPP Message Generator</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360000" y="3060000"/>
            <a:ext cx="9137520" cy="233172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synchronous/asynchronous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No need for fixed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Facilitates testing, debugging </a:t>
            </a:r>
            <a:endParaRPr b="0" lang="en-US" sz="1800" strike="noStrike" u="none">
              <a:solidFill>
                <a:srgbClr val="000000"/>
              </a:solidFill>
              <a:uFillTx/>
              <a:latin typeface="Arial"/>
            </a:endParaRPr>
          </a:p>
          <a:p>
            <a:pPr marL="864000" indent="0">
              <a:lnSpc>
                <a:spcPct val="100000"/>
              </a:lnSpc>
              <a:spcBef>
                <a:spcPts val="283"/>
              </a:spcBef>
              <a:spcAft>
                <a:spcPts val="283"/>
              </a:spcAft>
              <a:buNone/>
              <a:tabLst>
                <a:tab algn="l" pos="0"/>
              </a:tabLst>
            </a:pPr>
            <a:r>
              <a:rPr b="0" lang="en-US" sz="1800" strike="noStrike" u="none">
                <a:solidFill>
                  <a:srgbClr val="000000"/>
                </a:solidFill>
                <a:uFillTx/>
                <a:latin typeface="Arial"/>
              </a:rPr>
              <a:t>and expansion</a:t>
            </a:r>
            <a:endParaRPr b="0" lang="en-US" sz="1800" strike="noStrike" u="none">
              <a:solidFill>
                <a:srgbClr val="000000"/>
              </a:solidFill>
              <a:uFillTx/>
              <a:latin typeface="Arial"/>
            </a:endParaRPr>
          </a:p>
        </p:txBody>
      </p:sp>
      <p:sp>
        <p:nvSpPr>
          <p:cNvPr id="108" name=""/>
          <p:cNvSpPr/>
          <p:nvPr/>
        </p:nvSpPr>
        <p:spPr>
          <a:xfrm>
            <a:off x="432000" y="172800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9" name=""/>
          <p:cNvSpPr/>
          <p:nvPr/>
        </p:nvSpPr>
        <p:spPr>
          <a:xfrm>
            <a:off x="6984000" y="172800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10" name=""/>
          <p:cNvSpPr/>
          <p:nvPr/>
        </p:nvSpPr>
        <p:spPr>
          <a:xfrm>
            <a:off x="3672000" y="1728000"/>
            <a:ext cx="2518200" cy="34236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111" name="" descr=""/>
          <p:cNvPicPr/>
          <p:nvPr/>
        </p:nvPicPr>
        <p:blipFill>
          <a:blip r:embed="rId1"/>
          <a:stretch/>
        </p:blipFill>
        <p:spPr>
          <a:xfrm>
            <a:off x="0" y="5746680"/>
            <a:ext cx="10078560" cy="1077840"/>
          </a:xfrm>
          <a:prstGeom prst="rect">
            <a:avLst/>
          </a:prstGeom>
          <a:ln w="0">
            <a:noFill/>
          </a:ln>
        </p:spPr>
      </p:pic>
      <p:sp>
        <p:nvSpPr>
          <p:cNvPr id="112" name=""/>
          <p:cNvSpPr/>
          <p:nvPr/>
        </p:nvSpPr>
        <p:spPr>
          <a:xfrm>
            <a:off x="360000" y="2343240"/>
            <a:ext cx="9358200" cy="535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  </a:t>
            </a:r>
            <a:r>
              <a:rPr b="0" lang="en-US" sz="2000" strike="noStrike" u="none">
                <a:solidFill>
                  <a:srgbClr val="000000"/>
                </a:solidFill>
                <a:uFillTx/>
                <a:latin typeface="Arial"/>
                <a:ea typeface="DejaVu Sans"/>
              </a:rPr>
              <a:t>Problem: Multiple modules, complex calls, high coupling</a:t>
            </a:r>
            <a:endParaRPr b="0" lang="en-US" sz="2000" strike="noStrike" u="none">
              <a:solidFill>
                <a:srgbClr val="000000"/>
              </a:solidFill>
              <a:uFillTx/>
              <a:latin typeface="Arial"/>
            </a:endParaRPr>
          </a:p>
        </p:txBody>
      </p:sp>
      <p:sp>
        <p:nvSpPr>
          <p:cNvPr id="113" name=""/>
          <p:cNvSpPr/>
          <p:nvPr/>
        </p:nvSpPr>
        <p:spPr>
          <a:xfrm>
            <a:off x="457200" y="49212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114" name="" descr=""/>
          <p:cNvPicPr/>
          <p:nvPr/>
        </p:nvPicPr>
        <p:blipFill>
          <a:blip r:embed="rId2"/>
          <a:stretch/>
        </p:blipFill>
        <p:spPr>
          <a:xfrm>
            <a:off x="7056000" y="3312000"/>
            <a:ext cx="2878200" cy="2158200"/>
          </a:xfrm>
          <a:prstGeom prst="rect">
            <a:avLst/>
          </a:prstGeom>
          <a:ln w="0">
            <a:noFill/>
          </a:ln>
        </p:spPr>
      </p:pic>
      <p:pic>
        <p:nvPicPr>
          <p:cNvPr id="115" name="" descr=""/>
          <p:cNvPicPr/>
          <p:nvPr/>
        </p:nvPicPr>
        <p:blipFill>
          <a:blip r:embed="rId3"/>
          <a:stretch/>
        </p:blipFill>
        <p:spPr>
          <a:xfrm>
            <a:off x="7380000" y="2235240"/>
            <a:ext cx="823680" cy="823680"/>
          </a:xfrm>
          <a:prstGeom prst="rect">
            <a:avLst/>
          </a:prstGeom>
          <a:ln w="0">
            <a:noFill/>
          </a:ln>
        </p:spPr>
      </p:pic>
      <p:grpSp>
        <p:nvGrpSpPr>
          <p:cNvPr id="116" name=""/>
          <p:cNvGrpSpPr/>
          <p:nvPr/>
        </p:nvGrpSpPr>
        <p:grpSpPr>
          <a:xfrm>
            <a:off x="3600000" y="4500000"/>
            <a:ext cx="3345840" cy="1258920"/>
            <a:chOff x="3600000" y="4500000"/>
            <a:chExt cx="3345840" cy="1258920"/>
          </a:xfrm>
        </p:grpSpPr>
        <p:pic>
          <p:nvPicPr>
            <p:cNvPr id="117" name="" descr=""/>
            <p:cNvPicPr/>
            <p:nvPr/>
          </p:nvPicPr>
          <p:blipFill>
            <a:blip r:embed="rId4"/>
            <a:stretch/>
          </p:blipFill>
          <p:spPr>
            <a:xfrm>
              <a:off x="4824000" y="4500000"/>
              <a:ext cx="898920" cy="898920"/>
            </a:xfrm>
            <a:prstGeom prst="rect">
              <a:avLst/>
            </a:prstGeom>
            <a:ln w="0">
              <a:noFill/>
            </a:ln>
          </p:spPr>
        </p:pic>
        <p:pic>
          <p:nvPicPr>
            <p:cNvPr id="118" name="" descr=""/>
            <p:cNvPicPr/>
            <p:nvPr/>
          </p:nvPicPr>
          <p:blipFill>
            <a:blip r:embed="rId5"/>
            <a:stretch/>
          </p:blipFill>
          <p:spPr>
            <a:xfrm>
              <a:off x="3600000" y="4536000"/>
              <a:ext cx="862920" cy="862920"/>
            </a:xfrm>
            <a:prstGeom prst="rect">
              <a:avLst/>
            </a:prstGeom>
            <a:ln w="0">
              <a:noFill/>
            </a:ln>
          </p:spPr>
        </p:pic>
        <p:pic>
          <p:nvPicPr>
            <p:cNvPr id="119" name="" descr=""/>
            <p:cNvPicPr/>
            <p:nvPr/>
          </p:nvPicPr>
          <p:blipFill>
            <a:blip r:embed="rId6"/>
            <a:stretch/>
          </p:blipFill>
          <p:spPr>
            <a:xfrm>
              <a:off x="6084360" y="4537440"/>
              <a:ext cx="861480" cy="861480"/>
            </a:xfrm>
            <a:prstGeom prst="rect">
              <a:avLst/>
            </a:prstGeom>
            <a:ln w="0">
              <a:noFill/>
            </a:ln>
          </p:spPr>
        </p:pic>
        <p:sp>
          <p:nvSpPr>
            <p:cNvPr id="120" name=""/>
            <p:cNvSpPr/>
            <p:nvPr/>
          </p:nvSpPr>
          <p:spPr>
            <a:xfrm>
              <a:off x="572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1" name=""/>
            <p:cNvSpPr/>
            <p:nvPr/>
          </p:nvSpPr>
          <p:spPr>
            <a:xfrm flipH="1">
              <a:off x="446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2" name=""/>
            <p:cNvSpPr/>
            <p:nvPr/>
          </p:nvSpPr>
          <p:spPr>
            <a:xfrm>
              <a:off x="4644000" y="5400000"/>
              <a:ext cx="143892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123" name=""/>
            <p:cNvSpPr/>
            <p:nvPr/>
          </p:nvSpPr>
          <p:spPr>
            <a:xfrm>
              <a:off x="3672000" y="5400000"/>
              <a:ext cx="718920" cy="35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124" name=""/>
            <p:cNvSpPr/>
            <p:nvPr/>
          </p:nvSpPr>
          <p:spPr>
            <a:xfrm>
              <a:off x="6192000" y="5400000"/>
              <a:ext cx="718920" cy="35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125" name="" descr=""/>
          <p:cNvPicPr/>
          <p:nvPr/>
        </p:nvPicPr>
        <p:blipFill>
          <a:blip r:embed="rId7"/>
          <a:stretch/>
        </p:blipFill>
        <p:spPr>
          <a:xfrm>
            <a:off x="180000" y="3420000"/>
            <a:ext cx="568080" cy="568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
          <p:cNvSpPr/>
          <p:nvPr/>
        </p:nvSpPr>
        <p:spPr>
          <a:xfrm>
            <a:off x="6815160" y="2016000"/>
            <a:ext cx="2903760" cy="482328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3" name=""/>
          <p:cNvSpPr/>
          <p:nvPr/>
        </p:nvSpPr>
        <p:spPr>
          <a:xfrm>
            <a:off x="3420000" y="2016000"/>
            <a:ext cx="3239640" cy="482328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4" name=""/>
          <p:cNvSpPr/>
          <p:nvPr/>
        </p:nvSpPr>
        <p:spPr>
          <a:xfrm>
            <a:off x="360000" y="2016000"/>
            <a:ext cx="2903760" cy="482328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spcBef>
                <a:spcPts val="1134"/>
              </a:spcBef>
              <a:spcAft>
                <a:spcPts val="283"/>
              </a:spcAft>
              <a:tabLst>
                <a:tab algn="l" pos="408240"/>
              </a:tabLst>
            </a:pPr>
            <a:endParaRPr b="0" lang="en-US" sz="1800" strike="noStrike" u="none">
              <a:solidFill>
                <a:srgbClr val="000000"/>
              </a:solidFill>
              <a:uFillTx/>
              <a:latin typeface="Arial"/>
              <a:ea typeface="DejaVu Sans"/>
            </a:endParaRPr>
          </a:p>
        </p:txBody>
      </p:sp>
      <p:sp>
        <p:nvSpPr>
          <p:cNvPr id="25" name="PlaceHolder 1"/>
          <p:cNvSpPr>
            <a:spLocks noGrp="1"/>
          </p:cNvSpPr>
          <p:nvPr>
            <p:ph type="title"/>
          </p:nvPr>
        </p:nvSpPr>
        <p:spPr>
          <a:xfrm>
            <a:off x="457200" y="550800"/>
            <a:ext cx="7799040" cy="94140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 </a:t>
            </a:r>
            <a:br>
              <a:rPr sz="3600"/>
            </a:br>
            <a:r>
              <a:rPr b="0" lang="en-US" sz="2800" strike="noStrike" u="none">
                <a:solidFill>
                  <a:srgbClr val="000000"/>
                </a:solidFill>
                <a:uFillTx/>
                <a:latin typeface="Arial"/>
                <a:ea typeface="Noto Sans SC"/>
              </a:rPr>
              <a:t>Requirements</a:t>
            </a:r>
            <a:endParaRPr b="0" lang="en-US" sz="2800" strike="noStrike" u="none">
              <a:solidFill>
                <a:srgbClr val="000000"/>
              </a:solidFill>
              <a:uFillTx/>
              <a:latin typeface="Arial"/>
            </a:endParaRPr>
          </a:p>
        </p:txBody>
      </p:sp>
      <p:sp>
        <p:nvSpPr>
          <p:cNvPr id="26" name=""/>
          <p:cNvSpPr/>
          <p:nvPr/>
        </p:nvSpPr>
        <p:spPr>
          <a:xfrm>
            <a:off x="677880" y="1764000"/>
            <a:ext cx="2273760" cy="53892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DejaVu Sans"/>
              </a:rPr>
              <a:t>Communication Protocol</a:t>
            </a:r>
            <a:endParaRPr b="0" lang="en-US" sz="1800" strike="noStrike" u="none">
              <a:solidFill>
                <a:srgbClr val="ffffff"/>
              </a:solidFill>
              <a:uFillTx/>
              <a:latin typeface="Arial"/>
            </a:endParaRPr>
          </a:p>
        </p:txBody>
      </p:sp>
      <p:sp>
        <p:nvSpPr>
          <p:cNvPr id="27" name=""/>
          <p:cNvSpPr/>
          <p:nvPr/>
        </p:nvSpPr>
        <p:spPr>
          <a:xfrm>
            <a:off x="3905280" y="1764000"/>
            <a:ext cx="2286360" cy="53892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Concurrent Tasks Scheduling</a:t>
            </a:r>
            <a:endParaRPr b="0" lang="en-US" sz="1800" strike="noStrike" u="none">
              <a:solidFill>
                <a:srgbClr val="ffffff"/>
              </a:solidFill>
              <a:uFillTx/>
              <a:latin typeface="Arial"/>
            </a:endParaRPr>
          </a:p>
        </p:txBody>
      </p:sp>
      <p:sp>
        <p:nvSpPr>
          <p:cNvPr id="28" name=""/>
          <p:cNvSpPr/>
          <p:nvPr/>
        </p:nvSpPr>
        <p:spPr>
          <a:xfrm>
            <a:off x="7133040" y="1764000"/>
            <a:ext cx="2298600" cy="53892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System Expansion </a:t>
            </a:r>
            <a:endParaRPr b="0" lang="en-US" sz="1800" strike="noStrike" u="none">
              <a:solidFill>
                <a:srgbClr val="ffffff"/>
              </a:solidFill>
              <a:uFillTx/>
              <a:latin typeface="Arial"/>
            </a:endParaRPr>
          </a:p>
        </p:txBody>
      </p:sp>
      <p:sp>
        <p:nvSpPr>
          <p:cNvPr id="29" name=""/>
          <p:cNvSpPr/>
          <p:nvPr/>
        </p:nvSpPr>
        <p:spPr>
          <a:xfrm>
            <a:off x="720000" y="2556000"/>
            <a:ext cx="2158920" cy="3958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OCPP Protocol</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WebSocket Communication</a:t>
            </a:r>
            <a:endParaRPr b="0" lang="en-US" sz="1800" strike="noStrike" u="none">
              <a:solidFill>
                <a:srgbClr val="000000"/>
              </a:solidFill>
              <a:uFillTx/>
              <a:latin typeface="Arial"/>
            </a:endParaRPr>
          </a:p>
        </p:txBody>
      </p:sp>
      <p:sp>
        <p:nvSpPr>
          <p:cNvPr id="30" name=""/>
          <p:cNvSpPr/>
          <p:nvPr/>
        </p:nvSpPr>
        <p:spPr>
          <a:xfrm>
            <a:off x="3420000" y="2520000"/>
            <a:ext cx="3239640" cy="431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Message Management</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GUI Control</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Real-time Data Collection</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Execution of Charging Logic</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
        <p:nvSpPr>
          <p:cNvPr id="31" name=""/>
          <p:cNvSpPr/>
          <p:nvPr/>
        </p:nvSpPr>
        <p:spPr>
          <a:xfrm>
            <a:off x="6815160" y="2556000"/>
            <a:ext cx="2903760" cy="3958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pic>
        <p:nvPicPr>
          <p:cNvPr id="32" name="" descr=""/>
          <p:cNvPicPr/>
          <p:nvPr/>
        </p:nvPicPr>
        <p:blipFill>
          <a:blip r:embed="rId1"/>
          <a:stretch/>
        </p:blipFill>
        <p:spPr>
          <a:xfrm>
            <a:off x="7812000" y="5939280"/>
            <a:ext cx="863640" cy="863640"/>
          </a:xfrm>
          <a:prstGeom prst="rect">
            <a:avLst/>
          </a:prstGeom>
          <a:ln w="0">
            <a:noFill/>
          </a:ln>
        </p:spPr>
      </p:pic>
      <p:pic>
        <p:nvPicPr>
          <p:cNvPr id="33" name="" descr=""/>
          <p:cNvPicPr/>
          <p:nvPr/>
        </p:nvPicPr>
        <p:blipFill>
          <a:blip r:embed="rId2"/>
          <a:stretch/>
        </p:blipFill>
        <p:spPr>
          <a:xfrm>
            <a:off x="4572000" y="5939280"/>
            <a:ext cx="863640" cy="863640"/>
          </a:xfrm>
          <a:prstGeom prst="rect">
            <a:avLst/>
          </a:prstGeom>
          <a:ln w="0">
            <a:noFill/>
          </a:ln>
        </p:spPr>
      </p:pic>
      <p:pic>
        <p:nvPicPr>
          <p:cNvPr id="34" name="" descr=""/>
          <p:cNvPicPr/>
          <p:nvPr/>
        </p:nvPicPr>
        <p:blipFill>
          <a:blip r:embed="rId3"/>
          <a:stretch/>
        </p:blipFill>
        <p:spPr>
          <a:xfrm>
            <a:off x="1296000" y="5940000"/>
            <a:ext cx="1078920" cy="826560"/>
          </a:xfrm>
          <a:prstGeom prst="rect">
            <a:avLst/>
          </a:prstGeom>
          <a:ln w="0">
            <a:noFill/>
          </a:ln>
        </p:spPr>
      </p:pic>
      <p:sp>
        <p:nvSpPr>
          <p:cNvPr id="35" name=""/>
          <p:cNvSpPr/>
          <p:nvPr/>
        </p:nvSpPr>
        <p:spPr>
          <a:xfrm>
            <a:off x="6815160" y="2556000"/>
            <a:ext cx="2903760" cy="3958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491760"/>
            <a:ext cx="8275320" cy="102240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37" name="PlaceHolder 2"/>
          <p:cNvSpPr>
            <a:spLocks noGrp="1"/>
          </p:cNvSpPr>
          <p:nvPr>
            <p:ph/>
          </p:nvPr>
        </p:nvSpPr>
        <p:spPr>
          <a:xfrm>
            <a:off x="456840" y="2185560"/>
            <a:ext cx="3682080" cy="4413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38" name=""/>
          <p:cNvSpPr/>
          <p:nvPr/>
        </p:nvSpPr>
        <p:spPr>
          <a:xfrm>
            <a:off x="828000" y="2700000"/>
            <a:ext cx="3542040" cy="3599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417"/>
              </a:spcBef>
              <a:spcAft>
                <a:spcPts val="1417"/>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Complex hierarchical nesting, </a:t>
            </a:r>
            <a:r>
              <a:rPr b="1" lang="en-US" sz="1800" strike="noStrike" u="none">
                <a:solidFill>
                  <a:srgbClr val="000000"/>
                </a:solidFill>
                <a:uFillTx/>
                <a:latin typeface="Arial"/>
                <a:ea typeface="DejaVu Sans"/>
              </a:rPr>
              <a:t>difficult</a:t>
            </a:r>
            <a:r>
              <a:rPr b="0" lang="en-US" sz="1800" strike="noStrike" u="none">
                <a:solidFill>
                  <a:srgbClr val="000000"/>
                </a:solidFill>
                <a:uFillTx/>
                <a:latin typeface="Arial"/>
                <a:ea typeface="DejaVu Sans"/>
              </a:rPr>
              <a:t> to learn structure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Frequent</a:t>
            </a:r>
            <a:r>
              <a:rPr b="0" lang="en-US" sz="1800" strike="noStrike" u="none">
                <a:solidFill>
                  <a:srgbClr val="000000"/>
                </a:solidFill>
                <a:uFillTx/>
                <a:latin typeface="Arial"/>
                <a:ea typeface="DejaVu Sans"/>
              </a:rPr>
              <a:t> reference to the OCPP Standard is required when writing code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High probability</a:t>
            </a:r>
            <a:r>
              <a:rPr b="0" lang="en-US" sz="1800" strike="noStrike" u="none">
                <a:solidFill>
                  <a:srgbClr val="000000"/>
                </a:solidFill>
                <a:uFillTx/>
                <a:latin typeface="Arial"/>
                <a:ea typeface="DejaVu Sans"/>
              </a:rPr>
              <a:t> of </a:t>
            </a:r>
            <a:r>
              <a:rPr b="1" lang="en-US" sz="1800" strike="noStrike" u="none">
                <a:solidFill>
                  <a:srgbClr val="000000"/>
                </a:solidFill>
                <a:uFillTx/>
                <a:latin typeface="Arial"/>
                <a:ea typeface="DejaVu Sans"/>
              </a:rPr>
              <a:t>error</a:t>
            </a:r>
            <a:r>
              <a:rPr b="0" lang="en-US" sz="1800" strike="noStrike" u="none">
                <a:solidFill>
                  <a:srgbClr val="000000"/>
                </a:solidFill>
                <a:uFillTx/>
                <a:latin typeface="Arial"/>
                <a:ea typeface="DejaVu Sans"/>
              </a:rPr>
              <a:t>, with significant debugging costs</a:t>
            </a:r>
            <a:endParaRPr b="0" lang="en-US" sz="1800" strike="noStrike" u="none">
              <a:solidFill>
                <a:srgbClr val="000000"/>
              </a:solidFill>
              <a:uFillTx/>
              <a:latin typeface="Arial"/>
            </a:endParaRPr>
          </a:p>
        </p:txBody>
      </p:sp>
      <p:sp>
        <p:nvSpPr>
          <p:cNvPr id="39" name=""/>
          <p:cNvSpPr/>
          <p:nvPr/>
        </p:nvSpPr>
        <p:spPr>
          <a:xfrm>
            <a:off x="432360" y="1728360"/>
            <a:ext cx="2518200" cy="34236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0" name=""/>
          <p:cNvSpPr/>
          <p:nvPr/>
        </p:nvSpPr>
        <p:spPr>
          <a:xfrm>
            <a:off x="6984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41" name=""/>
          <p:cNvSpPr/>
          <p:nvPr/>
        </p:nvSpPr>
        <p:spPr>
          <a:xfrm>
            <a:off x="3672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42" name="" descr=""/>
          <p:cNvPicPr/>
          <p:nvPr/>
        </p:nvPicPr>
        <p:blipFill>
          <a:blip r:embed="rId1"/>
          <a:stretch/>
        </p:blipFill>
        <p:spPr>
          <a:xfrm>
            <a:off x="5040000" y="2222640"/>
            <a:ext cx="4057920" cy="3717000"/>
          </a:xfrm>
          <a:prstGeom prst="rect">
            <a:avLst/>
          </a:prstGeom>
          <a:ln w="0">
            <a:noFill/>
          </a:ln>
        </p:spPr>
      </p:pic>
      <p:pic>
        <p:nvPicPr>
          <p:cNvPr id="43" name="" descr=""/>
          <p:cNvPicPr/>
          <p:nvPr/>
        </p:nvPicPr>
        <p:blipFill>
          <a:blip r:embed="rId2"/>
          <a:stretch/>
        </p:blipFill>
        <p:spPr>
          <a:xfrm>
            <a:off x="842400" y="5580000"/>
            <a:ext cx="957240" cy="957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p:nvPr>
        </p:nvSpPr>
        <p:spPr>
          <a:xfrm>
            <a:off x="456840" y="2185560"/>
            <a:ext cx="3862080" cy="3340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45" name=""/>
          <p:cNvSpPr/>
          <p:nvPr/>
        </p:nvSpPr>
        <p:spPr>
          <a:xfrm>
            <a:off x="831960" y="2589480"/>
            <a:ext cx="3847680" cy="722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a:t>
            </a:r>
            <a:r>
              <a:rPr b="1" lang="en-US" sz="1800" strike="noStrike" u="none">
                <a:solidFill>
                  <a:srgbClr val="000000"/>
                </a:solidFill>
                <a:uFillTx/>
                <a:latin typeface="Arial"/>
                <a:ea typeface="DejaVu Sans"/>
              </a:rPr>
              <a:t>generation functions</a:t>
            </a:r>
            <a:r>
              <a:rPr b="0" lang="en-US" sz="1800" strike="noStrike" u="none">
                <a:solidFill>
                  <a:srgbClr val="000000"/>
                </a:solidFill>
                <a:uFillTx/>
                <a:latin typeface="Arial"/>
                <a:ea typeface="DejaVu Sans"/>
              </a:rPr>
              <a:t> </a:t>
            </a:r>
            <a:endParaRPr b="0" lang="en-US" sz="1800" strike="noStrike" u="none">
              <a:solidFill>
                <a:srgbClr val="000000"/>
              </a:solidFill>
              <a:uFillTx/>
              <a:latin typeface="Arial"/>
            </a:endParaRPr>
          </a:p>
          <a:p>
            <a:pPr>
              <a:lnSpc>
                <a:spcPct val="100000"/>
              </a:lnSpc>
              <a:tabLst>
                <a:tab algn="l" pos="408240"/>
              </a:tabLst>
            </a:pPr>
            <a:r>
              <a:rPr b="0" lang="en-US" sz="1800" strike="noStrike" u="none">
                <a:solidFill>
                  <a:srgbClr val="000000"/>
                </a:solidFill>
                <a:uFillTx/>
                <a:latin typeface="Arial"/>
                <a:ea typeface="DejaVu Sans"/>
              </a:rPr>
              <a:t>to generate each message part</a:t>
            </a:r>
            <a:endParaRPr b="0" lang="en-US" sz="1800" strike="noStrike" u="none">
              <a:solidFill>
                <a:srgbClr val="000000"/>
              </a:solidFill>
              <a:uFillTx/>
              <a:latin typeface="Arial"/>
            </a:endParaRPr>
          </a:p>
        </p:txBody>
      </p:sp>
      <p:sp>
        <p:nvSpPr>
          <p:cNvPr id="46" name=""/>
          <p:cNvSpPr/>
          <p:nvPr/>
        </p:nvSpPr>
        <p:spPr>
          <a:xfrm>
            <a:off x="579960" y="3489480"/>
            <a:ext cx="4259880" cy="282096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a:t>
            </a:r>
            <a:r>
              <a:rPr b="1" lang="en-US" sz="1800" strike="noStrike" u="none">
                <a:solidFill>
                  <a:srgbClr val="000000"/>
                </a:solidFill>
                <a:uFillTx/>
                <a:latin typeface="Arial"/>
                <a:ea typeface="DejaVu Sans"/>
              </a:rPr>
              <a:t>Type annotation</a:t>
            </a:r>
            <a:r>
              <a:rPr b="0" lang="en-US" sz="1800" strike="noStrike" u="none">
                <a:solidFill>
                  <a:srgbClr val="000000"/>
                </a:solidFill>
                <a:uFillTx/>
                <a:latin typeface="Arial"/>
                <a:ea typeface="DejaVu Sans"/>
              </a:rPr>
              <a:t> and </a:t>
            </a:r>
            <a:r>
              <a:rPr b="1" lang="en-US" sz="1800" strike="noStrike" u="none">
                <a:solidFill>
                  <a:srgbClr val="000000"/>
                </a:solidFill>
                <a:uFillTx/>
                <a:latin typeface="Arial"/>
                <a:ea typeface="DejaVu Sans"/>
              </a:rPr>
              <a:t>Docstring</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Easier</a:t>
            </a:r>
            <a:r>
              <a:rPr b="0" lang="en-US" sz="1800" strike="noStrike" u="none">
                <a:solidFill>
                  <a:srgbClr val="000000"/>
                </a:solidFill>
                <a:uFillTx/>
                <a:latin typeface="Arial"/>
                <a:ea typeface="DejaVu Sans"/>
              </a:rPr>
              <a:t> to learn and use OCPP Message</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Less errors</a:t>
            </a:r>
            <a:endParaRPr b="0" lang="en-US" sz="1800" strike="noStrike" u="none">
              <a:solidFill>
                <a:srgbClr val="000000"/>
              </a:solidFill>
              <a:uFillTx/>
              <a:latin typeface="Arial"/>
            </a:endParaRPr>
          </a:p>
          <a:p>
            <a:pPr>
              <a:lnSpc>
                <a:spcPct val="100000"/>
              </a:lnSpc>
              <a:spcBef>
                <a:spcPts val="907"/>
              </a:spcBef>
              <a:spcAft>
                <a:spcPts val="850"/>
              </a:spcAft>
              <a:tabLst>
                <a:tab algn="l" pos="408240"/>
              </a:tabLst>
            </a:pPr>
            <a:endParaRPr b="0" lang="en-US" sz="1800" strike="noStrike" u="none">
              <a:solidFill>
                <a:srgbClr val="000000"/>
              </a:solidFill>
              <a:uFillTx/>
              <a:latin typeface="Arial"/>
            </a:endParaRPr>
          </a:p>
        </p:txBody>
      </p:sp>
      <p:sp>
        <p:nvSpPr>
          <p:cNvPr id="47" name=""/>
          <p:cNvSpPr/>
          <p:nvPr/>
        </p:nvSpPr>
        <p:spPr>
          <a:xfrm>
            <a:off x="457200" y="49212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48" name=""/>
          <p:cNvSpPr/>
          <p:nvPr/>
        </p:nvSpPr>
        <p:spPr>
          <a:xfrm>
            <a:off x="432360" y="1728360"/>
            <a:ext cx="2518200" cy="34236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9" name=""/>
          <p:cNvSpPr/>
          <p:nvPr/>
        </p:nvSpPr>
        <p:spPr>
          <a:xfrm>
            <a:off x="6984360" y="1728360"/>
            <a:ext cx="2518200" cy="34236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0" name=""/>
          <p:cNvSpPr/>
          <p:nvPr/>
        </p:nvSpPr>
        <p:spPr>
          <a:xfrm>
            <a:off x="3672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51" name="" descr=""/>
          <p:cNvPicPr/>
          <p:nvPr/>
        </p:nvPicPr>
        <p:blipFill>
          <a:blip r:embed="rId1"/>
          <a:stretch/>
        </p:blipFill>
        <p:spPr>
          <a:xfrm>
            <a:off x="900000" y="5652000"/>
            <a:ext cx="827640" cy="827640"/>
          </a:xfrm>
          <a:prstGeom prst="rect">
            <a:avLst/>
          </a:prstGeom>
          <a:ln w="0">
            <a:noFill/>
          </a:ln>
        </p:spPr>
      </p:pic>
      <p:pic>
        <p:nvPicPr>
          <p:cNvPr id="52" name="" descr=""/>
          <p:cNvPicPr/>
          <p:nvPr/>
        </p:nvPicPr>
        <p:blipFill>
          <a:blip r:embed="rId2"/>
          <a:stretch/>
        </p:blipFill>
        <p:spPr>
          <a:xfrm>
            <a:off x="5038200" y="2221920"/>
            <a:ext cx="4059720" cy="3245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p:nvPr>
        </p:nvSpPr>
        <p:spPr>
          <a:xfrm>
            <a:off x="4320000" y="2527920"/>
            <a:ext cx="5579640" cy="233172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a:t>
            </a:r>
            <a:r>
              <a:rPr b="1" lang="en-US" sz="1800" strike="noStrike" u="none">
                <a:solidFill>
                  <a:srgbClr val="000000"/>
                </a:solidFill>
                <a:uFillTx/>
                <a:latin typeface="Arial"/>
              </a:rPr>
              <a:t>synchronous/asynchronous</a:t>
            </a:r>
            <a:r>
              <a:rPr b="0" lang="en-US" sz="1800" strike="noStrike" u="none">
                <a:solidFill>
                  <a:srgbClr val="000000"/>
                </a:solidFill>
                <a:uFillTx/>
                <a:latin typeface="Arial"/>
              </a:rPr>
              <a:t>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Less</a:t>
            </a:r>
            <a:r>
              <a:rPr b="0" lang="en-US" sz="1800" strike="noStrike" u="none">
                <a:solidFill>
                  <a:srgbClr val="000000"/>
                </a:solidFill>
                <a:uFillTx/>
                <a:latin typeface="Arial"/>
              </a:rPr>
              <a:t> coupling</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More flexible</a:t>
            </a:r>
            <a:r>
              <a:rPr b="0" lang="en-US" sz="1800" strike="noStrike" u="none">
                <a:solidFill>
                  <a:srgbClr val="000000"/>
                </a:solidFill>
                <a:uFillTx/>
                <a:latin typeface="Arial"/>
              </a:rPr>
              <a:t> than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Easier</a:t>
            </a:r>
            <a:r>
              <a:rPr b="0" lang="en-US" sz="1800" strike="noStrike" u="none">
                <a:solidFill>
                  <a:srgbClr val="000000"/>
                </a:solidFill>
                <a:uFillTx/>
                <a:latin typeface="Arial"/>
              </a:rPr>
              <a:t> to expand</a:t>
            </a:r>
            <a:endParaRPr b="0" lang="en-US" sz="1800" strike="noStrike" u="none">
              <a:solidFill>
                <a:srgbClr val="000000"/>
              </a:solidFill>
              <a:uFillTx/>
              <a:latin typeface="Arial"/>
            </a:endParaRPr>
          </a:p>
        </p:txBody>
      </p:sp>
      <p:sp>
        <p:nvSpPr>
          <p:cNvPr id="54" name=""/>
          <p:cNvSpPr/>
          <p:nvPr/>
        </p:nvSpPr>
        <p:spPr>
          <a:xfrm>
            <a:off x="432000" y="172800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55" name=""/>
          <p:cNvSpPr/>
          <p:nvPr/>
        </p:nvSpPr>
        <p:spPr>
          <a:xfrm>
            <a:off x="6984000" y="172800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6" name=""/>
          <p:cNvSpPr/>
          <p:nvPr/>
        </p:nvSpPr>
        <p:spPr>
          <a:xfrm>
            <a:off x="3672000" y="1728000"/>
            <a:ext cx="2518200" cy="34236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Concurrent Tasks</a:t>
            </a:r>
            <a:endParaRPr b="0" lang="en-US" sz="2000" strike="noStrike" u="none">
              <a:solidFill>
                <a:srgbClr val="ffffff"/>
              </a:solidFill>
              <a:uFillTx/>
              <a:latin typeface="Arial"/>
            </a:endParaRPr>
          </a:p>
        </p:txBody>
      </p:sp>
      <p:sp>
        <p:nvSpPr>
          <p:cNvPr id="57" name=""/>
          <p:cNvSpPr/>
          <p:nvPr/>
        </p:nvSpPr>
        <p:spPr>
          <a:xfrm>
            <a:off x="457200" y="49212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58" name="" descr=""/>
          <p:cNvPicPr/>
          <p:nvPr/>
        </p:nvPicPr>
        <p:blipFill>
          <a:blip r:embed="rId1"/>
          <a:stretch/>
        </p:blipFill>
        <p:spPr>
          <a:xfrm>
            <a:off x="615960" y="4320000"/>
            <a:ext cx="823680" cy="823680"/>
          </a:xfrm>
          <a:prstGeom prst="rect">
            <a:avLst/>
          </a:prstGeom>
          <a:ln w="0">
            <a:noFill/>
          </a:ln>
        </p:spPr>
      </p:pic>
      <p:grpSp>
        <p:nvGrpSpPr>
          <p:cNvPr id="59" name=""/>
          <p:cNvGrpSpPr/>
          <p:nvPr/>
        </p:nvGrpSpPr>
        <p:grpSpPr>
          <a:xfrm>
            <a:off x="4302000" y="5190840"/>
            <a:ext cx="5261040" cy="1979640"/>
            <a:chOff x="4302000" y="5190840"/>
            <a:chExt cx="5261040" cy="1979640"/>
          </a:xfrm>
        </p:grpSpPr>
        <p:pic>
          <p:nvPicPr>
            <p:cNvPr id="60" name="" descr=""/>
            <p:cNvPicPr/>
            <p:nvPr/>
          </p:nvPicPr>
          <p:blipFill>
            <a:blip r:embed="rId2"/>
            <a:stretch/>
          </p:blipFill>
          <p:spPr>
            <a:xfrm>
              <a:off x="6226560" y="5190840"/>
              <a:ext cx="1413720" cy="1413720"/>
            </a:xfrm>
            <a:prstGeom prst="rect">
              <a:avLst/>
            </a:prstGeom>
            <a:ln w="0">
              <a:noFill/>
            </a:ln>
          </p:spPr>
        </p:pic>
        <p:pic>
          <p:nvPicPr>
            <p:cNvPr id="61" name="" descr=""/>
            <p:cNvPicPr/>
            <p:nvPr/>
          </p:nvPicPr>
          <p:blipFill>
            <a:blip r:embed="rId3"/>
            <a:stretch/>
          </p:blipFill>
          <p:spPr>
            <a:xfrm>
              <a:off x="4302000" y="5247360"/>
              <a:ext cx="1356840" cy="1357200"/>
            </a:xfrm>
            <a:prstGeom prst="rect">
              <a:avLst/>
            </a:prstGeom>
            <a:ln w="0">
              <a:noFill/>
            </a:ln>
          </p:spPr>
        </p:pic>
        <p:pic>
          <p:nvPicPr>
            <p:cNvPr id="62" name="" descr=""/>
            <p:cNvPicPr/>
            <p:nvPr/>
          </p:nvPicPr>
          <p:blipFill>
            <a:blip r:embed="rId4"/>
            <a:stretch/>
          </p:blipFill>
          <p:spPr>
            <a:xfrm>
              <a:off x="8208360" y="5249880"/>
              <a:ext cx="1354680" cy="1354680"/>
            </a:xfrm>
            <a:prstGeom prst="rect">
              <a:avLst/>
            </a:prstGeom>
            <a:ln w="0">
              <a:noFill/>
            </a:ln>
          </p:spPr>
        </p:pic>
        <p:sp>
          <p:nvSpPr>
            <p:cNvPr id="63" name=""/>
            <p:cNvSpPr/>
            <p:nvPr/>
          </p:nvSpPr>
          <p:spPr>
            <a:xfrm>
              <a:off x="764172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4" name=""/>
            <p:cNvSpPr/>
            <p:nvPr/>
          </p:nvSpPr>
          <p:spPr>
            <a:xfrm flipH="1">
              <a:off x="566064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5" name=""/>
            <p:cNvSpPr/>
            <p:nvPr/>
          </p:nvSpPr>
          <p:spPr>
            <a:xfrm>
              <a:off x="5943600" y="6606000"/>
              <a:ext cx="2262600" cy="542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66" name=""/>
            <p:cNvSpPr/>
            <p:nvPr/>
          </p:nvSpPr>
          <p:spPr>
            <a:xfrm>
              <a:off x="4415040" y="6606000"/>
              <a:ext cx="1130760" cy="564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67" name=""/>
            <p:cNvSpPr/>
            <p:nvPr/>
          </p:nvSpPr>
          <p:spPr>
            <a:xfrm>
              <a:off x="8377560" y="6606000"/>
              <a:ext cx="1130400" cy="564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68" name="" descr=""/>
          <p:cNvPicPr/>
          <p:nvPr/>
        </p:nvPicPr>
        <p:blipFill>
          <a:blip r:embed="rId5"/>
          <a:stretch/>
        </p:blipFill>
        <p:spPr>
          <a:xfrm>
            <a:off x="4500000" y="4320000"/>
            <a:ext cx="719640" cy="719640"/>
          </a:xfrm>
          <a:prstGeom prst="rect">
            <a:avLst/>
          </a:prstGeom>
          <a:ln w="0">
            <a:noFill/>
          </a:ln>
        </p:spPr>
      </p:pic>
      <p:sp>
        <p:nvSpPr>
          <p:cNvPr id="69" name="PlaceHolder 10"/>
          <p:cNvSpPr/>
          <p:nvPr/>
        </p:nvSpPr>
        <p:spPr>
          <a:xfrm>
            <a:off x="615960" y="2520000"/>
            <a:ext cx="2983680" cy="17996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Problem</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Multiple modules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complex calls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high coupling</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p:nvPr>
        </p:nvSpPr>
        <p:spPr>
          <a:xfrm>
            <a:off x="432000" y="2229120"/>
            <a:ext cx="9466200" cy="4789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uFillTx/>
                <a:latin typeface="Arial"/>
                <a:ea typeface="Noto Sans SC"/>
              </a:rPr>
              <a:t>System Expansion</a:t>
            </a:r>
            <a:endParaRPr b="0" lang="en-US" sz="28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Database Support: the foundation for data storage and analysis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Support for multiple charging ports for testing: </a:t>
            </a:r>
            <a:br>
              <a:rPr sz="2400"/>
            </a:br>
            <a:r>
              <a:rPr b="0" lang="en-US" sz="2400" strike="noStrike" u="none">
                <a:solidFill>
                  <a:srgbClr val="000000"/>
                </a:solidFill>
                <a:uFillTx/>
                <a:latin typeface="Arial"/>
                <a:ea typeface="Noto Sans SC"/>
              </a:rPr>
              <a:t>dynamically add to the system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Modular Architecture Design: Easy to combine and expand</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Multi-Platform GUI Control Support: Unified Control </a:t>
            </a:r>
            <a:endParaRPr b="0" lang="en-US" sz="2400" strike="noStrike" u="none">
              <a:solidFill>
                <a:srgbClr val="000000"/>
              </a:solidFill>
              <a:uFillTx/>
              <a:latin typeface="Arial"/>
            </a:endParaRPr>
          </a:p>
        </p:txBody>
      </p:sp>
      <p:sp>
        <p:nvSpPr>
          <p:cNvPr id="71" name=""/>
          <p:cNvSpPr/>
          <p:nvPr/>
        </p:nvSpPr>
        <p:spPr>
          <a:xfrm>
            <a:off x="457200" y="49212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72" name=""/>
          <p:cNvSpPr/>
          <p:nvPr/>
        </p:nvSpPr>
        <p:spPr>
          <a:xfrm>
            <a:off x="432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73" name=""/>
          <p:cNvSpPr/>
          <p:nvPr/>
        </p:nvSpPr>
        <p:spPr>
          <a:xfrm>
            <a:off x="6984360" y="1728360"/>
            <a:ext cx="2518200" cy="34236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Expansion</a:t>
            </a:r>
            <a:endParaRPr b="0" lang="en-US" sz="2000" strike="noStrike" u="none">
              <a:solidFill>
                <a:srgbClr val="ffffff"/>
              </a:solidFill>
              <a:uFillTx/>
              <a:latin typeface="Arial"/>
            </a:endParaRPr>
          </a:p>
        </p:txBody>
      </p:sp>
      <p:sp>
        <p:nvSpPr>
          <p:cNvPr id="74" name=""/>
          <p:cNvSpPr/>
          <p:nvPr/>
        </p:nvSpPr>
        <p:spPr>
          <a:xfrm>
            <a:off x="3672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75" name="" descr=""/>
          <p:cNvPicPr/>
          <p:nvPr/>
        </p:nvPicPr>
        <p:blipFill>
          <a:blip r:embed="rId1"/>
          <a:stretch/>
        </p:blipFill>
        <p:spPr>
          <a:xfrm>
            <a:off x="180000" y="3919320"/>
            <a:ext cx="759600" cy="759600"/>
          </a:xfrm>
          <a:prstGeom prst="rect">
            <a:avLst/>
          </a:prstGeom>
          <a:ln w="0">
            <a:noFill/>
          </a:ln>
        </p:spPr>
      </p:pic>
      <p:pic>
        <p:nvPicPr>
          <p:cNvPr id="76" name="" descr=""/>
          <p:cNvPicPr/>
          <p:nvPr/>
        </p:nvPicPr>
        <p:blipFill>
          <a:blip r:embed="rId2"/>
          <a:stretch/>
        </p:blipFill>
        <p:spPr>
          <a:xfrm>
            <a:off x="180000" y="2880000"/>
            <a:ext cx="718920" cy="718920"/>
          </a:xfrm>
          <a:prstGeom prst="rect">
            <a:avLst/>
          </a:prstGeom>
          <a:ln w="0">
            <a:noFill/>
          </a:ln>
        </p:spPr>
      </p:pic>
      <p:pic>
        <p:nvPicPr>
          <p:cNvPr id="77" name="" descr=""/>
          <p:cNvPicPr/>
          <p:nvPr/>
        </p:nvPicPr>
        <p:blipFill>
          <a:blip r:embed="rId3"/>
          <a:stretch/>
        </p:blipFill>
        <p:spPr>
          <a:xfrm>
            <a:off x="180000" y="5040000"/>
            <a:ext cx="718920" cy="718920"/>
          </a:xfrm>
          <a:prstGeom prst="rect">
            <a:avLst/>
          </a:prstGeom>
          <a:ln w="0">
            <a:noFill/>
          </a:ln>
        </p:spPr>
      </p:pic>
      <p:pic>
        <p:nvPicPr>
          <p:cNvPr id="78" name="" descr=""/>
          <p:cNvPicPr/>
          <p:nvPr/>
        </p:nvPicPr>
        <p:blipFill>
          <a:blip r:embed="rId4"/>
          <a:stretch/>
        </p:blipFill>
        <p:spPr>
          <a:xfrm>
            <a:off x="180000" y="6012000"/>
            <a:ext cx="718920" cy="718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360" y="1871280"/>
            <a:ext cx="10078560" cy="5038200"/>
          </a:xfrm>
          <a:prstGeom prst="rect">
            <a:avLst/>
          </a:prstGeom>
          <a:ln w="0">
            <a:noFill/>
          </a:ln>
        </p:spPr>
      </p:pic>
      <p:sp>
        <p:nvSpPr>
          <p:cNvPr id="80" name=""/>
          <p:cNvSpPr/>
          <p:nvPr/>
        </p:nvSpPr>
        <p:spPr>
          <a:xfrm>
            <a:off x="457200" y="49248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Charge Point</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 descr=""/>
          <p:cNvPicPr/>
          <p:nvPr/>
        </p:nvPicPr>
        <p:blipFill>
          <a:blip r:embed="rId1"/>
          <a:stretch/>
        </p:blipFill>
        <p:spPr>
          <a:xfrm>
            <a:off x="360" y="1956240"/>
            <a:ext cx="10078560" cy="3438720"/>
          </a:xfrm>
          <a:prstGeom prst="rect">
            <a:avLst/>
          </a:prstGeom>
          <a:ln w="0">
            <a:noFill/>
          </a:ln>
        </p:spPr>
      </p:pic>
      <p:sp>
        <p:nvSpPr>
          <p:cNvPr id="82" name=""/>
          <p:cNvSpPr/>
          <p:nvPr/>
        </p:nvSpPr>
        <p:spPr>
          <a:xfrm>
            <a:off x="457200" y="492480"/>
            <a:ext cx="8275320" cy="10224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Project</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6840" y="2484000"/>
            <a:ext cx="4678920" cy="449892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57"/>
              </a:spcBef>
            </a:pPr>
            <a:r>
              <a:rPr b="0" lang="en-US" sz="1400" strike="noStrike" u="none">
                <a:solidFill>
                  <a:srgbClr val="000000"/>
                </a:solidFill>
                <a:uFillTx/>
                <a:latin typeface="Arial"/>
                <a:ea typeface="Noto Sans SC"/>
              </a:rPr>
              <a:t>SetChargingProfileRequest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"evseId":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"stackLevel":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"chargingProfilePurpose": "TxProfile",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"chargingProfileKind": "Absolute",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"chargingRateUnit": "W",</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"chargingSchedulePeriod":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 "startPeriod": 0, "limit": 2845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{"startPeriod": 10, "limit": 2845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"startSchedule": "2025-04-28T15: 41: 53Z"},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"customData": { "vendorId": "001"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p:txBody>
      </p:sp>
      <p:sp>
        <p:nvSpPr>
          <p:cNvPr id="84" name="PlaceHolder 1"/>
          <p:cNvSpPr>
            <a:spLocks noGrp="1"/>
          </p:cNvSpPr>
          <p:nvPr>
            <p:ph type="title"/>
          </p:nvPr>
        </p:nvSpPr>
        <p:spPr>
          <a:xfrm>
            <a:off x="457200" y="491760"/>
            <a:ext cx="8275320" cy="102240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85" name="PlaceHolder 2"/>
          <p:cNvSpPr>
            <a:spLocks noGrp="1"/>
          </p:cNvSpPr>
          <p:nvPr>
            <p:ph/>
          </p:nvPr>
        </p:nvSpPr>
        <p:spPr>
          <a:xfrm>
            <a:off x="456840" y="2185560"/>
            <a:ext cx="3682080" cy="4413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86" name=""/>
          <p:cNvSpPr/>
          <p:nvPr/>
        </p:nvSpPr>
        <p:spPr>
          <a:xfrm>
            <a:off x="432360" y="1728360"/>
            <a:ext cx="2518200" cy="34236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87" name=""/>
          <p:cNvSpPr/>
          <p:nvPr/>
        </p:nvSpPr>
        <p:spPr>
          <a:xfrm>
            <a:off x="6984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88" name=""/>
          <p:cNvSpPr/>
          <p:nvPr/>
        </p:nvSpPr>
        <p:spPr>
          <a:xfrm>
            <a:off x="3672360" y="1728360"/>
            <a:ext cx="2518200" cy="34236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89" name=""/>
          <p:cNvSpPr/>
          <p:nvPr/>
        </p:nvSpPr>
        <p:spPr>
          <a:xfrm>
            <a:off x="5220000" y="2484000"/>
            <a:ext cx="4678920" cy="449892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"$schema": "</a:t>
            </a:r>
            <a:r>
              <a:rPr b="0" lang="en-US" sz="1200" strike="noStrike" u="none">
                <a:solidFill>
                  <a:srgbClr val="0000ee"/>
                </a:solidFill>
                <a:uFillTx/>
                <a:latin typeface="Arial"/>
                <a:ea typeface="Noto Sans SC"/>
                <a:hlinkClick r:id="rId1"/>
              </a:rPr>
              <a:t>http://json-schema.org/draft-06/schema</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"$id": "urn:OCPP:Cp:2:2020:3:SetChargingProfileRequest",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"comment": "OCPP 2.0.1 FINAL",</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"definitions":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"object",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"additionalProperties": false,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"properties":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"customData":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"#/definitions/CustomDataType"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"description":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"integer"</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"#/definitions/ChargingProfileType"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"required":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792</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2025-04-30T01:25:21Z</dcterms:created>
  <dc:creator/>
  <dc:description/>
  <dc:language>zh-CN</dc:language>
  <cp:lastModifiedBy/>
  <dcterms:modified xsi:type="dcterms:W3CDTF">2025-05-05T09:26:42Z</dcterms:modified>
  <cp:revision>146</cp:revision>
  <dc:subject/>
  <dc:title>ADP_OCPP</dc:title>
</cp:coreProperties>
</file>

<file path=docProps/custom.xml><?xml version="1.0" encoding="utf-8"?>
<Properties xmlns="http://schemas.openxmlformats.org/officeDocument/2006/custom-properties" xmlns:vt="http://schemas.openxmlformats.org/officeDocument/2006/docPropsVTypes"/>
</file>