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jpeg" ContentType="image/jpeg"/>
  <Override PartName="/ppt/media/image20.png" ContentType="image/png"/>
  <Override PartName="/ppt/media/image21.png" ContentType="image/png"/>
  <Override PartName="/ppt/slideLayouts/slideLayout1.xml" ContentType="application/vnd.openxmlformats-officedocument.presentationml.slideLayout+xml"/>
  <Override PartName="/ppt/slideLayouts/_rels/slideLayout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zh-CN" sz="4400" strike="noStrike" u="none">
                <a:solidFill>
                  <a:srgbClr val="000000"/>
                </a:solidFill>
                <a:uFillTx/>
                <a:latin typeface="Arial"/>
              </a:rPr>
              <a:t>单击以移动幻灯片</a:t>
            </a:r>
            <a:endParaRPr b="0" lang="en-US" sz="4400" strike="noStrike" u="none">
              <a:solidFill>
                <a:srgbClr val="000000"/>
              </a:solidFill>
              <a:uFillTx/>
              <a:latin typeface="Arial"/>
            </a:endParaRPr>
          </a:p>
        </p:txBody>
      </p:sp>
      <p:sp>
        <p:nvSpPr>
          <p:cNvPr id="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zh-CN" sz="2000" strike="noStrike" u="none">
                <a:solidFill>
                  <a:srgbClr val="000000"/>
                </a:solidFill>
                <a:uFillTx/>
                <a:latin typeface="Arial"/>
              </a:rPr>
              <a:t>点击编辑备注格式</a:t>
            </a:r>
            <a:endParaRPr b="0" lang="en-US" sz="2000" strike="noStrike" u="none">
              <a:solidFill>
                <a:srgbClr val="000000"/>
              </a:solidFill>
              <a:uFillTx/>
              <a:latin typeface="Arial"/>
            </a:endParaRPr>
          </a:p>
        </p:txBody>
      </p:sp>
      <p:sp>
        <p:nvSpPr>
          <p:cNvPr id="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&lt;页眉&gt;</a:t>
            </a:r>
            <a:endParaRPr b="0" lang="en-US" sz="1400" strike="noStrike" u="none">
              <a:solidFill>
                <a:srgbClr val="000000"/>
              </a:solidFill>
              <a:uFillTx/>
              <a:latin typeface="Times New Roman"/>
            </a:endParaRPr>
          </a:p>
        </p:txBody>
      </p:sp>
      <p:sp>
        <p:nvSpPr>
          <p:cNvPr id="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&lt;日期/时间&gt;</a:t>
            </a:r>
            <a:endParaRPr b="0" lang="en-US" sz="1400" strike="noStrike" u="none">
              <a:solidFill>
                <a:srgbClr val="000000"/>
              </a:solidFill>
              <a:uFillTx/>
              <a:latin typeface="Times New Roman"/>
            </a:endParaRPr>
          </a:p>
        </p:txBody>
      </p:sp>
      <p:sp>
        <p:nvSpPr>
          <p:cNvPr id="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&lt;页脚&gt;</a:t>
            </a:r>
            <a:endParaRPr b="0" lang="en-US" sz="1400" strike="noStrike" u="none">
              <a:solidFill>
                <a:srgbClr val="000000"/>
              </a:solidFill>
              <a:uFillTx/>
              <a:latin typeface="Times New Roman"/>
            </a:endParaRPr>
          </a:p>
        </p:txBody>
      </p:sp>
      <p:sp>
        <p:nvSpPr>
          <p:cNvPr id="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C86ED6D0-7EC7-4BA0-92D2-2CE7915C7171}" type="slidenum">
              <a:rPr b="0" lang="en-US" sz="1400" strike="noStrike" u="none">
                <a:solidFill>
                  <a:srgbClr val="000000"/>
                </a:solidFill>
                <a:uFillTx/>
                <a:latin typeface="Times New Roman"/>
              </a:rPr>
              <a:t>&lt;编号&gt;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6560" cy="4008240"/>
          </a:xfrm>
          <a:prstGeom prst="rect">
            <a:avLst/>
          </a:prstGeom>
          <a:ln w="0">
            <a:noFill/>
          </a:ln>
        </p:spPr>
      </p:sp>
      <p:sp>
        <p:nvSpPr>
          <p:cNvPr id="127" name="PlaceHolder 2"/>
          <p:cNvSpPr>
            <a:spLocks noGrp="1"/>
          </p:cNvSpPr>
          <p:nvPr>
            <p:ph type="body"/>
          </p:nvPr>
        </p:nvSpPr>
        <p:spPr>
          <a:xfrm>
            <a:off x="720000" y="508968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I will introduce the system structure first. </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This project has four main parts: the optimizer, the charging station, the vehicle, and the remote GUI control. Inside the charging station, we have the Raspberry Pi controller, the EVSE actuator, and the Shelly sensor.</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For communication: the optimizer and Raspberry Pi communicate using the WebSocket protocol with OCPP. The GUI and Shelly communicate through HTTP, and the EVSE is controlled using the Modbus protocol.</a:t>
            </a:r>
            <a:endParaRPr b="0" lang="en-US" sz="2000" strike="noStrike" u="none">
              <a:solidFill>
                <a:srgbClr val="000000"/>
              </a:solidFill>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216000" y="812520"/>
            <a:ext cx="7127280" cy="4008960"/>
          </a:xfrm>
          <a:prstGeom prst="rect">
            <a:avLst/>
          </a:prstGeom>
          <a:ln w="0">
            <a:noFill/>
          </a:ln>
        </p:spPr>
      </p:sp>
      <p:sp>
        <p:nvSpPr>
          <p:cNvPr id="14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To solve this, we designed a message generator. It works by passing parameters through functions to build the OCPP messages step by step, reducing errors and making it easier for developers to understand and use.</a:t>
            </a:r>
            <a:endParaRPr b="0" lang="en-US" sz="2000" strike="noStrike" u="none">
              <a:solidFill>
                <a:srgbClr val="000000"/>
              </a:solidFill>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216000" y="812520"/>
            <a:ext cx="7127280" cy="4008960"/>
          </a:xfrm>
          <a:prstGeom prst="rect">
            <a:avLst/>
          </a:prstGeom>
          <a:ln w="0">
            <a:noFill/>
          </a:ln>
        </p:spPr>
      </p:sp>
      <p:sp>
        <p:nvSpPr>
          <p:cNvPr id="14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So using Python’s docstring and type annotations, we can see the type and description of each message part directly in the IDE. This helps developers understand the structure and improves code readability.</a:t>
            </a:r>
            <a:endParaRPr b="0" lang="en-US" sz="2000" strike="noStrike" u="none">
              <a:solidFill>
                <a:srgbClr val="000000"/>
              </a:solidFill>
              <a:uFillTx/>
              <a:latin typeface="Arial"/>
            </a:endParaRPr>
          </a:p>
          <a:p>
            <a:pPr marL="216000" indent="-216000">
              <a:buNone/>
            </a:pPr>
            <a:endParaRPr b="0" lang="en-US" sz="2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216000" y="812520"/>
            <a:ext cx="7127280" cy="4008960"/>
          </a:xfrm>
          <a:prstGeom prst="rect">
            <a:avLst/>
          </a:prstGeom>
          <a:ln w="0">
            <a:noFill/>
          </a:ln>
        </p:spPr>
      </p:sp>
      <p:sp>
        <p:nvSpPr>
          <p:cNvPr id="14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For concurrent task scheduling, we implemented a Signal class referencing the Qt Signal mechanism to decouple the system. We only need to connect functions to signals externally, and when a signal is emitted, the function is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6560" cy="4008240"/>
          </a:xfrm>
          <a:prstGeom prst="rect">
            <a:avLst/>
          </a:prstGeom>
          <a:ln w="0">
            <a:noFill/>
          </a:ln>
        </p:spPr>
      </p:sp>
      <p:sp>
        <p:nvSpPr>
          <p:cNvPr id="129" name="PlaceHolder 2"/>
          <p:cNvSpPr>
            <a:spLocks noGrp="1"/>
          </p:cNvSpPr>
          <p:nvPr>
            <p:ph type="body"/>
          </p:nvPr>
        </p:nvSpPr>
        <p:spPr>
          <a:xfrm>
            <a:off x="756000" y="5078520"/>
            <a:ext cx="6046920" cy="50994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We considered a few key technical points during the design:</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First, the communication protocols, which must support WebSocket and OCPP;</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Second, concurrent task scheduling, using coroutines and multithreading for tasks like message management, GUI control, real-time data collection, and charging logic;</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And third, system expansion, with design considerations for future expansion.</a:t>
            </a:r>
            <a:endParaRPr b="0" lang="en-US" sz="20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6560" cy="4008240"/>
          </a:xfrm>
          <a:prstGeom prst="rect">
            <a:avLst/>
          </a:prstGeom>
          <a:ln w="0">
            <a:noFill/>
          </a:ln>
        </p:spPr>
      </p:sp>
      <p:sp>
        <p:nvSpPr>
          <p:cNvPr id="131"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references in the standard document. Just like in this picture, it connects from one place to another, and then continues to another place. This means we often need to look up the standard, and writing the messages manually can result in errors.</a:t>
            </a:r>
            <a:endParaRPr b="0" lang="en-US" sz="2000" strike="noStrike" u="none">
              <a:solidFill>
                <a:srgbClr val="000000"/>
              </a:solidFill>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7280" cy="4008960"/>
          </a:xfrm>
          <a:prstGeom prst="rect">
            <a:avLst/>
          </a:prstGeom>
          <a:ln w="0">
            <a:noFill/>
          </a:ln>
        </p:spPr>
      </p:sp>
      <p:sp>
        <p:nvSpPr>
          <p:cNvPr id="13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To solve this, we designed a message generator. It works by passing parameters through functions to build the OCPP messages step by step, reducing errors and making it easier for developers to understand and use.</a:t>
            </a:r>
            <a:endParaRPr b="0" lang="en-US" sz="2000" strike="noStrike" u="none">
              <a:solidFill>
                <a:srgbClr val="000000"/>
              </a:solidFill>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7280" cy="4008960"/>
          </a:xfrm>
          <a:prstGeom prst="rect">
            <a:avLst/>
          </a:prstGeom>
          <a:ln w="0">
            <a:noFill/>
          </a:ln>
        </p:spPr>
      </p:sp>
      <p:sp>
        <p:nvSpPr>
          <p:cNvPr id="13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For concurrent task scheduling, we implemented a Signal class referencing the Qt Signal mechanism to decouple the system. We only need to connect functions to signals externally, and when a signal is emitted, the function is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7280" cy="4008960"/>
          </a:xfrm>
          <a:prstGeom prst="rect">
            <a:avLst/>
          </a:prstGeom>
          <a:ln w="0">
            <a:noFill/>
          </a:ln>
        </p:spPr>
      </p:sp>
      <p:sp>
        <p:nvSpPr>
          <p:cNvPr id="13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For system expansion, we created a data management class to handle all the data uniformly. This is a good foundation if we need to connect to a database in the future. We also thought about supporting multiple charging ports for testing, which can be dynamically added to the system. The modular design makes future expansion easier. Our GUI is web-based, but we also provide communication interfaces for desktop or mobile devices.</a:t>
            </a:r>
            <a:endParaRPr b="0" lang="en-US" sz="2000" strike="noStrike" u="none">
              <a:solidFill>
                <a:srgbClr val="000000"/>
              </a:solidFill>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a:ln w="0">
            <a:noFill/>
          </a:ln>
        </p:spPr>
      </p:sp>
      <p:sp>
        <p:nvSpPr>
          <p:cNvPr id="1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ea typeface="Noto Sans SC"/>
              </a:rPr>
              <a:t>This is the internal structure of the charging station. The pink parts are coroutines, and the green parts are threads. All modules connect to the Central Processor, which manages the scheduling.</a:t>
            </a:r>
            <a:endParaRPr b="0" lang="en-US" sz="2000" strike="noStrike" u="none">
              <a:solidFill>
                <a:srgbClr val="000000"/>
              </a:solidFill>
              <a:uFillTx/>
              <a:latin typeface="Arial"/>
              <a:ea typeface="Noto Sans SC"/>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7280" cy="4008960"/>
          </a:xfrm>
          <a:prstGeom prst="rect">
            <a:avLst/>
          </a:prstGeom>
          <a:ln w="0">
            <a:noFill/>
          </a:ln>
        </p:spPr>
      </p:sp>
      <p:sp>
        <p:nvSpPr>
          <p:cNvPr id="14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This is the overall system structure. On the left is the optimizer, and on the right is the charging station. They communicate through the OCPP protocol.</a:t>
            </a:r>
            <a:endParaRPr b="0" lang="en-US" sz="2000" strike="noStrike" u="none">
              <a:solidFill>
                <a:srgbClr val="000000"/>
              </a:solidFill>
              <a:uFillTx/>
              <a:latin typeface="Arial"/>
            </a:endParaRPr>
          </a:p>
          <a:p>
            <a:pPr marL="216000" indent="-216000">
              <a:buNone/>
            </a:pPr>
            <a:endParaRPr b="0" lang="en-US" sz="2000" strike="noStrike" u="none">
              <a:solidFill>
                <a:srgbClr val="000000"/>
              </a:solidFill>
              <a:uFillTx/>
              <a:latin typeface="Arial"/>
            </a:endParaRPr>
          </a:p>
          <a:p>
            <a:pPr marL="216000" indent="-216000">
              <a:buNone/>
            </a:pPr>
            <a:endParaRPr b="0" lang="en-US" sz="2000" strike="noStrike" u="none">
              <a:solidFill>
                <a:srgbClr val="000000"/>
              </a:solidFill>
              <a:uFillTx/>
              <a:latin typeface="Arial"/>
            </a:endParaRPr>
          </a:p>
          <a:p>
            <a:pPr marL="216000" indent="-216000">
              <a:buNone/>
            </a:pPr>
            <a:r>
              <a:rPr b="0" lang="en-US" sz="2000" strike="noStrike" u="none">
                <a:solidFill>
                  <a:srgbClr val="000000"/>
                </a:solidFill>
                <a:uFillTx/>
                <a:latin typeface="Arial"/>
              </a:rPr>
              <a:t>Next, Yunan will explain the charging logic part.</a:t>
            </a:r>
            <a:endParaRPr b="0" lang="en-US" sz="2000" strike="noStrike" u="none">
              <a:solidFill>
                <a:srgbClr val="000000"/>
              </a:solidFill>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216000" y="812520"/>
            <a:ext cx="7126560" cy="4008240"/>
          </a:xfrm>
          <a:prstGeom prst="rect">
            <a:avLst/>
          </a:prstGeom>
          <a:ln w="0">
            <a:noFill/>
          </a:ln>
        </p:spPr>
      </p:sp>
      <p:sp>
        <p:nvSpPr>
          <p:cNvPr id="143"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references in the standard document. Just like in this picture, it connects from one place to another, and then continues to another place. This means we often need to look up the standard, and writing the messages manually can result in errors.</a:t>
            </a:r>
            <a:endParaRPr b="0" lang="en-US" sz="2000" strike="noStrike" u="none">
              <a:solidFill>
                <a:srgbClr val="000000"/>
              </a:solidFill>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标题4">
    <p:spTree>
      <p:nvGrpSpPr>
        <p:cNvPr id="1" name=""/>
        <p:cNvGrpSpPr/>
        <p:nvPr/>
      </p:nvGrpSpPr>
      <p:grpSpPr>
        <a:xfrm>
          <a:off x="0" y="0"/>
          <a:ext cx="0" cy="0"/>
          <a:chOff x="0" y="0"/>
          <a:chExt cx="0" cy="0"/>
        </a:xfrm>
      </p:grpSpPr>
      <p:sp>
        <p:nvSpPr>
          <p:cNvPr id="12" name="PlaceHolder 1"/>
          <p:cNvSpPr>
            <a:spLocks noGrp="1"/>
          </p:cNvSpPr>
          <p:nvPr>
            <p:ph type="title"/>
          </p:nvPr>
        </p:nvSpPr>
        <p:spPr>
          <a:xfrm>
            <a:off x="456840" y="549000"/>
            <a:ext cx="7309080" cy="9082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 name="PlaceHolder 2"/>
          <p:cNvSpPr>
            <a:spLocks noGrp="1"/>
          </p:cNvSpPr>
          <p:nvPr>
            <p:ph/>
          </p:nvPr>
        </p:nvSpPr>
        <p:spPr>
          <a:xfrm>
            <a:off x="456840" y="1828440"/>
            <a:ext cx="9137880" cy="45658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flipV="1">
            <a:off x="236520" y="200160"/>
            <a:ext cx="9537840" cy="151200"/>
          </a:xfrm>
          <a:prstGeom prst="rect">
            <a:avLst/>
          </a:prstGeom>
          <a:solidFill>
            <a:srgbClr val="075578"/>
          </a:solidFill>
          <a:ln w="9360">
            <a:solidFill>
              <a:srgbClr val="075578"/>
            </a:solidFill>
            <a:round/>
          </a:ln>
        </p:spPr>
        <p:style>
          <a:lnRef idx="0"/>
          <a:fillRef idx="0"/>
          <a:effectRef idx="0"/>
          <a:fontRef idx="minor"/>
        </p:style>
        <p:txBody>
          <a:bodyPr wrap="none" lIns="90000" rIns="90000" tIns="46800" bIns="46800" anchor="ctr">
            <a:noAutofit/>
          </a:bodyPr>
          <a:p>
            <a:pPr>
              <a:lnSpc>
                <a:spcPct val="93000"/>
              </a:lnSpc>
              <a:spcBef>
                <a:spcPts val="26"/>
              </a:spcBef>
              <a:spcAft>
                <a:spcPts val="26"/>
              </a:spcAft>
              <a:tabLst>
                <a:tab algn="l" pos="0"/>
              </a:tabLst>
            </a:pPr>
            <a:endParaRPr b="0" lang="en-US" sz="1800" strike="noStrike" u="none">
              <a:solidFill>
                <a:srgbClr val="000000"/>
              </a:solidFill>
              <a:uFillTx/>
              <a:latin typeface="Arial"/>
              <a:ea typeface="DejaVu Sans"/>
            </a:endParaRPr>
          </a:p>
        </p:txBody>
      </p:sp>
      <p:sp>
        <p:nvSpPr>
          <p:cNvPr id="1" name=""/>
          <p:cNvSpPr/>
          <p:nvPr/>
        </p:nvSpPr>
        <p:spPr>
          <a:xfrm>
            <a:off x="5943600" y="7077600"/>
            <a:ext cx="692280" cy="254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Lst>
            </a:pPr>
            <a:fld id="{10ED0E23-ED3F-4F55-906B-C06F8BE88B17}" type="slidenum">
              <a:rPr b="0" lang="en-US" sz="1200" strike="noStrike" u="none">
                <a:solidFill>
                  <a:srgbClr val="000000"/>
                </a:solidFill>
                <a:uFillTx/>
                <a:latin typeface="Arial"/>
                <a:ea typeface="DejaVu Sans"/>
              </a:rPr>
              <a:t>&lt;编号&gt;</a:t>
            </a:fld>
            <a:endParaRPr b="0" lang="en-US" sz="1200" strike="noStrike" u="none">
              <a:solidFill>
                <a:srgbClr val="000000"/>
              </a:solidFill>
              <a:uFillTx/>
              <a:latin typeface="Arial"/>
            </a:endParaRPr>
          </a:p>
        </p:txBody>
      </p:sp>
      <p:sp>
        <p:nvSpPr>
          <p:cNvPr id="2" name=""/>
          <p:cNvSpPr/>
          <p:nvPr/>
        </p:nvSpPr>
        <p:spPr>
          <a:xfrm>
            <a:off x="236520" y="407880"/>
            <a:ext cx="9539280" cy="1800"/>
          </a:xfrm>
          <a:prstGeom prst="line">
            <a:avLst/>
          </a:prstGeom>
          <a:ln w="9000">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a typeface="DejaVu Sans"/>
            </a:endParaRPr>
          </a:p>
        </p:txBody>
      </p:sp>
      <p:sp>
        <p:nvSpPr>
          <p:cNvPr id="3" name=""/>
          <p:cNvSpPr/>
          <p:nvPr/>
        </p:nvSpPr>
        <p:spPr>
          <a:xfrm>
            <a:off x="236520" y="159552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pic>
        <p:nvPicPr>
          <p:cNvPr id="4" name="" descr=""/>
          <p:cNvPicPr/>
          <p:nvPr/>
        </p:nvPicPr>
        <p:blipFill>
          <a:blip r:embed="rId2"/>
          <a:stretch/>
        </p:blipFill>
        <p:spPr>
          <a:xfrm>
            <a:off x="7365960" y="7116840"/>
            <a:ext cx="2356200" cy="376560"/>
          </a:xfrm>
          <a:prstGeom prst="rect">
            <a:avLst/>
          </a:prstGeom>
          <a:ln w="0">
            <a:noFill/>
          </a:ln>
        </p:spPr>
      </p:pic>
      <p:pic>
        <p:nvPicPr>
          <p:cNvPr id="5" name="" descr=""/>
          <p:cNvPicPr/>
          <p:nvPr/>
        </p:nvPicPr>
        <p:blipFill>
          <a:blip r:embed="rId3"/>
          <a:stretch/>
        </p:blipFill>
        <p:spPr>
          <a:xfrm>
            <a:off x="7845480" y="541440"/>
            <a:ext cx="2217960" cy="914760"/>
          </a:xfrm>
          <a:prstGeom prst="rect">
            <a:avLst/>
          </a:prstGeom>
          <a:ln w="0">
            <a:noFill/>
          </a:ln>
        </p:spPr>
      </p:pic>
      <p:sp>
        <p:nvSpPr>
          <p:cNvPr id="6" name=""/>
          <p:cNvSpPr/>
          <p:nvPr/>
        </p:nvSpPr>
        <p:spPr>
          <a:xfrm>
            <a:off x="260280" y="7078680"/>
            <a:ext cx="1081440" cy="2638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4"/>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05.12.2025 | </a:t>
            </a:r>
            <a:r>
              <a:rPr b="0" lang="en-US" sz="1200" strike="noStrike" u="none">
                <a:solidFill>
                  <a:srgbClr val="000000"/>
                </a:solidFill>
                <a:uFillTx/>
                <a:latin typeface="Arial"/>
                <a:ea typeface="DejaVu Sans"/>
              </a:rPr>
              <a:t>	</a:t>
            </a:r>
            <a:endParaRPr b="0" lang="en-US" sz="1200" strike="noStrike" u="none">
              <a:solidFill>
                <a:srgbClr val="000000"/>
              </a:solidFill>
              <a:uFillTx/>
              <a:latin typeface="Arial"/>
            </a:endParaRPr>
          </a:p>
        </p:txBody>
      </p:sp>
      <p:sp>
        <p:nvSpPr>
          <p:cNvPr id="7" name=""/>
          <p:cNvSpPr/>
          <p:nvPr/>
        </p:nvSpPr>
        <p:spPr>
          <a:xfrm>
            <a:off x="1158840" y="7078680"/>
            <a:ext cx="3623040" cy="433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Charging Station Upgrade to OCPP Communication for Smart Charging </a:t>
            </a:r>
            <a:endParaRPr b="0" lang="en-US" sz="1200" strike="noStrike" u="none">
              <a:solidFill>
                <a:srgbClr val="000000"/>
              </a:solidFill>
              <a:uFillTx/>
              <a:latin typeface="Arial"/>
            </a:endParaRPr>
          </a:p>
        </p:txBody>
      </p:sp>
      <p:sp>
        <p:nvSpPr>
          <p:cNvPr id="8" name=""/>
          <p:cNvSpPr/>
          <p:nvPr/>
        </p:nvSpPr>
        <p:spPr>
          <a:xfrm>
            <a:off x="3620880" y="7077600"/>
            <a:ext cx="1970640" cy="416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Junfan Jin, Can Zeng, </a:t>
            </a:r>
            <a:endParaRPr b="0" lang="en-US" sz="1200" strike="noStrike" u="none">
              <a:solidFill>
                <a:srgbClr val="000000"/>
              </a:solidFill>
              <a:uFillTx/>
              <a:latin typeface="Arial"/>
            </a:endParaRPr>
          </a:p>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a:t>
            </a:r>
            <a:r>
              <a:rPr b="0" lang="en-US" sz="1200" strike="noStrike" u="none">
                <a:solidFill>
                  <a:srgbClr val="000000"/>
                </a:solidFill>
                <a:uFillTx/>
                <a:latin typeface="Arial"/>
                <a:ea typeface="DejaVu Sans"/>
              </a:rPr>
              <a:t>Yunan Jiang, Huang Chen</a:t>
            </a:r>
            <a:endParaRPr b="0" lang="en-US" sz="1200" strike="noStrike" u="none">
              <a:solidFill>
                <a:srgbClr val="000000"/>
              </a:solidFill>
              <a:uFillTx/>
              <a:latin typeface="Arial"/>
            </a:endParaRPr>
          </a:p>
        </p:txBody>
      </p:sp>
      <p:sp>
        <p:nvSpPr>
          <p:cNvPr id="9" name=""/>
          <p:cNvSpPr/>
          <p:nvPr/>
        </p:nvSpPr>
        <p:spPr>
          <a:xfrm>
            <a:off x="239760" y="703260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sp>
        <p:nvSpPr>
          <p:cNvPr id="10" name="PlaceHolder 1"/>
          <p:cNvSpPr>
            <a:spLocks noGrp="1"/>
          </p:cNvSpPr>
          <p:nvPr>
            <p:ph type="title"/>
          </p:nvPr>
        </p:nvSpPr>
        <p:spPr>
          <a:xfrm>
            <a:off x="456840" y="549000"/>
            <a:ext cx="7309080" cy="908280"/>
          </a:xfrm>
          <a:prstGeom prst="rect">
            <a:avLst/>
          </a:prstGeom>
          <a:noFill/>
          <a:ln w="0">
            <a:noFill/>
          </a:ln>
        </p:spPr>
        <p:txBody>
          <a:bodyPr lIns="0" rIns="0" tIns="0" bIns="0" anchor="ctr">
            <a:noAutofit/>
          </a:bodyPr>
          <a:p>
            <a:pPr indent="0">
              <a:buNone/>
            </a:pPr>
            <a:r>
              <a:rPr b="0" lang="zh-CN" sz="1800" strike="noStrike" u="none">
                <a:solidFill>
                  <a:srgbClr val="000000"/>
                </a:solidFill>
                <a:uFillTx/>
                <a:latin typeface="Arial"/>
              </a:rPr>
              <a:t>单击以编辑标题文本格式</a:t>
            </a:r>
            <a:endParaRPr b="0" lang="en-US" sz="1800" strike="noStrike" u="none">
              <a:solidFill>
                <a:srgbClr val="000000"/>
              </a:solidFill>
              <a:uFillTx/>
              <a:latin typeface="Arial"/>
            </a:endParaRPr>
          </a:p>
        </p:txBody>
      </p:sp>
      <p:sp>
        <p:nvSpPr>
          <p:cNvPr id="11" name="PlaceHolder 2"/>
          <p:cNvSpPr>
            <a:spLocks noGrp="1"/>
          </p:cNvSpPr>
          <p:nvPr>
            <p:ph type="body"/>
          </p:nvPr>
        </p:nvSpPr>
        <p:spPr>
          <a:xfrm>
            <a:off x="456840" y="1828440"/>
            <a:ext cx="9137880" cy="4565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1800" strike="noStrike" u="none">
                <a:solidFill>
                  <a:srgbClr val="000000"/>
                </a:solidFill>
                <a:uFillTx/>
                <a:latin typeface="Arial"/>
              </a:rPr>
              <a:t>点击以编辑提纲文本格式</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zh-CN" sz="1800" strike="noStrike" u="none">
                <a:solidFill>
                  <a:srgbClr val="000000"/>
                </a:solidFill>
                <a:uFillTx/>
                <a:latin typeface="Arial"/>
              </a:rPr>
              <a:t>第二提纲级别</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zh-CN" sz="1800" strike="noStrike" u="none">
                <a:solidFill>
                  <a:srgbClr val="000000"/>
                </a:solidFill>
                <a:uFillTx/>
                <a:latin typeface="Arial"/>
              </a:rPr>
              <a:t>第三提纲级别</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zh-CN" sz="1800" strike="noStrike" u="none">
                <a:solidFill>
                  <a:srgbClr val="000000"/>
                </a:solidFill>
                <a:uFillTx/>
                <a:latin typeface="Arial"/>
              </a:rPr>
              <a:t>第四提纲级别</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第五提纲级别</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第六提纲级别</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第七提纲级别</a:t>
            </a:r>
            <a:endParaRPr b="0" lang="en-US"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slideLayout" Target="../slideLayouts/slideLayout1.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json-schema.org/draft-06/schema" TargetMode="External"/><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456840" y="548640"/>
            <a:ext cx="7309080" cy="908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rPr>
              <a:t>System Architecture </a:t>
            </a:r>
            <a:br>
              <a:rPr sz="3600"/>
            </a:br>
            <a:r>
              <a:rPr b="0" lang="en-US" sz="2800" strike="noStrike" u="none">
                <a:solidFill>
                  <a:srgbClr val="000000"/>
                </a:solidFill>
                <a:uFillTx/>
                <a:latin typeface="Arial"/>
              </a:rPr>
              <a:t>Overview </a:t>
            </a:r>
            <a:endParaRPr b="0" lang="en-US" sz="2800" strike="noStrike" u="none">
              <a:solidFill>
                <a:srgbClr val="000000"/>
              </a:solidFill>
              <a:uFillTx/>
              <a:latin typeface="Arial"/>
            </a:endParaRPr>
          </a:p>
        </p:txBody>
      </p:sp>
      <p:pic>
        <p:nvPicPr>
          <p:cNvPr id="21" name="" descr=""/>
          <p:cNvPicPr/>
          <p:nvPr/>
        </p:nvPicPr>
        <p:blipFill>
          <a:blip r:embed="rId1"/>
          <a:stretch/>
        </p:blipFill>
        <p:spPr>
          <a:xfrm>
            <a:off x="0" y="1691280"/>
            <a:ext cx="10078920" cy="5283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p:nvPr/>
        </p:nvSpPr>
        <p:spPr>
          <a:xfrm>
            <a:off x="540000" y="2592000"/>
            <a:ext cx="5040000" cy="1439280"/>
          </a:xfrm>
          <a:prstGeom prst="roundRect">
            <a:avLst>
              <a:gd name="adj" fmla="val 16667"/>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tabLst>
                <a:tab algn="l" pos="408240"/>
              </a:tabLst>
            </a:pPr>
            <a:r>
              <a:rPr b="1" i="1" lang="en-US" sz="1500" strike="noStrike" u="none">
                <a:solidFill>
                  <a:srgbClr val="000000"/>
                </a:solidFill>
                <a:uFillTx/>
                <a:latin typeface="Arial"/>
                <a:ea typeface="DejaVu Sans"/>
              </a:rPr>
              <a:t>g </a:t>
            </a:r>
            <a:r>
              <a:rPr b="0" lang="en-US" sz="1500" strike="noStrike" u="none">
                <a:solidFill>
                  <a:srgbClr val="000000"/>
                </a:solidFill>
                <a:uFillTx/>
                <a:latin typeface="Arial"/>
                <a:ea typeface="DejaVu Sans"/>
              </a:rPr>
              <a:t>= </a:t>
            </a:r>
            <a:r>
              <a:rPr b="1" i="1" lang="en-US" sz="1500" strike="noStrike" u="none">
                <a:solidFill>
                  <a:srgbClr val="000000"/>
                </a:solidFill>
                <a:uFillTx/>
                <a:latin typeface="Arial"/>
                <a:ea typeface="DejaVu Sans"/>
              </a:rPr>
              <a:t>GenSetChargingProfileRequest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OCPP_Message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DejaVu Sans"/>
              </a:rPr>
              <a:t>.generate</a:t>
            </a:r>
            <a:r>
              <a:rPr b="0" lang="en-US" sz="1500" strike="noStrike" u="none">
                <a:solidFill>
                  <a:srgbClr val="000000"/>
                </a:solidFill>
                <a:uFillTx/>
                <a:latin typeface="Arial"/>
                <a:ea typeface="DejaVu Sans"/>
              </a:rPr>
              <a: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    </a:t>
            </a:r>
            <a:r>
              <a:rPr b="0" lang="en-US" sz="1500" strike="noStrike" u="none">
                <a:solidFill>
                  <a:srgbClr val="000000"/>
                </a:solidFill>
                <a:uFillTx/>
                <a:latin typeface="Arial"/>
                <a:ea typeface="DejaVu Sans"/>
              </a:rPr>
              <a:t>evse_id = 1,</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charging_profile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.get_charging_profile</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custom_data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.get_custom_data</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a:t>
            </a:r>
            <a:endParaRPr b="0" lang="en-US" sz="1500" strike="noStrike" u="none">
              <a:solidFill>
                <a:srgbClr val="000000"/>
              </a:solidFill>
              <a:uFillTx/>
              <a:latin typeface="Arial"/>
            </a:endParaRPr>
          </a:p>
        </p:txBody>
      </p:sp>
      <p:sp>
        <p:nvSpPr>
          <p:cNvPr id="91" name="PlaceHolder 1"/>
          <p:cNvSpPr>
            <a:spLocks noGrp="1"/>
          </p:cNvSpPr>
          <p:nvPr>
            <p:ph/>
          </p:nvPr>
        </p:nvSpPr>
        <p:spPr>
          <a:xfrm>
            <a:off x="456840" y="2185560"/>
            <a:ext cx="3862440" cy="6217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92" name=""/>
          <p:cNvSpPr/>
          <p:nvPr/>
        </p:nvSpPr>
        <p:spPr>
          <a:xfrm>
            <a:off x="638280" y="4229280"/>
            <a:ext cx="6821280" cy="3448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generation functions to generate each message part</a:t>
            </a:r>
            <a:endParaRPr b="0" lang="en-US" sz="1800" strike="noStrike" u="none">
              <a:solidFill>
                <a:srgbClr val="000000"/>
              </a:solidFill>
              <a:uFillTx/>
              <a:latin typeface="Arial"/>
            </a:endParaRPr>
          </a:p>
        </p:txBody>
      </p:sp>
      <p:sp>
        <p:nvSpPr>
          <p:cNvPr id="93" name=""/>
          <p:cNvSpPr/>
          <p:nvPr/>
        </p:nvSpPr>
        <p:spPr>
          <a:xfrm>
            <a:off x="571680" y="5605200"/>
            <a:ext cx="1847880" cy="360"/>
          </a:xfrm>
          <a:prstGeom prst="line">
            <a:avLst/>
          </a:prstGeom>
          <a:ln w="76320">
            <a:solidFill>
              <a:srgbClr val="0369a3"/>
            </a:solidFill>
            <a:round/>
            <a:tailEnd len="med" type="triangle" w="med"/>
          </a:ln>
        </p:spPr>
        <p:style>
          <a:lnRef idx="0"/>
          <a:fillRef idx="0"/>
          <a:effectRef idx="0"/>
          <a:fontRef idx="minor"/>
        </p:style>
        <p:txBody>
          <a:bodyPr lIns="128160" rIns="128160" tIns="-83160" bIns="-83160" anchor="ctr">
            <a:noAutofit/>
          </a:bodyPr>
          <a:p>
            <a:endParaRPr b="0" lang="en-US" sz="1800" strike="noStrike" u="none">
              <a:solidFill>
                <a:srgbClr val="000000"/>
              </a:solidFill>
              <a:uFillTx/>
              <a:latin typeface="Arial"/>
              <a:ea typeface="DejaVu Sans"/>
            </a:endParaRPr>
          </a:p>
        </p:txBody>
      </p:sp>
      <p:sp>
        <p:nvSpPr>
          <p:cNvPr id="94" name=""/>
          <p:cNvSpPr/>
          <p:nvPr/>
        </p:nvSpPr>
        <p:spPr>
          <a:xfrm>
            <a:off x="2714760" y="4905360"/>
            <a:ext cx="7320240" cy="133596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provides type hints and Docstring</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Reduces the learning cost of the OCPP Standard documentation</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Structure encapsulation significantly reduces the probability of errors</a:t>
            </a:r>
            <a:endParaRPr b="0" lang="en-US" sz="1800" strike="noStrike" u="none">
              <a:solidFill>
                <a:srgbClr val="000000"/>
              </a:solidFill>
              <a:uFillTx/>
              <a:latin typeface="Arial"/>
            </a:endParaRPr>
          </a:p>
          <a:p>
            <a:pPr marL="216000" indent="-216000">
              <a:lnSpc>
                <a:spcPct val="100000"/>
              </a:lnSpc>
              <a:spcBef>
                <a:spcPts val="340"/>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Unified standard improve team collaboration efficiency</a:t>
            </a:r>
            <a:endParaRPr b="0" lang="en-US" sz="1800" strike="noStrike" u="none">
              <a:solidFill>
                <a:srgbClr val="000000"/>
              </a:solidFill>
              <a:uFillTx/>
              <a:latin typeface="Arial"/>
            </a:endParaRPr>
          </a:p>
        </p:txBody>
      </p:sp>
      <p:sp>
        <p:nvSpPr>
          <p:cNvPr id="95" name=""/>
          <p:cNvSpPr/>
          <p:nvPr/>
        </p:nvSpPr>
        <p:spPr>
          <a:xfrm>
            <a:off x="457200" y="492120"/>
            <a:ext cx="8275680" cy="10227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96" name=""/>
          <p:cNvSpPr/>
          <p:nvPr/>
        </p:nvSpPr>
        <p:spPr>
          <a:xfrm>
            <a:off x="432360" y="1728360"/>
            <a:ext cx="2518560" cy="34272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97" name=""/>
          <p:cNvSpPr/>
          <p:nvPr/>
        </p:nvSpPr>
        <p:spPr>
          <a:xfrm>
            <a:off x="6984360" y="1728360"/>
            <a:ext cx="2518560" cy="34272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98" name=""/>
          <p:cNvSpPr/>
          <p:nvPr/>
        </p:nvSpPr>
        <p:spPr>
          <a:xfrm>
            <a:off x="3672360" y="172836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99" name="" descr=""/>
          <p:cNvPicPr/>
          <p:nvPr/>
        </p:nvPicPr>
        <p:blipFill>
          <a:blip r:embed="rId1"/>
          <a:stretch/>
        </p:blipFill>
        <p:spPr>
          <a:xfrm>
            <a:off x="1080000" y="4932000"/>
            <a:ext cx="539280" cy="539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360" y="2520000"/>
            <a:ext cx="10079640" cy="4033440"/>
          </a:xfrm>
          <a:prstGeom prst="rect">
            <a:avLst/>
          </a:prstGeom>
          <a:ln w="0">
            <a:noFill/>
          </a:ln>
        </p:spPr>
      </p:pic>
      <p:sp>
        <p:nvSpPr>
          <p:cNvPr id="101" name=""/>
          <p:cNvSpPr/>
          <p:nvPr/>
        </p:nvSpPr>
        <p:spPr>
          <a:xfrm>
            <a:off x="628920" y="6610320"/>
            <a:ext cx="3457800" cy="3448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V2.0.1 —&gt; 128         v1.6 —&gt;78 </a:t>
            </a:r>
            <a:endParaRPr b="0" lang="en-US" sz="1800" strike="noStrike" u="none">
              <a:solidFill>
                <a:srgbClr val="000000"/>
              </a:solidFill>
              <a:uFillTx/>
              <a:latin typeface="Arial"/>
            </a:endParaRPr>
          </a:p>
        </p:txBody>
      </p:sp>
      <p:sp>
        <p:nvSpPr>
          <p:cNvPr id="102" name=""/>
          <p:cNvSpPr/>
          <p:nvPr/>
        </p:nvSpPr>
        <p:spPr>
          <a:xfrm>
            <a:off x="457200" y="492120"/>
            <a:ext cx="8275680" cy="10227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103" name=""/>
          <p:cNvSpPr/>
          <p:nvPr/>
        </p:nvSpPr>
        <p:spPr>
          <a:xfrm>
            <a:off x="432720" y="1728720"/>
            <a:ext cx="2518560" cy="34272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4" name=""/>
          <p:cNvSpPr/>
          <p:nvPr/>
        </p:nvSpPr>
        <p:spPr>
          <a:xfrm>
            <a:off x="6984720" y="1728720"/>
            <a:ext cx="2518560" cy="34272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05" name=""/>
          <p:cNvSpPr/>
          <p:nvPr/>
        </p:nvSpPr>
        <p:spPr>
          <a:xfrm>
            <a:off x="3672720" y="172872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106" name="PlaceHolder 3"/>
          <p:cNvSpPr/>
          <p:nvPr/>
        </p:nvSpPr>
        <p:spPr>
          <a:xfrm>
            <a:off x="457200" y="2157120"/>
            <a:ext cx="3862080" cy="72216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ea typeface="DejaVu Sans"/>
              </a:rPr>
              <a:t>OCPP Message Generator</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360000" y="3060000"/>
            <a:ext cx="9137880" cy="233208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synchronous/asynchronous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No need for fixed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Facilitates testing, debugging </a:t>
            </a:r>
            <a:endParaRPr b="0" lang="en-US" sz="1800" strike="noStrike" u="none">
              <a:solidFill>
                <a:srgbClr val="000000"/>
              </a:solidFill>
              <a:uFillTx/>
              <a:latin typeface="Arial"/>
            </a:endParaRPr>
          </a:p>
          <a:p>
            <a:pPr marL="864000" indent="0">
              <a:lnSpc>
                <a:spcPct val="100000"/>
              </a:lnSpc>
              <a:spcBef>
                <a:spcPts val="283"/>
              </a:spcBef>
              <a:spcAft>
                <a:spcPts val="283"/>
              </a:spcAft>
              <a:buNone/>
              <a:tabLst>
                <a:tab algn="l" pos="0"/>
              </a:tabLst>
            </a:pPr>
            <a:r>
              <a:rPr b="0" lang="en-US" sz="1800" strike="noStrike" u="none">
                <a:solidFill>
                  <a:srgbClr val="000000"/>
                </a:solidFill>
                <a:uFillTx/>
                <a:latin typeface="Arial"/>
              </a:rPr>
              <a:t>and expansion</a:t>
            </a:r>
            <a:endParaRPr b="0" lang="en-US" sz="1800" strike="noStrike" u="none">
              <a:solidFill>
                <a:srgbClr val="000000"/>
              </a:solidFill>
              <a:uFillTx/>
              <a:latin typeface="Arial"/>
            </a:endParaRPr>
          </a:p>
        </p:txBody>
      </p:sp>
      <p:sp>
        <p:nvSpPr>
          <p:cNvPr id="108" name=""/>
          <p:cNvSpPr/>
          <p:nvPr/>
        </p:nvSpPr>
        <p:spPr>
          <a:xfrm>
            <a:off x="432000" y="172800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9" name=""/>
          <p:cNvSpPr/>
          <p:nvPr/>
        </p:nvSpPr>
        <p:spPr>
          <a:xfrm>
            <a:off x="6984000" y="172800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10" name=""/>
          <p:cNvSpPr/>
          <p:nvPr/>
        </p:nvSpPr>
        <p:spPr>
          <a:xfrm>
            <a:off x="3672000" y="1728000"/>
            <a:ext cx="2518560" cy="34272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111" name="" descr=""/>
          <p:cNvPicPr/>
          <p:nvPr/>
        </p:nvPicPr>
        <p:blipFill>
          <a:blip r:embed="rId1"/>
          <a:stretch/>
        </p:blipFill>
        <p:spPr>
          <a:xfrm>
            <a:off x="0" y="5746680"/>
            <a:ext cx="10078920" cy="1078200"/>
          </a:xfrm>
          <a:prstGeom prst="rect">
            <a:avLst/>
          </a:prstGeom>
          <a:ln w="0">
            <a:noFill/>
          </a:ln>
        </p:spPr>
      </p:pic>
      <p:sp>
        <p:nvSpPr>
          <p:cNvPr id="112" name=""/>
          <p:cNvSpPr/>
          <p:nvPr/>
        </p:nvSpPr>
        <p:spPr>
          <a:xfrm>
            <a:off x="360000" y="2343240"/>
            <a:ext cx="9358560" cy="536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  </a:t>
            </a:r>
            <a:r>
              <a:rPr b="0" lang="en-US" sz="2000" strike="noStrike" u="none">
                <a:solidFill>
                  <a:srgbClr val="000000"/>
                </a:solidFill>
                <a:uFillTx/>
                <a:latin typeface="Arial"/>
                <a:ea typeface="DejaVu Sans"/>
              </a:rPr>
              <a:t>Problem: Multiple modules, complex calls, high coupling</a:t>
            </a:r>
            <a:endParaRPr b="0" lang="en-US" sz="2000" strike="noStrike" u="none">
              <a:solidFill>
                <a:srgbClr val="000000"/>
              </a:solidFill>
              <a:uFillTx/>
              <a:latin typeface="Arial"/>
            </a:endParaRPr>
          </a:p>
        </p:txBody>
      </p:sp>
      <p:sp>
        <p:nvSpPr>
          <p:cNvPr id="113" name=""/>
          <p:cNvSpPr/>
          <p:nvPr/>
        </p:nvSpPr>
        <p:spPr>
          <a:xfrm>
            <a:off x="457200" y="492120"/>
            <a:ext cx="8275680" cy="10227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114" name="" descr=""/>
          <p:cNvPicPr/>
          <p:nvPr/>
        </p:nvPicPr>
        <p:blipFill>
          <a:blip r:embed="rId2"/>
          <a:stretch/>
        </p:blipFill>
        <p:spPr>
          <a:xfrm>
            <a:off x="7056000" y="3312000"/>
            <a:ext cx="2878560" cy="2158560"/>
          </a:xfrm>
          <a:prstGeom prst="rect">
            <a:avLst/>
          </a:prstGeom>
          <a:ln w="0">
            <a:noFill/>
          </a:ln>
        </p:spPr>
      </p:pic>
      <p:pic>
        <p:nvPicPr>
          <p:cNvPr id="115" name="" descr=""/>
          <p:cNvPicPr/>
          <p:nvPr/>
        </p:nvPicPr>
        <p:blipFill>
          <a:blip r:embed="rId3"/>
          <a:stretch/>
        </p:blipFill>
        <p:spPr>
          <a:xfrm>
            <a:off x="7380000" y="2235240"/>
            <a:ext cx="824040" cy="824040"/>
          </a:xfrm>
          <a:prstGeom prst="rect">
            <a:avLst/>
          </a:prstGeom>
          <a:ln w="0">
            <a:noFill/>
          </a:ln>
        </p:spPr>
      </p:pic>
      <p:grpSp>
        <p:nvGrpSpPr>
          <p:cNvPr id="116" name=""/>
          <p:cNvGrpSpPr/>
          <p:nvPr/>
        </p:nvGrpSpPr>
        <p:grpSpPr>
          <a:xfrm>
            <a:off x="3600000" y="4500000"/>
            <a:ext cx="3346200" cy="1259280"/>
            <a:chOff x="3600000" y="4500000"/>
            <a:chExt cx="3346200" cy="1259280"/>
          </a:xfrm>
        </p:grpSpPr>
        <p:pic>
          <p:nvPicPr>
            <p:cNvPr id="117" name="" descr=""/>
            <p:cNvPicPr/>
            <p:nvPr/>
          </p:nvPicPr>
          <p:blipFill>
            <a:blip r:embed="rId4"/>
            <a:stretch/>
          </p:blipFill>
          <p:spPr>
            <a:xfrm>
              <a:off x="4824000" y="4500000"/>
              <a:ext cx="899280" cy="899280"/>
            </a:xfrm>
            <a:prstGeom prst="rect">
              <a:avLst/>
            </a:prstGeom>
            <a:ln w="0">
              <a:noFill/>
            </a:ln>
          </p:spPr>
        </p:pic>
        <p:pic>
          <p:nvPicPr>
            <p:cNvPr id="118" name="" descr=""/>
            <p:cNvPicPr/>
            <p:nvPr/>
          </p:nvPicPr>
          <p:blipFill>
            <a:blip r:embed="rId5"/>
            <a:stretch/>
          </p:blipFill>
          <p:spPr>
            <a:xfrm>
              <a:off x="3600000" y="4536000"/>
              <a:ext cx="863280" cy="863280"/>
            </a:xfrm>
            <a:prstGeom prst="rect">
              <a:avLst/>
            </a:prstGeom>
            <a:ln w="0">
              <a:noFill/>
            </a:ln>
          </p:spPr>
        </p:pic>
        <p:pic>
          <p:nvPicPr>
            <p:cNvPr id="119" name="" descr=""/>
            <p:cNvPicPr/>
            <p:nvPr/>
          </p:nvPicPr>
          <p:blipFill>
            <a:blip r:embed="rId6"/>
            <a:stretch/>
          </p:blipFill>
          <p:spPr>
            <a:xfrm>
              <a:off x="6084360" y="4537440"/>
              <a:ext cx="861840" cy="861840"/>
            </a:xfrm>
            <a:prstGeom prst="rect">
              <a:avLst/>
            </a:prstGeom>
            <a:ln w="0">
              <a:noFill/>
            </a:ln>
          </p:spPr>
        </p:pic>
        <p:sp>
          <p:nvSpPr>
            <p:cNvPr id="120" name=""/>
            <p:cNvSpPr/>
            <p:nvPr/>
          </p:nvSpPr>
          <p:spPr>
            <a:xfrm>
              <a:off x="572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1" name=""/>
            <p:cNvSpPr/>
            <p:nvPr/>
          </p:nvSpPr>
          <p:spPr>
            <a:xfrm flipH="1">
              <a:off x="446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2" name=""/>
            <p:cNvSpPr/>
            <p:nvPr/>
          </p:nvSpPr>
          <p:spPr>
            <a:xfrm>
              <a:off x="4644000" y="5400000"/>
              <a:ext cx="14392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123" name=""/>
            <p:cNvSpPr/>
            <p:nvPr/>
          </p:nvSpPr>
          <p:spPr>
            <a:xfrm>
              <a:off x="3672000" y="5400000"/>
              <a:ext cx="71928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124" name=""/>
            <p:cNvSpPr/>
            <p:nvPr/>
          </p:nvSpPr>
          <p:spPr>
            <a:xfrm>
              <a:off x="6192000" y="5400000"/>
              <a:ext cx="71928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125" name="" descr=""/>
          <p:cNvPicPr/>
          <p:nvPr/>
        </p:nvPicPr>
        <p:blipFill>
          <a:blip r:embed="rId7"/>
          <a:stretch/>
        </p:blipFill>
        <p:spPr>
          <a:xfrm>
            <a:off x="180000" y="3420000"/>
            <a:ext cx="568440" cy="5684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
          <p:cNvSpPr/>
          <p:nvPr/>
        </p:nvSpPr>
        <p:spPr>
          <a:xfrm>
            <a:off x="6815160" y="2016000"/>
            <a:ext cx="2904120" cy="482364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3" name=""/>
          <p:cNvSpPr/>
          <p:nvPr/>
        </p:nvSpPr>
        <p:spPr>
          <a:xfrm>
            <a:off x="3420000" y="2016000"/>
            <a:ext cx="3240000" cy="482364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4" name=""/>
          <p:cNvSpPr/>
          <p:nvPr/>
        </p:nvSpPr>
        <p:spPr>
          <a:xfrm>
            <a:off x="360000" y="2016000"/>
            <a:ext cx="2904120" cy="482364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spcBef>
                <a:spcPts val="1134"/>
              </a:spcBef>
              <a:spcAft>
                <a:spcPts val="283"/>
              </a:spcAft>
              <a:tabLst>
                <a:tab algn="l" pos="408240"/>
              </a:tabLst>
            </a:pPr>
            <a:endParaRPr b="0" lang="en-US" sz="1800" strike="noStrike" u="none">
              <a:solidFill>
                <a:srgbClr val="000000"/>
              </a:solidFill>
              <a:uFillTx/>
              <a:latin typeface="Arial"/>
              <a:ea typeface="DejaVu Sans"/>
            </a:endParaRPr>
          </a:p>
        </p:txBody>
      </p:sp>
      <p:sp>
        <p:nvSpPr>
          <p:cNvPr id="25" name="PlaceHolder 1"/>
          <p:cNvSpPr>
            <a:spLocks noGrp="1"/>
          </p:cNvSpPr>
          <p:nvPr>
            <p:ph type="title"/>
          </p:nvPr>
        </p:nvSpPr>
        <p:spPr>
          <a:xfrm>
            <a:off x="457200" y="550800"/>
            <a:ext cx="7799400" cy="9417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 </a:t>
            </a:r>
            <a:br>
              <a:rPr sz="3600"/>
            </a:br>
            <a:r>
              <a:rPr b="0" lang="en-US" sz="2800" strike="noStrike" u="none">
                <a:solidFill>
                  <a:srgbClr val="000000"/>
                </a:solidFill>
                <a:uFillTx/>
                <a:latin typeface="Arial"/>
                <a:ea typeface="Noto Sans SC"/>
              </a:rPr>
              <a:t>Requirements</a:t>
            </a:r>
            <a:endParaRPr b="0" lang="en-US" sz="2800" strike="noStrike" u="none">
              <a:solidFill>
                <a:srgbClr val="000000"/>
              </a:solidFill>
              <a:uFillTx/>
              <a:latin typeface="Arial"/>
            </a:endParaRPr>
          </a:p>
        </p:txBody>
      </p:sp>
      <p:sp>
        <p:nvSpPr>
          <p:cNvPr id="26" name=""/>
          <p:cNvSpPr/>
          <p:nvPr/>
        </p:nvSpPr>
        <p:spPr>
          <a:xfrm>
            <a:off x="677880" y="1764000"/>
            <a:ext cx="2274120" cy="53928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DejaVu Sans"/>
              </a:rPr>
              <a:t>Communication Protocol</a:t>
            </a:r>
            <a:endParaRPr b="1" lang="en-US" sz="1800" strike="noStrike" u="none">
              <a:solidFill>
                <a:srgbClr val="ffffff"/>
              </a:solidFill>
              <a:uFillTx/>
              <a:latin typeface="Arial"/>
            </a:endParaRPr>
          </a:p>
        </p:txBody>
      </p:sp>
      <p:sp>
        <p:nvSpPr>
          <p:cNvPr id="27" name=""/>
          <p:cNvSpPr/>
          <p:nvPr/>
        </p:nvSpPr>
        <p:spPr>
          <a:xfrm>
            <a:off x="3905280" y="1764000"/>
            <a:ext cx="2286720" cy="53928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Concurrent Tasks Scheduling</a:t>
            </a:r>
            <a:endParaRPr b="1" lang="en-US" sz="1800" strike="noStrike" u="none">
              <a:solidFill>
                <a:srgbClr val="ffffff"/>
              </a:solidFill>
              <a:uFillTx/>
              <a:latin typeface="Arial"/>
            </a:endParaRPr>
          </a:p>
        </p:txBody>
      </p:sp>
      <p:sp>
        <p:nvSpPr>
          <p:cNvPr id="28" name=""/>
          <p:cNvSpPr/>
          <p:nvPr/>
        </p:nvSpPr>
        <p:spPr>
          <a:xfrm>
            <a:off x="7133040" y="1764000"/>
            <a:ext cx="2298960" cy="53928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System Expansion </a:t>
            </a:r>
            <a:endParaRPr b="1" lang="en-US" sz="1800" strike="noStrike" u="none">
              <a:solidFill>
                <a:srgbClr val="ffffff"/>
              </a:solidFill>
              <a:uFillTx/>
              <a:latin typeface="Arial"/>
            </a:endParaRPr>
          </a:p>
        </p:txBody>
      </p:sp>
      <p:sp>
        <p:nvSpPr>
          <p:cNvPr id="29" name=""/>
          <p:cNvSpPr/>
          <p:nvPr/>
        </p:nvSpPr>
        <p:spPr>
          <a:xfrm>
            <a:off x="720000" y="2556000"/>
            <a:ext cx="2159280" cy="395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OCPP Protocol</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WebSocket Communication</a:t>
            </a:r>
            <a:endParaRPr b="0" lang="en-US" sz="1800" strike="noStrike" u="none">
              <a:solidFill>
                <a:srgbClr val="000000"/>
              </a:solidFill>
              <a:uFillTx/>
              <a:latin typeface="Arial"/>
            </a:endParaRPr>
          </a:p>
        </p:txBody>
      </p:sp>
      <p:sp>
        <p:nvSpPr>
          <p:cNvPr id="30" name=""/>
          <p:cNvSpPr/>
          <p:nvPr/>
        </p:nvSpPr>
        <p:spPr>
          <a:xfrm>
            <a:off x="3420000" y="2520000"/>
            <a:ext cx="3240000" cy="4319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Message Management</a:t>
            </a:r>
            <a:endParaRPr b="0" lang="en-US" sz="1800" strike="noStrike" u="none">
              <a:solidFill>
                <a:srgbClr val="000000"/>
              </a:solidFill>
              <a:uFillTx/>
              <a:latin typeface="Arial"/>
              <a:ea typeface="Noto Sans SC"/>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GUI Control</a:t>
            </a:r>
            <a:endParaRPr b="0" lang="en-US" sz="1800" strike="noStrike" u="none">
              <a:solidFill>
                <a:srgbClr val="000000"/>
              </a:solidFill>
              <a:uFillTx/>
              <a:latin typeface="Arial"/>
              <a:ea typeface="Noto Sans SC"/>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Real-time Data Collection</a:t>
            </a:r>
            <a:endParaRPr b="0" lang="en-US" sz="1800" strike="noStrike" u="none">
              <a:solidFill>
                <a:srgbClr val="000000"/>
              </a:solidFill>
              <a:uFillTx/>
              <a:latin typeface="Arial"/>
              <a:ea typeface="Noto Sans SC"/>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Execution of Charging Logic</a:t>
            </a:r>
            <a:endParaRPr b="0" lang="en-US" sz="1800" strike="noStrike" u="none">
              <a:solidFill>
                <a:srgbClr val="000000"/>
              </a:solidFill>
              <a:uFillTx/>
              <a:latin typeface="Arial"/>
              <a:ea typeface="Noto Sans SC"/>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a typeface="Noto Sans SC"/>
            </a:endParaRPr>
          </a:p>
        </p:txBody>
      </p:sp>
      <p:sp>
        <p:nvSpPr>
          <p:cNvPr id="31" name=""/>
          <p:cNvSpPr/>
          <p:nvPr/>
        </p:nvSpPr>
        <p:spPr>
          <a:xfrm>
            <a:off x="6815160" y="2556000"/>
            <a:ext cx="2904120" cy="395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pic>
        <p:nvPicPr>
          <p:cNvPr id="32" name="" descr=""/>
          <p:cNvPicPr/>
          <p:nvPr/>
        </p:nvPicPr>
        <p:blipFill>
          <a:blip r:embed="rId1"/>
          <a:stretch/>
        </p:blipFill>
        <p:spPr>
          <a:xfrm>
            <a:off x="7812000" y="5939280"/>
            <a:ext cx="864000" cy="864000"/>
          </a:xfrm>
          <a:prstGeom prst="rect">
            <a:avLst/>
          </a:prstGeom>
          <a:ln w="0">
            <a:noFill/>
          </a:ln>
        </p:spPr>
      </p:pic>
      <p:pic>
        <p:nvPicPr>
          <p:cNvPr id="33" name="" descr=""/>
          <p:cNvPicPr/>
          <p:nvPr/>
        </p:nvPicPr>
        <p:blipFill>
          <a:blip r:embed="rId2"/>
          <a:stretch/>
        </p:blipFill>
        <p:spPr>
          <a:xfrm>
            <a:off x="4572000" y="5939280"/>
            <a:ext cx="864000" cy="864000"/>
          </a:xfrm>
          <a:prstGeom prst="rect">
            <a:avLst/>
          </a:prstGeom>
          <a:ln w="0">
            <a:noFill/>
          </a:ln>
        </p:spPr>
      </p:pic>
      <p:pic>
        <p:nvPicPr>
          <p:cNvPr id="34" name="" descr=""/>
          <p:cNvPicPr/>
          <p:nvPr/>
        </p:nvPicPr>
        <p:blipFill>
          <a:blip r:embed="rId3"/>
          <a:stretch/>
        </p:blipFill>
        <p:spPr>
          <a:xfrm>
            <a:off x="1296000" y="5940000"/>
            <a:ext cx="1079280" cy="826920"/>
          </a:xfrm>
          <a:prstGeom prst="rect">
            <a:avLst/>
          </a:prstGeom>
          <a:ln w="0">
            <a:noFill/>
          </a:ln>
        </p:spPr>
      </p:pic>
      <p:sp>
        <p:nvSpPr>
          <p:cNvPr id="35" name=""/>
          <p:cNvSpPr/>
          <p:nvPr/>
        </p:nvSpPr>
        <p:spPr>
          <a:xfrm>
            <a:off x="6815160" y="2556000"/>
            <a:ext cx="2904120" cy="395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491760"/>
            <a:ext cx="8275680" cy="10227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37" name="PlaceHolder 2"/>
          <p:cNvSpPr>
            <a:spLocks noGrp="1"/>
          </p:cNvSpPr>
          <p:nvPr>
            <p:ph/>
          </p:nvPr>
        </p:nvSpPr>
        <p:spPr>
          <a:xfrm>
            <a:off x="456840" y="2185560"/>
            <a:ext cx="3682440" cy="4417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38" name=""/>
          <p:cNvSpPr/>
          <p:nvPr/>
        </p:nvSpPr>
        <p:spPr>
          <a:xfrm>
            <a:off x="828000" y="2700000"/>
            <a:ext cx="3542400" cy="3600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417"/>
              </a:spcBef>
              <a:spcAft>
                <a:spcPts val="1417"/>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Complex hierarchical nesting, </a:t>
            </a:r>
            <a:r>
              <a:rPr b="1" lang="en-US" sz="1800" strike="noStrike" u="none">
                <a:solidFill>
                  <a:srgbClr val="000000"/>
                </a:solidFill>
                <a:uFillTx/>
                <a:latin typeface="Arial"/>
                <a:ea typeface="DejaVu Sans"/>
              </a:rPr>
              <a:t>difficult</a:t>
            </a:r>
            <a:r>
              <a:rPr b="0" lang="en-US" sz="1800" strike="noStrike" u="none">
                <a:solidFill>
                  <a:srgbClr val="000000"/>
                </a:solidFill>
                <a:uFillTx/>
                <a:latin typeface="Arial"/>
                <a:ea typeface="DejaVu Sans"/>
              </a:rPr>
              <a:t> to learn structure</a:t>
            </a:r>
            <a:endParaRPr b="0" lang="en-US" sz="1800" strike="noStrike" u="none">
              <a:solidFill>
                <a:srgbClr val="000000"/>
              </a:solidFill>
              <a:uFillTx/>
              <a:latin typeface="Arial"/>
              <a:ea typeface="Noto Sans SC"/>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Frequent</a:t>
            </a:r>
            <a:r>
              <a:rPr b="0" lang="en-US" sz="1800" strike="noStrike" u="none">
                <a:solidFill>
                  <a:srgbClr val="000000"/>
                </a:solidFill>
                <a:uFillTx/>
                <a:latin typeface="Arial"/>
                <a:ea typeface="DejaVu Sans"/>
              </a:rPr>
              <a:t> reference to the OCPP Standard is required when writing code</a:t>
            </a:r>
            <a:endParaRPr b="0" lang="en-US" sz="1800" strike="noStrike" u="none">
              <a:solidFill>
                <a:srgbClr val="000000"/>
              </a:solidFill>
              <a:uFillTx/>
              <a:latin typeface="Arial"/>
              <a:ea typeface="Noto Sans SC"/>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High probability</a:t>
            </a:r>
            <a:r>
              <a:rPr b="0" lang="en-US" sz="1800" strike="noStrike" u="none">
                <a:solidFill>
                  <a:srgbClr val="000000"/>
                </a:solidFill>
                <a:uFillTx/>
                <a:latin typeface="Arial"/>
                <a:ea typeface="DejaVu Sans"/>
              </a:rPr>
              <a:t> of </a:t>
            </a:r>
            <a:r>
              <a:rPr b="1" lang="en-US" sz="1800" strike="noStrike" u="none">
                <a:solidFill>
                  <a:srgbClr val="000000"/>
                </a:solidFill>
                <a:uFillTx/>
                <a:latin typeface="Arial"/>
                <a:ea typeface="DejaVu Sans"/>
              </a:rPr>
              <a:t>error</a:t>
            </a:r>
            <a:r>
              <a:rPr b="0" lang="en-US" sz="1800" strike="noStrike" u="none">
                <a:solidFill>
                  <a:srgbClr val="000000"/>
                </a:solidFill>
                <a:uFillTx/>
                <a:latin typeface="Arial"/>
                <a:ea typeface="DejaVu Sans"/>
              </a:rPr>
              <a:t>, with significant debugging costs</a:t>
            </a:r>
            <a:endParaRPr b="0" lang="en-US" sz="1800" strike="noStrike" u="none">
              <a:solidFill>
                <a:srgbClr val="000000"/>
              </a:solidFill>
              <a:uFillTx/>
              <a:latin typeface="Arial"/>
              <a:ea typeface="Noto Sans SC"/>
            </a:endParaRPr>
          </a:p>
        </p:txBody>
      </p:sp>
      <p:sp>
        <p:nvSpPr>
          <p:cNvPr id="39" name=""/>
          <p:cNvSpPr/>
          <p:nvPr/>
        </p:nvSpPr>
        <p:spPr>
          <a:xfrm>
            <a:off x="432360" y="1728360"/>
            <a:ext cx="2518560" cy="34272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1" lang="en-US" sz="2000" strike="noStrike" u="none">
              <a:solidFill>
                <a:srgbClr val="ffffff"/>
              </a:solidFill>
              <a:uFillTx/>
              <a:latin typeface="Arial"/>
            </a:endParaRPr>
          </a:p>
        </p:txBody>
      </p:sp>
      <p:sp>
        <p:nvSpPr>
          <p:cNvPr id="40" name=""/>
          <p:cNvSpPr/>
          <p:nvPr/>
        </p:nvSpPr>
        <p:spPr>
          <a:xfrm>
            <a:off x="6984360" y="172836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41" name=""/>
          <p:cNvSpPr/>
          <p:nvPr/>
        </p:nvSpPr>
        <p:spPr>
          <a:xfrm>
            <a:off x="3672360" y="172836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42" name="" descr=""/>
          <p:cNvPicPr/>
          <p:nvPr/>
        </p:nvPicPr>
        <p:blipFill>
          <a:blip r:embed="rId1"/>
          <a:stretch/>
        </p:blipFill>
        <p:spPr>
          <a:xfrm>
            <a:off x="5040000" y="2222640"/>
            <a:ext cx="4058280" cy="3717360"/>
          </a:xfrm>
          <a:prstGeom prst="rect">
            <a:avLst/>
          </a:prstGeom>
          <a:ln w="0">
            <a:noFill/>
          </a:ln>
        </p:spPr>
      </p:pic>
      <p:pic>
        <p:nvPicPr>
          <p:cNvPr id="43" name="" descr=""/>
          <p:cNvPicPr/>
          <p:nvPr/>
        </p:nvPicPr>
        <p:blipFill>
          <a:blip r:embed="rId2"/>
          <a:stretch/>
        </p:blipFill>
        <p:spPr>
          <a:xfrm>
            <a:off x="842400" y="5580000"/>
            <a:ext cx="957600" cy="9576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p:nvPr>
        </p:nvSpPr>
        <p:spPr>
          <a:xfrm>
            <a:off x="456840" y="2185560"/>
            <a:ext cx="3862440" cy="334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45" name=""/>
          <p:cNvSpPr/>
          <p:nvPr/>
        </p:nvSpPr>
        <p:spPr>
          <a:xfrm>
            <a:off x="831960" y="2589480"/>
            <a:ext cx="3848040" cy="7225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a:t>
            </a:r>
            <a:r>
              <a:rPr b="1" lang="en-US" sz="1800" strike="noStrike" u="none">
                <a:solidFill>
                  <a:srgbClr val="000000"/>
                </a:solidFill>
                <a:uFillTx/>
                <a:latin typeface="Arial"/>
                <a:ea typeface="DejaVu Sans"/>
              </a:rPr>
              <a:t>generation functions</a:t>
            </a:r>
            <a:r>
              <a:rPr b="0" lang="en-US" sz="1800" strike="noStrike" u="none">
                <a:solidFill>
                  <a:srgbClr val="000000"/>
                </a:solidFill>
                <a:uFillTx/>
                <a:latin typeface="Arial"/>
                <a:ea typeface="DejaVu Sans"/>
              </a:rPr>
              <a:t> </a:t>
            </a:r>
            <a:endParaRPr b="0" lang="en-US" sz="1800" strike="noStrike" u="none">
              <a:solidFill>
                <a:srgbClr val="000000"/>
              </a:solidFill>
              <a:uFillTx/>
              <a:latin typeface="Arial"/>
            </a:endParaRPr>
          </a:p>
          <a:p>
            <a:pPr>
              <a:lnSpc>
                <a:spcPct val="100000"/>
              </a:lnSpc>
              <a:tabLst>
                <a:tab algn="l" pos="408240"/>
              </a:tabLst>
            </a:pPr>
            <a:r>
              <a:rPr b="0" lang="en-US" sz="1800" strike="noStrike" u="none">
                <a:solidFill>
                  <a:srgbClr val="000000"/>
                </a:solidFill>
                <a:uFillTx/>
                <a:latin typeface="Arial"/>
                <a:ea typeface="DejaVu Sans"/>
              </a:rPr>
              <a:t>to generate each message part</a:t>
            </a:r>
            <a:endParaRPr b="0" lang="en-US" sz="1800" strike="noStrike" u="none">
              <a:solidFill>
                <a:srgbClr val="000000"/>
              </a:solidFill>
              <a:uFillTx/>
              <a:latin typeface="Arial"/>
            </a:endParaRPr>
          </a:p>
        </p:txBody>
      </p:sp>
      <p:sp>
        <p:nvSpPr>
          <p:cNvPr id="46" name=""/>
          <p:cNvSpPr/>
          <p:nvPr/>
        </p:nvSpPr>
        <p:spPr>
          <a:xfrm>
            <a:off x="579960" y="3489480"/>
            <a:ext cx="4260240" cy="282132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a:t>
            </a:r>
            <a:r>
              <a:rPr b="1" lang="en-US" sz="1800" strike="noStrike" u="none">
                <a:solidFill>
                  <a:srgbClr val="000000"/>
                </a:solidFill>
                <a:uFillTx/>
                <a:latin typeface="Arial"/>
                <a:ea typeface="DejaVu Sans"/>
              </a:rPr>
              <a:t>Type annotation</a:t>
            </a:r>
            <a:r>
              <a:rPr b="0" lang="en-US" sz="1800" strike="noStrike" u="none">
                <a:solidFill>
                  <a:srgbClr val="000000"/>
                </a:solidFill>
                <a:uFillTx/>
                <a:latin typeface="Arial"/>
                <a:ea typeface="DejaVu Sans"/>
              </a:rPr>
              <a:t> and </a:t>
            </a:r>
            <a:r>
              <a:rPr b="1" lang="en-US" sz="1800" strike="noStrike" u="none">
                <a:solidFill>
                  <a:srgbClr val="000000"/>
                </a:solidFill>
                <a:uFillTx/>
                <a:latin typeface="Arial"/>
                <a:ea typeface="DejaVu Sans"/>
              </a:rPr>
              <a:t>Docstring</a:t>
            </a:r>
            <a:endParaRPr b="0" lang="en-US" sz="1800" strike="noStrike" u="none">
              <a:solidFill>
                <a:srgbClr val="000000"/>
              </a:solidFill>
              <a:uFillTx/>
              <a:latin typeface="Arial"/>
              <a:ea typeface="Noto Sans SC"/>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Easier</a:t>
            </a:r>
            <a:r>
              <a:rPr b="0" lang="en-US" sz="1800" strike="noStrike" u="none">
                <a:solidFill>
                  <a:srgbClr val="000000"/>
                </a:solidFill>
                <a:uFillTx/>
                <a:latin typeface="Arial"/>
                <a:ea typeface="DejaVu Sans"/>
              </a:rPr>
              <a:t> to learn and use OCPP Message</a:t>
            </a:r>
            <a:endParaRPr b="0" lang="en-US" sz="1800" strike="noStrike" u="none">
              <a:solidFill>
                <a:srgbClr val="000000"/>
              </a:solidFill>
              <a:uFillTx/>
              <a:latin typeface="Arial"/>
              <a:ea typeface="Noto Sans SC"/>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Less errors</a:t>
            </a:r>
            <a:endParaRPr b="0" lang="en-US" sz="1800" strike="noStrike" u="none">
              <a:solidFill>
                <a:srgbClr val="000000"/>
              </a:solidFill>
              <a:uFillTx/>
              <a:latin typeface="Arial"/>
              <a:ea typeface="Noto Sans SC"/>
            </a:endParaRPr>
          </a:p>
          <a:p>
            <a:pPr marL="216000" indent="-216000">
              <a:lnSpc>
                <a:spcPct val="100000"/>
              </a:lnSpc>
              <a:spcBef>
                <a:spcPts val="907"/>
              </a:spcBef>
              <a:spcAft>
                <a:spcPts val="850"/>
              </a:spcAft>
              <a:buClr>
                <a:srgbClr val="000000"/>
              </a:buClr>
              <a:buSzPct val="45000"/>
              <a:buFont typeface="Wingdings" charset="2"/>
              <a:buChar char=""/>
              <a:tabLst>
                <a:tab algn="l" pos="408240"/>
              </a:tabLst>
            </a:pPr>
            <a:endParaRPr b="0" lang="en-US" sz="1800" strike="noStrike" u="none">
              <a:solidFill>
                <a:srgbClr val="000000"/>
              </a:solidFill>
              <a:uFillTx/>
              <a:latin typeface="Arial"/>
              <a:ea typeface="Noto Sans SC"/>
            </a:endParaRPr>
          </a:p>
        </p:txBody>
      </p:sp>
      <p:sp>
        <p:nvSpPr>
          <p:cNvPr id="47" name=""/>
          <p:cNvSpPr/>
          <p:nvPr/>
        </p:nvSpPr>
        <p:spPr>
          <a:xfrm>
            <a:off x="457200" y="492120"/>
            <a:ext cx="8275680" cy="10227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48" name=""/>
          <p:cNvSpPr/>
          <p:nvPr/>
        </p:nvSpPr>
        <p:spPr>
          <a:xfrm>
            <a:off x="432360" y="1728360"/>
            <a:ext cx="2518560" cy="34272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1" lang="en-US" sz="2000" strike="noStrike" u="none">
              <a:solidFill>
                <a:srgbClr val="ffffff"/>
              </a:solidFill>
              <a:uFillTx/>
              <a:latin typeface="Arial"/>
            </a:endParaRPr>
          </a:p>
        </p:txBody>
      </p:sp>
      <p:sp>
        <p:nvSpPr>
          <p:cNvPr id="49" name=""/>
          <p:cNvSpPr/>
          <p:nvPr/>
        </p:nvSpPr>
        <p:spPr>
          <a:xfrm>
            <a:off x="6984360" y="1728360"/>
            <a:ext cx="2518560" cy="34272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0" name=""/>
          <p:cNvSpPr/>
          <p:nvPr/>
        </p:nvSpPr>
        <p:spPr>
          <a:xfrm>
            <a:off x="3672360" y="172836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1" lang="en-US" sz="1600" strike="noStrike" u="none">
              <a:solidFill>
                <a:srgbClr val="ffffff"/>
              </a:solidFill>
              <a:uFillTx/>
              <a:latin typeface="Arial"/>
            </a:endParaRPr>
          </a:p>
        </p:txBody>
      </p:sp>
      <p:pic>
        <p:nvPicPr>
          <p:cNvPr id="51" name="" descr=""/>
          <p:cNvPicPr/>
          <p:nvPr/>
        </p:nvPicPr>
        <p:blipFill>
          <a:blip r:embed="rId1"/>
          <a:stretch/>
        </p:blipFill>
        <p:spPr>
          <a:xfrm>
            <a:off x="900000" y="5652000"/>
            <a:ext cx="828000" cy="828000"/>
          </a:xfrm>
          <a:prstGeom prst="rect">
            <a:avLst/>
          </a:prstGeom>
          <a:ln w="0">
            <a:noFill/>
          </a:ln>
        </p:spPr>
      </p:pic>
      <p:pic>
        <p:nvPicPr>
          <p:cNvPr id="52" name="" descr=""/>
          <p:cNvPicPr/>
          <p:nvPr/>
        </p:nvPicPr>
        <p:blipFill>
          <a:blip r:embed="rId2"/>
          <a:stretch/>
        </p:blipFill>
        <p:spPr>
          <a:xfrm>
            <a:off x="5038200" y="2221920"/>
            <a:ext cx="4060080" cy="3246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p:nvPr>
        </p:nvSpPr>
        <p:spPr>
          <a:xfrm>
            <a:off x="4320000" y="2527920"/>
            <a:ext cx="5580000" cy="233208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a:t>
            </a:r>
            <a:r>
              <a:rPr b="1" lang="en-US" sz="1800" strike="noStrike" u="none">
                <a:solidFill>
                  <a:srgbClr val="000000"/>
                </a:solidFill>
                <a:uFillTx/>
                <a:latin typeface="Arial"/>
              </a:rPr>
              <a:t>synchronous/asynchronous</a:t>
            </a:r>
            <a:r>
              <a:rPr b="0" lang="en-US" sz="1800" strike="noStrike" u="none">
                <a:solidFill>
                  <a:srgbClr val="000000"/>
                </a:solidFill>
                <a:uFillTx/>
                <a:latin typeface="Arial"/>
              </a:rPr>
              <a:t>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Less</a:t>
            </a:r>
            <a:r>
              <a:rPr b="0" lang="en-US" sz="1800" strike="noStrike" u="none">
                <a:solidFill>
                  <a:srgbClr val="000000"/>
                </a:solidFill>
                <a:uFillTx/>
                <a:latin typeface="Arial"/>
              </a:rPr>
              <a:t> coupling</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More flexible</a:t>
            </a:r>
            <a:r>
              <a:rPr b="0" lang="en-US" sz="1800" strike="noStrike" u="none">
                <a:solidFill>
                  <a:srgbClr val="000000"/>
                </a:solidFill>
                <a:uFillTx/>
                <a:latin typeface="Arial"/>
              </a:rPr>
              <a:t> than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Easier</a:t>
            </a:r>
            <a:r>
              <a:rPr b="0" lang="en-US" sz="1800" strike="noStrike" u="none">
                <a:solidFill>
                  <a:srgbClr val="000000"/>
                </a:solidFill>
                <a:uFillTx/>
                <a:latin typeface="Arial"/>
              </a:rPr>
              <a:t> to expand</a:t>
            </a:r>
            <a:endParaRPr b="0" lang="en-US" sz="1800" strike="noStrike" u="none">
              <a:solidFill>
                <a:srgbClr val="000000"/>
              </a:solidFill>
              <a:uFillTx/>
              <a:latin typeface="Arial"/>
            </a:endParaRPr>
          </a:p>
        </p:txBody>
      </p:sp>
      <p:sp>
        <p:nvSpPr>
          <p:cNvPr id="54" name=""/>
          <p:cNvSpPr/>
          <p:nvPr/>
        </p:nvSpPr>
        <p:spPr>
          <a:xfrm>
            <a:off x="432000" y="172800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55" name=""/>
          <p:cNvSpPr/>
          <p:nvPr/>
        </p:nvSpPr>
        <p:spPr>
          <a:xfrm>
            <a:off x="6984000" y="172800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6" name=""/>
          <p:cNvSpPr/>
          <p:nvPr/>
        </p:nvSpPr>
        <p:spPr>
          <a:xfrm>
            <a:off x="3672000" y="1728000"/>
            <a:ext cx="2518560" cy="34272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Concurrent Tasks</a:t>
            </a:r>
            <a:endParaRPr b="1" lang="en-US" sz="2000" strike="noStrike" u="none">
              <a:solidFill>
                <a:srgbClr val="ffffff"/>
              </a:solidFill>
              <a:uFillTx/>
              <a:latin typeface="Arial"/>
            </a:endParaRPr>
          </a:p>
        </p:txBody>
      </p:sp>
      <p:sp>
        <p:nvSpPr>
          <p:cNvPr id="57" name=""/>
          <p:cNvSpPr/>
          <p:nvPr/>
        </p:nvSpPr>
        <p:spPr>
          <a:xfrm>
            <a:off x="457200" y="492120"/>
            <a:ext cx="8275680" cy="10227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58" name="" descr=""/>
          <p:cNvPicPr/>
          <p:nvPr/>
        </p:nvPicPr>
        <p:blipFill>
          <a:blip r:embed="rId1"/>
          <a:stretch/>
        </p:blipFill>
        <p:spPr>
          <a:xfrm>
            <a:off x="615960" y="4320000"/>
            <a:ext cx="824040" cy="824040"/>
          </a:xfrm>
          <a:prstGeom prst="rect">
            <a:avLst/>
          </a:prstGeom>
          <a:ln w="0">
            <a:noFill/>
          </a:ln>
        </p:spPr>
      </p:pic>
      <p:grpSp>
        <p:nvGrpSpPr>
          <p:cNvPr id="59" name=""/>
          <p:cNvGrpSpPr/>
          <p:nvPr/>
        </p:nvGrpSpPr>
        <p:grpSpPr>
          <a:xfrm>
            <a:off x="4302000" y="5190840"/>
            <a:ext cx="5261400" cy="1980000"/>
            <a:chOff x="4302000" y="5190840"/>
            <a:chExt cx="5261400" cy="1980000"/>
          </a:xfrm>
        </p:grpSpPr>
        <p:pic>
          <p:nvPicPr>
            <p:cNvPr id="60" name="" descr=""/>
            <p:cNvPicPr/>
            <p:nvPr/>
          </p:nvPicPr>
          <p:blipFill>
            <a:blip r:embed="rId2"/>
            <a:stretch/>
          </p:blipFill>
          <p:spPr>
            <a:xfrm>
              <a:off x="6226560" y="5190840"/>
              <a:ext cx="1414080" cy="1414080"/>
            </a:xfrm>
            <a:prstGeom prst="rect">
              <a:avLst/>
            </a:prstGeom>
            <a:ln w="0">
              <a:noFill/>
            </a:ln>
          </p:spPr>
        </p:pic>
        <p:pic>
          <p:nvPicPr>
            <p:cNvPr id="61" name="" descr=""/>
            <p:cNvPicPr/>
            <p:nvPr/>
          </p:nvPicPr>
          <p:blipFill>
            <a:blip r:embed="rId3"/>
            <a:stretch/>
          </p:blipFill>
          <p:spPr>
            <a:xfrm>
              <a:off x="4302000" y="5247360"/>
              <a:ext cx="1357200" cy="1357560"/>
            </a:xfrm>
            <a:prstGeom prst="rect">
              <a:avLst/>
            </a:prstGeom>
            <a:ln w="0">
              <a:noFill/>
            </a:ln>
          </p:spPr>
        </p:pic>
        <p:pic>
          <p:nvPicPr>
            <p:cNvPr id="62" name="" descr=""/>
            <p:cNvPicPr/>
            <p:nvPr/>
          </p:nvPicPr>
          <p:blipFill>
            <a:blip r:embed="rId4"/>
            <a:stretch/>
          </p:blipFill>
          <p:spPr>
            <a:xfrm>
              <a:off x="8208360" y="5249880"/>
              <a:ext cx="1355040" cy="1355040"/>
            </a:xfrm>
            <a:prstGeom prst="rect">
              <a:avLst/>
            </a:prstGeom>
            <a:ln w="0">
              <a:noFill/>
            </a:ln>
          </p:spPr>
        </p:pic>
        <p:sp>
          <p:nvSpPr>
            <p:cNvPr id="63" name=""/>
            <p:cNvSpPr/>
            <p:nvPr/>
          </p:nvSpPr>
          <p:spPr>
            <a:xfrm>
              <a:off x="764172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4" name=""/>
            <p:cNvSpPr/>
            <p:nvPr/>
          </p:nvSpPr>
          <p:spPr>
            <a:xfrm flipH="1">
              <a:off x="566064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5" name=""/>
            <p:cNvSpPr/>
            <p:nvPr/>
          </p:nvSpPr>
          <p:spPr>
            <a:xfrm>
              <a:off x="5943600" y="6606000"/>
              <a:ext cx="22629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66" name=""/>
            <p:cNvSpPr/>
            <p:nvPr/>
          </p:nvSpPr>
          <p:spPr>
            <a:xfrm>
              <a:off x="4415040" y="6606000"/>
              <a:ext cx="1131120" cy="56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67" name=""/>
            <p:cNvSpPr/>
            <p:nvPr/>
          </p:nvSpPr>
          <p:spPr>
            <a:xfrm>
              <a:off x="8377560" y="6606000"/>
              <a:ext cx="1130760" cy="56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68" name="" descr=""/>
          <p:cNvPicPr/>
          <p:nvPr/>
        </p:nvPicPr>
        <p:blipFill>
          <a:blip r:embed="rId5"/>
          <a:stretch/>
        </p:blipFill>
        <p:spPr>
          <a:xfrm>
            <a:off x="4500000" y="4320000"/>
            <a:ext cx="720000" cy="720000"/>
          </a:xfrm>
          <a:prstGeom prst="rect">
            <a:avLst/>
          </a:prstGeom>
          <a:ln w="0">
            <a:noFill/>
          </a:ln>
        </p:spPr>
      </p:pic>
      <p:sp>
        <p:nvSpPr>
          <p:cNvPr id="69" name="PlaceHolder 10"/>
          <p:cNvSpPr txBox="1"/>
          <p:nvPr/>
        </p:nvSpPr>
        <p:spPr>
          <a:xfrm>
            <a:off x="615960" y="2520000"/>
            <a:ext cx="2984040" cy="180000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Problem</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Multiple modules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complex calls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high coupling</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p:nvPr>
        </p:nvSpPr>
        <p:spPr>
          <a:xfrm>
            <a:off x="432000" y="2229120"/>
            <a:ext cx="9466560" cy="4790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uFillTx/>
                <a:latin typeface="Arial"/>
                <a:ea typeface="Noto Sans SC"/>
              </a:rPr>
              <a:t>System Expansion</a:t>
            </a:r>
            <a:endParaRPr b="0" lang="en-US" sz="28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Database Support: the foundation for data storage and analysis </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Support for </a:t>
            </a:r>
            <a:r>
              <a:rPr b="0" lang="en-US" sz="2400" strike="noStrike" u="none">
                <a:solidFill>
                  <a:srgbClr val="000000"/>
                </a:solidFill>
                <a:uFillTx/>
                <a:latin typeface="Arial"/>
                <a:ea typeface="Noto Sans SC"/>
              </a:rPr>
              <a:t>multiple charging ports for testing: </a:t>
            </a:r>
            <a:br>
              <a:rPr sz="2400"/>
            </a:br>
            <a:r>
              <a:rPr b="0" lang="en-US" sz="2400" strike="noStrike" u="none">
                <a:solidFill>
                  <a:srgbClr val="000000"/>
                </a:solidFill>
                <a:uFillTx/>
                <a:latin typeface="Arial"/>
                <a:ea typeface="Noto Sans SC"/>
              </a:rPr>
              <a:t>dynamically add to the system </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Modular Architecture Design: Easy to combine and expand</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Multi-Platform GUI Control Support: Unified Control </a:t>
            </a:r>
            <a:endParaRPr b="0" lang="en-US" sz="2400" strike="noStrike" u="none">
              <a:solidFill>
                <a:srgbClr val="000000"/>
              </a:solidFill>
              <a:uFillTx/>
              <a:latin typeface="Arial"/>
            </a:endParaRPr>
          </a:p>
        </p:txBody>
      </p:sp>
      <p:sp>
        <p:nvSpPr>
          <p:cNvPr id="71" name=""/>
          <p:cNvSpPr/>
          <p:nvPr/>
        </p:nvSpPr>
        <p:spPr>
          <a:xfrm>
            <a:off x="457200" y="492120"/>
            <a:ext cx="8275680" cy="10227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72" name=""/>
          <p:cNvSpPr/>
          <p:nvPr/>
        </p:nvSpPr>
        <p:spPr>
          <a:xfrm>
            <a:off x="432360" y="172836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73" name=""/>
          <p:cNvSpPr/>
          <p:nvPr/>
        </p:nvSpPr>
        <p:spPr>
          <a:xfrm>
            <a:off x="6984360" y="1728360"/>
            <a:ext cx="2518560" cy="34272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Expansion</a:t>
            </a:r>
            <a:endParaRPr b="1" lang="en-US" sz="2000" strike="noStrike" u="none">
              <a:solidFill>
                <a:srgbClr val="ffffff"/>
              </a:solidFill>
              <a:uFillTx/>
              <a:latin typeface="Arial"/>
            </a:endParaRPr>
          </a:p>
        </p:txBody>
      </p:sp>
      <p:sp>
        <p:nvSpPr>
          <p:cNvPr id="74" name=""/>
          <p:cNvSpPr/>
          <p:nvPr/>
        </p:nvSpPr>
        <p:spPr>
          <a:xfrm>
            <a:off x="3672360" y="172836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75" name="" descr=""/>
          <p:cNvPicPr/>
          <p:nvPr/>
        </p:nvPicPr>
        <p:blipFill>
          <a:blip r:embed="rId1"/>
          <a:stretch/>
        </p:blipFill>
        <p:spPr>
          <a:xfrm>
            <a:off x="180000" y="3919320"/>
            <a:ext cx="759960" cy="759960"/>
          </a:xfrm>
          <a:prstGeom prst="rect">
            <a:avLst/>
          </a:prstGeom>
          <a:ln w="0">
            <a:noFill/>
          </a:ln>
        </p:spPr>
      </p:pic>
      <p:pic>
        <p:nvPicPr>
          <p:cNvPr id="76" name="" descr=""/>
          <p:cNvPicPr/>
          <p:nvPr/>
        </p:nvPicPr>
        <p:blipFill>
          <a:blip r:embed="rId2"/>
          <a:stretch/>
        </p:blipFill>
        <p:spPr>
          <a:xfrm>
            <a:off x="180000" y="2880000"/>
            <a:ext cx="719280" cy="719280"/>
          </a:xfrm>
          <a:prstGeom prst="rect">
            <a:avLst/>
          </a:prstGeom>
          <a:ln w="0">
            <a:noFill/>
          </a:ln>
        </p:spPr>
      </p:pic>
      <p:pic>
        <p:nvPicPr>
          <p:cNvPr id="77" name="" descr=""/>
          <p:cNvPicPr/>
          <p:nvPr/>
        </p:nvPicPr>
        <p:blipFill>
          <a:blip r:embed="rId3"/>
          <a:stretch/>
        </p:blipFill>
        <p:spPr>
          <a:xfrm>
            <a:off x="180000" y="5040000"/>
            <a:ext cx="719280" cy="719280"/>
          </a:xfrm>
          <a:prstGeom prst="rect">
            <a:avLst/>
          </a:prstGeom>
          <a:ln w="0">
            <a:noFill/>
          </a:ln>
        </p:spPr>
      </p:pic>
      <p:pic>
        <p:nvPicPr>
          <p:cNvPr id="78" name="" descr=""/>
          <p:cNvPicPr/>
          <p:nvPr/>
        </p:nvPicPr>
        <p:blipFill>
          <a:blip r:embed="rId4"/>
          <a:stretch/>
        </p:blipFill>
        <p:spPr>
          <a:xfrm>
            <a:off x="180000" y="6012000"/>
            <a:ext cx="719280" cy="719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360" y="1871280"/>
            <a:ext cx="10078920" cy="5038560"/>
          </a:xfrm>
          <a:prstGeom prst="rect">
            <a:avLst/>
          </a:prstGeom>
          <a:ln w="0">
            <a:noFill/>
          </a:ln>
        </p:spPr>
      </p:pic>
      <p:sp>
        <p:nvSpPr>
          <p:cNvPr id="80" name=""/>
          <p:cNvSpPr/>
          <p:nvPr/>
        </p:nvSpPr>
        <p:spPr>
          <a:xfrm>
            <a:off x="457200" y="492480"/>
            <a:ext cx="8275680" cy="10227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Charge Point</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 descr=""/>
          <p:cNvPicPr/>
          <p:nvPr/>
        </p:nvPicPr>
        <p:blipFill>
          <a:blip r:embed="rId1"/>
          <a:stretch/>
        </p:blipFill>
        <p:spPr>
          <a:xfrm>
            <a:off x="360" y="1956240"/>
            <a:ext cx="10078920" cy="3439080"/>
          </a:xfrm>
          <a:prstGeom prst="rect">
            <a:avLst/>
          </a:prstGeom>
          <a:ln w="0">
            <a:noFill/>
          </a:ln>
        </p:spPr>
      </p:pic>
      <p:sp>
        <p:nvSpPr>
          <p:cNvPr id="82" name=""/>
          <p:cNvSpPr/>
          <p:nvPr/>
        </p:nvSpPr>
        <p:spPr>
          <a:xfrm>
            <a:off x="457200" y="492480"/>
            <a:ext cx="8275680" cy="10227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Project</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456840" y="2484000"/>
            <a:ext cx="4679280" cy="449928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57"/>
              </a:spcBef>
            </a:pPr>
            <a:r>
              <a:rPr b="0" lang="en-US" sz="1400" strike="noStrike" u="none">
                <a:solidFill>
                  <a:srgbClr val="000000"/>
                </a:solidFill>
                <a:uFillTx/>
                <a:latin typeface="Arial"/>
                <a:ea typeface="Noto Sans SC"/>
              </a:rPr>
              <a:t>SetChargingProfileRequest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"evseId":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"stackLevel":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"chargingProfilePurpose": "TxProfile",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"chargingProfileKind": "Absolute",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"chargingRateUnit": "W",</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"chargingSchedulePeriod":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 "startPeriod": 0, "limit": 2845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{"startPeriod": 10, "limit": 2845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"startSchedule": "2025-04-28T15: 41: 53Z"},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"customData": { "vendorId": "001"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p:txBody>
      </p:sp>
      <p:sp>
        <p:nvSpPr>
          <p:cNvPr id="84" name="PlaceHolder 1"/>
          <p:cNvSpPr>
            <a:spLocks noGrp="1"/>
          </p:cNvSpPr>
          <p:nvPr>
            <p:ph type="title"/>
          </p:nvPr>
        </p:nvSpPr>
        <p:spPr>
          <a:xfrm>
            <a:off x="457200" y="491760"/>
            <a:ext cx="8275680" cy="10227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85" name="PlaceHolder 2"/>
          <p:cNvSpPr>
            <a:spLocks noGrp="1"/>
          </p:cNvSpPr>
          <p:nvPr>
            <p:ph/>
          </p:nvPr>
        </p:nvSpPr>
        <p:spPr>
          <a:xfrm>
            <a:off x="456840" y="2185560"/>
            <a:ext cx="3682440" cy="4417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86" name=""/>
          <p:cNvSpPr/>
          <p:nvPr/>
        </p:nvSpPr>
        <p:spPr>
          <a:xfrm>
            <a:off x="432360" y="1728360"/>
            <a:ext cx="2518560" cy="34272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87" name=""/>
          <p:cNvSpPr/>
          <p:nvPr/>
        </p:nvSpPr>
        <p:spPr>
          <a:xfrm>
            <a:off x="6984360" y="172836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88" name=""/>
          <p:cNvSpPr/>
          <p:nvPr/>
        </p:nvSpPr>
        <p:spPr>
          <a:xfrm>
            <a:off x="3672360" y="1728360"/>
            <a:ext cx="2518560" cy="34272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89" name=""/>
          <p:cNvSpPr/>
          <p:nvPr/>
        </p:nvSpPr>
        <p:spPr>
          <a:xfrm>
            <a:off x="5220000" y="2484000"/>
            <a:ext cx="4679280" cy="449928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"$schema": "</a:t>
            </a:r>
            <a:r>
              <a:rPr b="0" lang="en-US" sz="1200" strike="noStrike" u="none">
                <a:solidFill>
                  <a:srgbClr val="000000"/>
                </a:solidFill>
                <a:uFillTx/>
                <a:latin typeface="Arial"/>
                <a:ea typeface="Noto Sans SC"/>
                <a:hlinkClick r:id="rId1"/>
              </a:rPr>
              <a:t>http://json-schema.org/draft-06/schema</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"$id": "urn:OCPP:Cp:2:2020:3:SetChargingProfileRequest",</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"comment": "OCPP 2.0.1 FINAL",</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"definitions":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"object",</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"additionalProperties": false,</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"properties":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"customData":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"#/definitions/CustomDataType"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"description":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"integer"</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"#/definitions/ChargingProfileType"</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"required": [</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a typeface="Noto Sans SC"/>
            </a:endParaRPr>
          </a:p>
          <a:p>
            <a:pPr>
              <a:lnSpc>
                <a:spcPct val="100000"/>
              </a:lnSpc>
            </a:pP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a typeface="Noto Sans S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791</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2025-04-30T01:25:21Z</dcterms:created>
  <dc:creator/>
  <dc:description/>
  <dc:language>zh-CN</dc:language>
  <cp:lastModifiedBy/>
  <dcterms:modified xsi:type="dcterms:W3CDTF">2025-05-05T03:08:40Z</dcterms:modified>
  <cp:revision>145</cp:revision>
  <dc:subject/>
  <dc:title>ADP_OCPP</dc:title>
</cp:coreProperties>
</file>

<file path=docProps/custom.xml><?xml version="1.0" encoding="utf-8"?>
<Properties xmlns="http://schemas.openxmlformats.org/officeDocument/2006/custom-properties" xmlns:vt="http://schemas.openxmlformats.org/officeDocument/2006/docPropsVTypes"/>
</file>