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sldIdLst>
    <p:sldId id="269" r:id="rId3"/>
    <p:sldId id="257" r:id="rId4"/>
    <p:sldId id="258" r:id="rId5"/>
    <p:sldId id="260" r:id="rId6"/>
    <p:sldId id="262" r:id="rId7"/>
    <p:sldId id="264" r:id="rId8"/>
    <p:sldId id="265" r:id="rId9"/>
    <p:sldId id="261" r:id="rId10"/>
    <p:sldId id="266" r:id="rId11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2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A7A3B894-EFCA-4601-A62E-C8089908AA58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直接连接符 2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图片 4"/>
          <p:cNvPicPr/>
          <p:nvPr/>
        </p:nvPicPr>
        <p:blipFill>
          <a:blip r:embed="rId5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矩形 5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8840" y="7078680"/>
            <a:ext cx="258300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60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直接连接符 8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76622" y="405961"/>
            <a:ext cx="9526191" cy="11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1" name="Google Shape;11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1781" y="565091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276225" y="1597651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276622" y="404373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cxnSp>
        <p:nvCxnSpPr>
          <p:cNvPr id="15" name="Google Shape;15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276622" y="405960"/>
            <a:ext cx="9526191" cy="2301237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8" name="Google Shape;18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6941" y="724618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"/>
          <p:cNvSpPr/>
          <p:nvPr/>
        </p:nvSpPr>
        <p:spPr>
          <a:xfrm>
            <a:off x="276622" y="397230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2" name="Google Shape;22;p1"/>
          <p:cNvSpPr/>
          <p:nvPr/>
        </p:nvSpPr>
        <p:spPr>
          <a:xfrm>
            <a:off x="276622" y="2708784"/>
            <a:ext cx="9524206" cy="7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ED8547-FC04-B782-833F-A7835C59BAF6}"/>
              </a:ext>
            </a:extLst>
          </p:cNvPr>
          <p:cNvSpPr/>
          <p:nvPr userDrawn="1"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00BBAA12-D779-4D1E-A8BF-4A2BB1C21117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DBF9C-962D-D51C-736A-E292354FCA5D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75DF79-D9B7-DAEE-FC4A-1A1AA8551845}"/>
              </a:ext>
            </a:extLst>
          </p:cNvPr>
          <p:cNvSpPr/>
          <p:nvPr userDrawn="1"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691FC2-C92B-C0CA-0083-4B5C88479457}"/>
              </a:ext>
            </a:extLst>
          </p:cNvPr>
          <p:cNvSpPr/>
          <p:nvPr userDrawn="1"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8B8AA-8F4A-A21A-57D3-A5E86C27A154}"/>
              </a:ext>
            </a:extLst>
          </p:cNvPr>
          <p:cNvSpPr/>
          <p:nvPr userDrawn="1"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374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20BE6-F43E-AD4A-3B44-5734D9AB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29" y="1070043"/>
            <a:ext cx="9072166" cy="1609722"/>
          </a:xfrm>
        </p:spPr>
        <p:txBody>
          <a:bodyPr/>
          <a:lstStyle/>
          <a:p>
            <a:r>
              <a:rPr lang="de-DE" altLang="zh-CN" sz="3200" b="1" dirty="0">
                <a:solidFill>
                  <a:schemeClr val="bg1"/>
                </a:solidFill>
              </a:rPr>
              <a:t>ADP - </a:t>
            </a:r>
            <a:r>
              <a:rPr lang="en-US" altLang="zh-CN" sz="3200" b="1" dirty="0">
                <a:solidFill>
                  <a:schemeClr val="bg1"/>
                </a:solidFill>
              </a:rPr>
              <a:t>Charging Station Upgrade to </a:t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OCPP Communication for </a:t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Smart Charging</a:t>
            </a:r>
            <a:br>
              <a:rPr lang="en-US" altLang="zh-CN" sz="3600" b="1" dirty="0">
                <a:solidFill>
                  <a:schemeClr val="bg1"/>
                </a:solidFill>
              </a:rPr>
            </a:br>
            <a:br>
              <a:rPr lang="de-DE" altLang="zh-CN" b="1" dirty="0">
                <a:solidFill>
                  <a:schemeClr val="bg1"/>
                </a:solidFill>
              </a:rPr>
            </a:b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71B0E-0D03-E401-6CAB-5F6EC7E7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67" y="2130357"/>
            <a:ext cx="9072166" cy="321013"/>
          </a:xfrm>
        </p:spPr>
        <p:txBody>
          <a:bodyPr>
            <a:normAutofit/>
          </a:bodyPr>
          <a:lstStyle/>
          <a:p>
            <a:r>
              <a:rPr lang="de-DE" altLang="zh-CN" b="1" dirty="0">
                <a:solidFill>
                  <a:schemeClr val="bg1"/>
                </a:solidFill>
              </a:rPr>
              <a:t>reported by Junfan Jin, Can Zeng, Yunan Jiang and Huang Chen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523AD8-98A3-72A0-850E-634E7FF6D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5" t="18852" r="2015" b="5285"/>
          <a:stretch/>
        </p:blipFill>
        <p:spPr>
          <a:xfrm>
            <a:off x="1363447" y="2754512"/>
            <a:ext cx="7410902" cy="421825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E3C9BE3-48FC-2F6C-F505-C269F97B7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2492"/>
              </p:ext>
            </p:extLst>
          </p:nvPr>
        </p:nvGraphicFramePr>
        <p:xfrm>
          <a:off x="63500" y="6891338"/>
          <a:ext cx="4533900" cy="641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533723" imgH="6415677" progId="Acrobat.Document.DC">
                  <p:embed/>
                </p:oleObj>
              </mc:Choice>
              <mc:Fallback>
                <p:oleObj name="Acrobat Document" r:id="rId3" imgW="4533723" imgH="641567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00" y="6891338"/>
                        <a:ext cx="4533900" cy="641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EEE18-2917-2C37-020D-F7617448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75AF7416-53BA-283E-337A-C8D510FB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3200" b="0" u="none" strike="noStrike" dirty="0">
                <a:solidFill>
                  <a:srgbClr val="000000"/>
                </a:solidFill>
                <a:uFillTx/>
                <a:latin typeface="Arial"/>
              </a:rPr>
              <a:t>Background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7C8B1D-E0FE-CF5A-D90C-CC4BFB9F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3" y="2169099"/>
            <a:ext cx="5057854" cy="29703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005B52-D976-F0B9-0558-A159F3211281}"/>
              </a:ext>
            </a:extLst>
          </p:cNvPr>
          <p:cNvSpPr txBox="1"/>
          <p:nvPr/>
        </p:nvSpPr>
        <p:spPr>
          <a:xfrm>
            <a:off x="5040312" y="4993936"/>
            <a:ext cx="482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Figure 1: Charge station sales increasing over the years [2]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D0DE0-1418-EAC2-3C5B-B1153C1888BF}"/>
              </a:ext>
            </a:extLst>
          </p:cNvPr>
          <p:cNvSpPr txBox="1"/>
          <p:nvPr/>
        </p:nvSpPr>
        <p:spPr>
          <a:xfrm>
            <a:off x="509139" y="2408613"/>
            <a:ext cx="3413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Increasing number of </a:t>
            </a:r>
          </a:p>
          <a:p>
            <a:r>
              <a:rPr lang="en-US" altLang="zh-CN" dirty="0"/>
              <a:t>    EVs &amp; Charging Stations</a:t>
            </a:r>
          </a:p>
          <a:p>
            <a:endParaRPr lang="en-US" altLang="zh-CN" dirty="0"/>
          </a:p>
          <a:p>
            <a:r>
              <a:rPr lang="en-US" altLang="zh-CN" dirty="0"/>
              <a:t>2, In Germany, “plug and </a:t>
            </a:r>
          </a:p>
          <a:p>
            <a:r>
              <a:rPr lang="en-US" altLang="zh-CN" dirty="0"/>
              <a:t>    charge” mode of 10 million     </a:t>
            </a:r>
          </a:p>
          <a:p>
            <a:r>
              <a:rPr lang="en-US" altLang="zh-CN" dirty="0"/>
              <a:t>    EVs by 2035 increase 50% </a:t>
            </a:r>
          </a:p>
          <a:p>
            <a:r>
              <a:rPr lang="en-US" altLang="zh-CN" dirty="0"/>
              <a:t>    in low-voltage grid and </a:t>
            </a:r>
          </a:p>
          <a:p>
            <a:r>
              <a:rPr lang="en-US" altLang="zh-CN" dirty="0"/>
              <a:t>    transformer costs [1]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11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6C36-5496-EFE0-1325-F2BA5745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Significance 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7B981-DE1F-488A-9841-9222784B88FB}"/>
              </a:ext>
            </a:extLst>
          </p:cNvPr>
          <p:cNvSpPr/>
          <p:nvPr/>
        </p:nvSpPr>
        <p:spPr>
          <a:xfrm>
            <a:off x="3685296" y="3113818"/>
            <a:ext cx="2847703" cy="1839634"/>
          </a:xfrm>
          <a:prstGeom prst="rect">
            <a:avLst/>
          </a:prstGeom>
          <a:ln w="19050">
            <a:solidFill>
              <a:srgbClr val="0369A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Decrease overload of grid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7191F9C-8192-5462-6D09-9D6FFC0F343F}"/>
              </a:ext>
            </a:extLst>
          </p:cNvPr>
          <p:cNvSpPr/>
          <p:nvPr/>
        </p:nvSpPr>
        <p:spPr>
          <a:xfrm>
            <a:off x="4151265" y="2724645"/>
            <a:ext cx="1854926" cy="7402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/>
              <a:t>Peak shaving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EB6C7F-22A3-DA41-0B36-64406F7D4313}"/>
              </a:ext>
            </a:extLst>
          </p:cNvPr>
          <p:cNvSpPr/>
          <p:nvPr/>
        </p:nvSpPr>
        <p:spPr>
          <a:xfrm>
            <a:off x="6818018" y="3132876"/>
            <a:ext cx="2847703" cy="1839634"/>
          </a:xfrm>
          <a:prstGeom prst="rect">
            <a:avLst/>
          </a:prstGeom>
          <a:ln w="19050">
            <a:solidFill>
              <a:srgbClr val="0369A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Electricity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Battery capacity</a:t>
            </a:r>
            <a:endParaRPr lang="en-US" altLang="zh-CN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0EFF15-36B8-4D4F-C4DA-FB5A0D788311}"/>
              </a:ext>
            </a:extLst>
          </p:cNvPr>
          <p:cNvSpPr/>
          <p:nvPr/>
        </p:nvSpPr>
        <p:spPr>
          <a:xfrm>
            <a:off x="7283987" y="2743703"/>
            <a:ext cx="1854926" cy="7402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/>
              <a:t>Variable charging rate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531A94-B2D8-8991-306E-365F9DBD2959}"/>
              </a:ext>
            </a:extLst>
          </p:cNvPr>
          <p:cNvSpPr/>
          <p:nvPr/>
        </p:nvSpPr>
        <p:spPr>
          <a:xfrm>
            <a:off x="552574" y="3113818"/>
            <a:ext cx="2847703" cy="1839634"/>
          </a:xfrm>
          <a:prstGeom prst="rect">
            <a:avLst/>
          </a:prstGeom>
          <a:ln w="19050">
            <a:solidFill>
              <a:srgbClr val="0369A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Open source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2A4851-0CD3-A2E2-A803-864EE0C9C361}"/>
              </a:ext>
            </a:extLst>
          </p:cNvPr>
          <p:cNvSpPr/>
          <p:nvPr/>
        </p:nvSpPr>
        <p:spPr>
          <a:xfrm>
            <a:off x="1018543" y="2724645"/>
            <a:ext cx="1854926" cy="7402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/>
              <a:t>OCPP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9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9E52-23D3-4ADD-2D78-CA8BE771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Objectives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7F6B3C-ED03-BAEA-E940-39772C9B048F}"/>
              </a:ext>
            </a:extLst>
          </p:cNvPr>
          <p:cNvSpPr txBox="1"/>
          <p:nvPr/>
        </p:nvSpPr>
        <p:spPr>
          <a:xfrm>
            <a:off x="456840" y="1887165"/>
            <a:ext cx="82007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Search and read existing literature on standardized charging infrastructure and smart charging</a:t>
            </a:r>
          </a:p>
          <a:p>
            <a:endParaRPr lang="en-US" altLang="zh-CN" dirty="0"/>
          </a:p>
          <a:p>
            <a:r>
              <a:rPr lang="en-US" altLang="zh-CN" dirty="0"/>
              <a:t>2, Learn about the existing charge point</a:t>
            </a:r>
          </a:p>
          <a:p>
            <a:endParaRPr lang="en-US" altLang="zh-CN" dirty="0"/>
          </a:p>
          <a:p>
            <a:r>
              <a:rPr lang="en-US" altLang="zh-CN" dirty="0"/>
              <a:t>3, Upgrade the old charge point</a:t>
            </a:r>
          </a:p>
          <a:p>
            <a:r>
              <a:rPr lang="en-US" altLang="zh-CN" dirty="0"/>
              <a:t> to support the OCPP communication protocol</a:t>
            </a:r>
          </a:p>
          <a:p>
            <a:endParaRPr lang="en-US" altLang="zh-CN" dirty="0"/>
          </a:p>
          <a:p>
            <a:r>
              <a:rPr lang="en-US" altLang="zh-CN" dirty="0"/>
              <a:t>4, Complete the construction of a prototype of a smart charging system</a:t>
            </a:r>
          </a:p>
          <a:p>
            <a:endParaRPr lang="en-US" altLang="zh-CN" dirty="0"/>
          </a:p>
          <a:p>
            <a:r>
              <a:rPr lang="en-US" altLang="zh-CN" dirty="0"/>
              <a:t>5, Test and debug the functions of the smart charge point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0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95F6-5039-FED5-F09E-220A961C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Problems during Testing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2AF810-56CA-4E06-4183-BF3BB4870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91" y="1915989"/>
            <a:ext cx="3725965" cy="27955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8DA4CE-B56A-A432-B8A9-D757A5B5DDE8}"/>
              </a:ext>
            </a:extLst>
          </p:cNvPr>
          <p:cNvSpPr txBox="1"/>
          <p:nvPr/>
        </p:nvSpPr>
        <p:spPr>
          <a:xfrm>
            <a:off x="291830" y="1655363"/>
            <a:ext cx="53570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1, No indicator for </a:t>
            </a:r>
            <a:r>
              <a:rPr lang="en-US" altLang="zh-CN" sz="1800" dirty="0"/>
              <a:t>charge point</a:t>
            </a:r>
          </a:p>
          <a:p>
            <a:endParaRPr lang="de-DE" altLang="zh-CN" dirty="0"/>
          </a:p>
          <a:p>
            <a:r>
              <a:rPr lang="de-DE" altLang="zh-CN" dirty="0"/>
              <a:t>Solution:</a:t>
            </a:r>
          </a:p>
          <a:p>
            <a:r>
              <a:rPr lang="de-DE" altLang="zh-CN" dirty="0"/>
              <a:t>Always on                                ready to set current</a:t>
            </a:r>
          </a:p>
          <a:p>
            <a:r>
              <a:rPr lang="de-DE" altLang="zh-CN" dirty="0"/>
              <a:t>Fast blinking                            0,1s Current is set</a:t>
            </a:r>
          </a:p>
          <a:p>
            <a:r>
              <a:rPr lang="de-DE" altLang="zh-CN" dirty="0"/>
              <a:t>Slow blinking                           1s Charging</a:t>
            </a:r>
          </a:p>
          <a:p>
            <a:r>
              <a:rPr lang="de-DE" altLang="zh-CN" dirty="0"/>
              <a:t>Blinks 2 times                          Error</a:t>
            </a:r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2, Modbus port allows only one thread at    </a:t>
            </a:r>
          </a:p>
          <a:p>
            <a:r>
              <a:rPr lang="de-DE" altLang="zh-CN" dirty="0"/>
              <a:t>    one time</a:t>
            </a:r>
          </a:p>
          <a:p>
            <a:endParaRPr lang="de-DE" altLang="zh-CN" dirty="0"/>
          </a:p>
          <a:p>
            <a:r>
              <a:rPr lang="de-DE" altLang="zh-CN" dirty="0"/>
              <a:t>Solution: first, serialize access using thread</a:t>
            </a:r>
          </a:p>
          <a:p>
            <a:r>
              <a:rPr lang="de-DE" altLang="zh-CN" dirty="0"/>
              <a:t>               lock (use context manager to </a:t>
            </a:r>
          </a:p>
          <a:p>
            <a:r>
              <a:rPr lang="de-DE" altLang="zh-CN" dirty="0"/>
              <a:t>               manage)</a:t>
            </a:r>
          </a:p>
          <a:p>
            <a:r>
              <a:rPr lang="de-DE" altLang="zh-CN" dirty="0"/>
              <a:t>               then ensure globlally unique  </a:t>
            </a:r>
          </a:p>
          <a:p>
            <a:r>
              <a:rPr lang="de-DE" altLang="zh-CN" dirty="0"/>
              <a:t>               access with singelton pattern</a:t>
            </a:r>
          </a:p>
          <a:p>
            <a:endParaRPr lang="de-DE" altLang="zh-CN" dirty="0"/>
          </a:p>
          <a:p>
            <a:r>
              <a:rPr lang="de-DE" altLang="zh-CN" dirty="0"/>
              <a:t>3, Register 1006 </a:t>
            </a:r>
            <a:r>
              <a:rPr lang="en-US" altLang="zh-CN" dirty="0"/>
              <a:t>“only readable”</a:t>
            </a:r>
            <a:endParaRPr lang="de-DE" altLang="zh-CN" dirty="0"/>
          </a:p>
          <a:p>
            <a:r>
              <a:rPr lang="de-DE" altLang="zh-CN" dirty="0"/>
              <a:t>              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E3F7E1-B8AC-DEA1-FC13-CA379B55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31" y="5453600"/>
            <a:ext cx="5258256" cy="8230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E9EEBB-7A20-2CCD-5AFE-C9FE3FC68AAA}"/>
              </a:ext>
            </a:extLst>
          </p:cNvPr>
          <p:cNvSpPr txBox="1"/>
          <p:nvPr/>
        </p:nvSpPr>
        <p:spPr>
          <a:xfrm>
            <a:off x="6376665" y="4793391"/>
            <a:ext cx="248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2: Test in lab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44FBE4-4288-0662-B5B4-94EAC44F4DE2}"/>
              </a:ext>
            </a:extLst>
          </p:cNvPr>
          <p:cNvSpPr txBox="1"/>
          <p:nvPr/>
        </p:nvSpPr>
        <p:spPr>
          <a:xfrm>
            <a:off x="5648884" y="6358467"/>
            <a:ext cx="328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Figure 3: Register 1006 status of EVSE from datasheet</a:t>
            </a:r>
            <a:endParaRPr lang="zh-CN" altLang="en-US" sz="1200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D897658B-408C-2BE3-919B-B1D11D0AB44E}"/>
              </a:ext>
            </a:extLst>
          </p:cNvPr>
          <p:cNvSpPr/>
          <p:nvPr/>
        </p:nvSpPr>
        <p:spPr>
          <a:xfrm>
            <a:off x="2224561" y="2586478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3A394FA4-1A0A-F5AF-2194-0224D5B865D0}"/>
              </a:ext>
            </a:extLst>
          </p:cNvPr>
          <p:cNvSpPr/>
          <p:nvPr/>
        </p:nvSpPr>
        <p:spPr>
          <a:xfrm>
            <a:off x="1932277" y="2586477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65434AFF-A234-4E6A-C1C1-3097028FD11B}"/>
              </a:ext>
            </a:extLst>
          </p:cNvPr>
          <p:cNvSpPr/>
          <p:nvPr/>
        </p:nvSpPr>
        <p:spPr>
          <a:xfrm>
            <a:off x="2516845" y="2586479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F91ECDCD-9B5F-6175-F52B-A0010015220D}"/>
              </a:ext>
            </a:extLst>
          </p:cNvPr>
          <p:cNvSpPr/>
          <p:nvPr/>
        </p:nvSpPr>
        <p:spPr>
          <a:xfrm>
            <a:off x="3101413" y="2586480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3BC4E30F-C464-5FA1-3581-4EAD8462B7DD}"/>
              </a:ext>
            </a:extLst>
          </p:cNvPr>
          <p:cNvSpPr/>
          <p:nvPr/>
        </p:nvSpPr>
        <p:spPr>
          <a:xfrm>
            <a:off x="2809129" y="2586480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C6BE9C74-24E9-1E02-DBC9-F6F727C17071}"/>
              </a:ext>
            </a:extLst>
          </p:cNvPr>
          <p:cNvSpPr/>
          <p:nvPr/>
        </p:nvSpPr>
        <p:spPr>
          <a:xfrm>
            <a:off x="1926010" y="2860896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F7462504-A34C-C225-4EA4-CA64C3662B38}"/>
              </a:ext>
            </a:extLst>
          </p:cNvPr>
          <p:cNvSpPr/>
          <p:nvPr/>
        </p:nvSpPr>
        <p:spPr>
          <a:xfrm>
            <a:off x="1926010" y="3142622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3946E872-F6B3-6982-C331-CEA691AA3ABC}"/>
              </a:ext>
            </a:extLst>
          </p:cNvPr>
          <p:cNvSpPr/>
          <p:nvPr/>
        </p:nvSpPr>
        <p:spPr>
          <a:xfrm>
            <a:off x="3101413" y="2860894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CBC49DAB-8330-C2EE-9ADA-E7FFC15A15D5}"/>
              </a:ext>
            </a:extLst>
          </p:cNvPr>
          <p:cNvSpPr/>
          <p:nvPr/>
        </p:nvSpPr>
        <p:spPr>
          <a:xfrm>
            <a:off x="2511981" y="2860895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EBFE71B9-384B-A1F6-CCF2-128FE2169E59}"/>
              </a:ext>
            </a:extLst>
          </p:cNvPr>
          <p:cNvSpPr/>
          <p:nvPr/>
        </p:nvSpPr>
        <p:spPr>
          <a:xfrm>
            <a:off x="3097952" y="3142622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03B78C18-5E6B-239F-6C2C-F6F5B0BEBD29}"/>
              </a:ext>
            </a:extLst>
          </p:cNvPr>
          <p:cNvSpPr/>
          <p:nvPr/>
        </p:nvSpPr>
        <p:spPr>
          <a:xfrm>
            <a:off x="2511981" y="3142622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441F509-F316-C283-0822-0036D66823B8}"/>
              </a:ext>
            </a:extLst>
          </p:cNvPr>
          <p:cNvSpPr/>
          <p:nvPr/>
        </p:nvSpPr>
        <p:spPr>
          <a:xfrm>
            <a:off x="1928375" y="3405966"/>
            <a:ext cx="218872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8B23E377-FD93-CDA6-9362-4333D0D5CA89}"/>
              </a:ext>
            </a:extLst>
          </p:cNvPr>
          <p:cNvSpPr/>
          <p:nvPr/>
        </p:nvSpPr>
        <p:spPr>
          <a:xfrm>
            <a:off x="2518230" y="3405966"/>
            <a:ext cx="212623" cy="2091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3F3E93C1-F0A6-2596-6E54-39893807F0E3}"/>
              </a:ext>
            </a:extLst>
          </p:cNvPr>
          <p:cNvSpPr/>
          <p:nvPr/>
        </p:nvSpPr>
        <p:spPr>
          <a:xfrm>
            <a:off x="2223920" y="2860894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64066516-5F8E-24F1-B361-D79EC900DFF2}"/>
              </a:ext>
            </a:extLst>
          </p:cNvPr>
          <p:cNvSpPr/>
          <p:nvPr/>
        </p:nvSpPr>
        <p:spPr>
          <a:xfrm>
            <a:off x="2219395" y="3142621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A61C62F7-8C59-2F44-4ACC-99AFAF054CE2}"/>
              </a:ext>
            </a:extLst>
          </p:cNvPr>
          <p:cNvSpPr/>
          <p:nvPr/>
        </p:nvSpPr>
        <p:spPr>
          <a:xfrm>
            <a:off x="2800042" y="2860894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2928A1D1-677C-51DB-A031-40DBA4D45915}"/>
              </a:ext>
            </a:extLst>
          </p:cNvPr>
          <p:cNvSpPr/>
          <p:nvPr/>
        </p:nvSpPr>
        <p:spPr>
          <a:xfrm>
            <a:off x="2219395" y="3415207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05033DFC-E916-4033-4C76-7AE7520421E7}"/>
              </a:ext>
            </a:extLst>
          </p:cNvPr>
          <p:cNvSpPr/>
          <p:nvPr/>
        </p:nvSpPr>
        <p:spPr>
          <a:xfrm>
            <a:off x="2800042" y="3142621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65B4A9C4-5DB7-1D3D-B6B4-A5AEFEEE2C65}"/>
              </a:ext>
            </a:extLst>
          </p:cNvPr>
          <p:cNvSpPr/>
          <p:nvPr/>
        </p:nvSpPr>
        <p:spPr>
          <a:xfrm>
            <a:off x="3106277" y="3421490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37709988-08C3-AAFA-3582-B4957619E22D}"/>
              </a:ext>
            </a:extLst>
          </p:cNvPr>
          <p:cNvSpPr/>
          <p:nvPr/>
        </p:nvSpPr>
        <p:spPr>
          <a:xfrm>
            <a:off x="2809129" y="3415207"/>
            <a:ext cx="218872" cy="209145"/>
          </a:xfrm>
          <a:prstGeom prst="flowChartConnector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B5D9-E782-0157-497F-848FC28F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768A44-A259-E4B6-6D03-CF4AB6492710}"/>
              </a:ext>
            </a:extLst>
          </p:cNvPr>
          <p:cNvSpPr txBox="1"/>
          <p:nvPr/>
        </p:nvSpPr>
        <p:spPr>
          <a:xfrm>
            <a:off x="379018" y="1608587"/>
            <a:ext cx="8726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Results</a:t>
            </a:r>
          </a:p>
          <a:p>
            <a:endParaRPr lang="en-US" altLang="zh-CN" dirty="0"/>
          </a:p>
          <a:p>
            <a:r>
              <a:rPr lang="en-US" altLang="zh-CN" dirty="0"/>
              <a:t>    1,1 Charging point control and optimization</a:t>
            </a:r>
          </a:p>
          <a:p>
            <a:r>
              <a:rPr lang="en-US" altLang="zh-CN" dirty="0"/>
              <a:t>          different modes: directly charging or using charging schedule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1,2 Data visualization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A606A-D3DC-2293-ECFA-913139DF7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3310741"/>
            <a:ext cx="6814267" cy="36999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86AA98-3A97-A2C1-1B1C-5BCF200A0A2E}"/>
              </a:ext>
            </a:extLst>
          </p:cNvPr>
          <p:cNvSpPr txBox="1"/>
          <p:nvPr/>
        </p:nvSpPr>
        <p:spPr>
          <a:xfrm>
            <a:off x="5126477" y="6560890"/>
            <a:ext cx="147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Figure 4: GUI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553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18EEE-ADEC-ACD6-1CDD-A8916EBBF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7B531-C267-6E82-4887-7CAD8D62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182009-CA40-E3EB-93DD-5F03AD4D6A38}"/>
              </a:ext>
            </a:extLst>
          </p:cNvPr>
          <p:cNvSpPr txBox="1"/>
          <p:nvPr/>
        </p:nvSpPr>
        <p:spPr>
          <a:xfrm>
            <a:off x="396065" y="1707170"/>
            <a:ext cx="891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1,3 Communication between charge point and optimizer</a:t>
            </a:r>
          </a:p>
          <a:p>
            <a:endParaRPr lang="en-US" altLang="zh-CN" dirty="0"/>
          </a:p>
          <a:p>
            <a:r>
              <a:rPr lang="en-US" altLang="zh-CN" dirty="0"/>
              <a:t>1,4 GUI Deign including charging status, log information and control operations</a:t>
            </a:r>
          </a:p>
          <a:p>
            <a:endParaRPr lang="en-US" altLang="zh-CN" dirty="0"/>
          </a:p>
          <a:p>
            <a:r>
              <a:rPr lang="en-US" altLang="zh-CN" dirty="0"/>
              <a:t>1,5 Simulator Deign</a:t>
            </a:r>
          </a:p>
          <a:p>
            <a:endParaRPr lang="en-US" altLang="zh-CN" dirty="0"/>
          </a:p>
          <a:p>
            <a:r>
              <a:rPr lang="en-US" altLang="zh-CN" dirty="0"/>
              <a:t>1,6 Hardware modification (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Raspberry Pi, Shelly, relay for DC-motor and LED-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indicator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0A144-F68A-4E9E-FF51-9F611C54C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5" y="4015494"/>
            <a:ext cx="9068948" cy="27211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34BC85-6EF1-EAA4-335C-AB5CFB997698}"/>
              </a:ext>
            </a:extLst>
          </p:cNvPr>
          <p:cNvSpPr txBox="1"/>
          <p:nvPr/>
        </p:nvSpPr>
        <p:spPr>
          <a:xfrm>
            <a:off x="3895572" y="6733676"/>
            <a:ext cx="228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Figure 5: Hardware </a:t>
            </a:r>
            <a:r>
              <a:rPr lang="en-US" altLang="zh-CN" sz="1200" dirty="0"/>
              <a:t>connection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6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46BA-9C5B-ED69-634A-19B9C84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Conclusions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14D201-609A-E801-7D28-9DBAFA294F5E}"/>
              </a:ext>
            </a:extLst>
          </p:cNvPr>
          <p:cNvSpPr txBox="1"/>
          <p:nvPr/>
        </p:nvSpPr>
        <p:spPr>
          <a:xfrm>
            <a:off x="456840" y="1906622"/>
            <a:ext cx="9348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 Discussion</a:t>
            </a:r>
          </a:p>
          <a:p>
            <a:endParaRPr lang="en-US" altLang="zh-CN" dirty="0"/>
          </a:p>
          <a:p>
            <a:r>
              <a:rPr lang="en-US" altLang="zh-CN" dirty="0"/>
              <a:t>2,1 Compatibility Issues with the OCPP Python Library Versions</a:t>
            </a:r>
          </a:p>
          <a:p>
            <a:endParaRPr lang="en-US" altLang="zh-CN" dirty="0"/>
          </a:p>
          <a:p>
            <a:r>
              <a:rPr lang="en-US" altLang="zh-CN" dirty="0"/>
              <a:t>2,2 Current Monitoring and Safety Control</a:t>
            </a:r>
          </a:p>
          <a:p>
            <a:endParaRPr lang="en-US" altLang="zh-CN" dirty="0"/>
          </a:p>
          <a:p>
            <a:r>
              <a:rPr lang="en-US" altLang="zh-CN" dirty="0"/>
              <a:t>2,3 Raspberry Pi Wi-Fi Hotspot Support</a:t>
            </a:r>
          </a:p>
          <a:p>
            <a:endParaRPr lang="en-US" altLang="zh-CN" dirty="0"/>
          </a:p>
          <a:p>
            <a:r>
              <a:rPr lang="en-US" altLang="zh-CN" dirty="0"/>
              <a:t>2,4 Limitation on Web Terminal Message Display (memory overflow or browser crashes)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F357-1BF1-0668-1492-B26EB6E3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B2EC-D368-F3EE-46B2-21FECB53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B9B03E-688D-0BB5-D4B6-ACFD81388C00}"/>
              </a:ext>
            </a:extLst>
          </p:cNvPr>
          <p:cNvSpPr txBox="1"/>
          <p:nvPr/>
        </p:nvSpPr>
        <p:spPr>
          <a:xfrm>
            <a:off x="456839" y="2052536"/>
            <a:ext cx="924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https://www.statista.com/outlook/mmo/electric Electric </a:t>
            </a:r>
            <a:r>
              <a:rPr lang="en-US" altLang="zh-CN" dirty="0" err="1"/>
              <a:t>Vehicles.url:vehicles</a:t>
            </a:r>
            <a:r>
              <a:rPr lang="en-US" altLang="zh-CN" dirty="0"/>
              <a:t>/worldwide</a:t>
            </a:r>
          </a:p>
          <a:p>
            <a:r>
              <a:rPr lang="en-US" altLang="zh-CN" dirty="0"/>
              <a:t>(visited on 01/2025). </a:t>
            </a:r>
          </a:p>
          <a:p>
            <a:r>
              <a:rPr lang="en-US" altLang="zh-CN" dirty="0"/>
              <a:t>[2] International Renewable Energy Agency(IRENA). Innovation Outlook Smart Charging For Electric </a:t>
            </a:r>
            <a:r>
              <a:rPr lang="en-US" altLang="zh-CN" dirty="0" err="1"/>
              <a:t>Vehicles.Tech</a:t>
            </a:r>
            <a:r>
              <a:rPr lang="en-US" altLang="zh-CN" dirty="0"/>
              <a:t>. rep. International Renewable Energy Agency(IRENA),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0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437</Words>
  <Application>Microsoft Office PowerPoint</Application>
  <PresentationFormat>自定义</PresentationFormat>
  <Paragraphs>89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Symbol</vt:lpstr>
      <vt:lpstr>Wingdings</vt:lpstr>
      <vt:lpstr>Office</vt:lpstr>
      <vt:lpstr>Office Theme</vt:lpstr>
      <vt:lpstr>Adobe Acrobat Document</vt:lpstr>
      <vt:lpstr>ADP - Charging Station Upgrade to  OCPP Communication for  Smart Charging   </vt:lpstr>
      <vt:lpstr>Background</vt:lpstr>
      <vt:lpstr>Significance </vt:lpstr>
      <vt:lpstr>Objectives</vt:lpstr>
      <vt:lpstr>Problems during Testing</vt:lpstr>
      <vt:lpstr>Conclusions</vt:lpstr>
      <vt:lpstr>Conclusions</vt:lpstr>
      <vt:lpstr>Conclusions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ADP_OCPP</dc:title>
  <dc:subject/>
  <dc:creator/>
  <dc:description/>
  <cp:lastModifiedBy>Huang CHEN</cp:lastModifiedBy>
  <cp:revision>20</cp:revision>
  <dcterms:created xsi:type="dcterms:W3CDTF">2025-04-30T01:25:21Z</dcterms:created>
  <dcterms:modified xsi:type="dcterms:W3CDTF">2025-05-05T06:53:36Z</dcterms:modified>
  <dc:language>zh-CN</dc:language>
</cp:coreProperties>
</file>