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9" r:id="rId4"/>
    <p:sldId id="260" r:id="rId5"/>
    <p:sldId id="261" r:id="rId6"/>
    <p:sldId id="262" r:id="rId7"/>
    <p:sldId id="265" r:id="rId8"/>
    <p:sldId id="264" r:id="rId9"/>
    <p:sldId id="263" r:id="rId10"/>
  </p:sldIdLst>
  <p:sldSz cx="10080625" cy="7559675"/>
  <p:notesSz cx="7559675" cy="106918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671" autoAdjust="0"/>
  </p:normalViewPr>
  <p:slideViewPr>
    <p:cSldViewPr>
      <p:cViewPr varScale="1">
        <p:scale>
          <a:sx n="60" d="100"/>
          <a:sy n="60" d="100"/>
        </p:scale>
        <p:origin x="1920" y="43"/>
      </p:cViewPr>
      <p:guideLst>
        <p:guide pos="227"/>
        <p:guide orient="horz" pos="2381"/>
      </p:guideLst>
    </p:cSldViewPr>
  </p:slideViewPr>
  <p:notesTextViewPr>
    <p:cViewPr>
      <p:scale>
        <a:sx n="1" d="1"/>
        <a:sy n="1" d="1"/>
      </p:scale>
      <p:origin x="0" y="-14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CC78DB-6CE6-4200-807F-16C69AB204D3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1BC29-852C-45DD-8EE9-F0FB2CE30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207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the optimizer part, we considered 6 optimization directions:</a:t>
            </a:r>
          </a:p>
          <a:p>
            <a:r>
              <a:rPr lang="en-US" altLang="zh-CN" dirty="0"/>
              <a:t>1. Predict charging demand through the user's historical electricity usage. In this project, we wrote a function to generate random electricity </a:t>
            </a:r>
            <a:r>
              <a:rPr lang="en-US" altLang="zh-CN"/>
              <a:t>history usage </a:t>
            </a:r>
            <a:r>
              <a:rPr lang="en-US" altLang="zh-CN" dirty="0"/>
              <a:t>as one of the input parameters of the optimizer</a:t>
            </a:r>
          </a:p>
          <a:p>
            <a:r>
              <a:rPr lang="en-US" altLang="zh-CN" dirty="0"/>
              <a:t>2. Optimize charging costs based on dynamic electricity prices. In this project, the electricity price is converted into a list as one of the inputs of the optimizer</a:t>
            </a:r>
          </a:p>
          <a:p>
            <a:r>
              <a:rPr lang="en-US" altLang="zh-CN" dirty="0"/>
              <a:t>3. Provide users with different mode options. There are 3 modes: shortest charging time, minimum charging cost and dynamic adjustment</a:t>
            </a:r>
          </a:p>
          <a:p>
            <a:r>
              <a:rPr lang="en-US" altLang="zh-CN" dirty="0"/>
              <a:t>4. Improve battery life. We consider continuing to charge at the minimum current after full charge to extend battery life</a:t>
            </a:r>
          </a:p>
          <a:p>
            <a:r>
              <a:rPr lang="en-US" altLang="zh-CN" dirty="0"/>
              <a:t>5. Use V2G to balance the grid load, but in actual testing, our car does not have hardware support, so it is not used</a:t>
            </a:r>
          </a:p>
          <a:p>
            <a:r>
              <a:rPr lang="en-US" altLang="zh-CN" dirty="0"/>
              <a:t>6. Improve user experience. We hope to develop a mobile app in the future to intelligently recommend charging modes based on user habits, etc.</a:t>
            </a:r>
          </a:p>
          <a:p>
            <a:r>
              <a:rPr lang="zh-CN" altLang="en-US" dirty="0"/>
              <a:t>在优化器部分，我们考虑了</a:t>
            </a:r>
            <a:r>
              <a:rPr lang="en-US" altLang="zh-CN" dirty="0"/>
              <a:t>6</a:t>
            </a:r>
            <a:r>
              <a:rPr lang="zh-CN" altLang="en-US" dirty="0"/>
              <a:t>点优化方向：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，通过用户的历史用电记录来预测充电需求，在本项目中，我们写了一个函数来生成随机的用电历史记录，作为优化器的输入参数之一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，根据动态电价来优化充电开销，本项目中将电价变为一个列表成为优化器的输入之一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，提供用户不同的模式选择，有</a:t>
            </a:r>
            <a:r>
              <a:rPr lang="en-US" altLang="zh-CN" dirty="0"/>
              <a:t>3</a:t>
            </a:r>
            <a:r>
              <a:rPr lang="zh-CN" altLang="en-US" dirty="0"/>
              <a:t>种模式：最短充电时间，最小充电花销和动态调整</a:t>
            </a:r>
            <a:endParaRPr lang="en-US" altLang="zh-CN" dirty="0"/>
          </a:p>
          <a:p>
            <a:r>
              <a:rPr lang="en-US" altLang="zh-CN" dirty="0"/>
              <a:t>4</a:t>
            </a:r>
            <a:r>
              <a:rPr lang="zh-CN" altLang="en-US" dirty="0"/>
              <a:t>，提高电池寿命，我们考虑在充满电之后持续以最小电流继续充电来延长电池寿命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，使用</a:t>
            </a:r>
            <a:r>
              <a:rPr lang="en-US" altLang="zh-CN" dirty="0"/>
              <a:t>V2G</a:t>
            </a:r>
            <a:r>
              <a:rPr lang="zh-CN" altLang="en-US" dirty="0"/>
              <a:t>来平衡电网负载，但在实际测试中我们的汽车没有硬件支持，所以没有使用</a:t>
            </a:r>
            <a:endParaRPr lang="en-US" altLang="zh-CN" dirty="0"/>
          </a:p>
          <a:p>
            <a:r>
              <a:rPr lang="en-US" altLang="zh-CN" dirty="0"/>
              <a:t>6</a:t>
            </a:r>
            <a:r>
              <a:rPr lang="zh-CN" altLang="en-US" dirty="0"/>
              <a:t>，提高用户体验，我们希望后续开发手机</a:t>
            </a:r>
            <a:r>
              <a:rPr lang="en-US" altLang="zh-CN" dirty="0"/>
              <a:t>app</a:t>
            </a:r>
            <a:r>
              <a:rPr lang="zh-CN" altLang="en-US" dirty="0"/>
              <a:t>，根据用户习惯来智能推荐充电模式等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1BC29-852C-45DD-8EE9-F0FB2CE304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415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After careful consideration, we chose the minimize function in </a:t>
            </a:r>
            <a:r>
              <a:rPr lang="en-US" altLang="zh-CN" dirty="0" err="1"/>
              <a:t>scipy</a:t>
            </a:r>
            <a:r>
              <a:rPr lang="en-US" altLang="zh-CN" dirty="0"/>
              <a:t> for optimization. </a:t>
            </a:r>
          </a:p>
          <a:p>
            <a:pPr>
              <a:buNone/>
            </a:pPr>
            <a:r>
              <a:rPr lang="en-US" altLang="zh-CN" dirty="0"/>
              <a:t>Its biggest advantage is that it is easy to develop and has fast calculation speed.</a:t>
            </a:r>
          </a:p>
          <a:p>
            <a:pPr>
              <a:buNone/>
            </a:pPr>
            <a:r>
              <a:rPr lang="zh-CN" altLang="en-US" dirty="0"/>
              <a:t>在经过考虑后，我们选择了</a:t>
            </a:r>
            <a:r>
              <a:rPr lang="en-US" altLang="zh-CN" dirty="0" err="1"/>
              <a:t>scipy</a:t>
            </a:r>
            <a:r>
              <a:rPr lang="zh-CN" altLang="en-US" dirty="0"/>
              <a:t>中的</a:t>
            </a:r>
            <a:r>
              <a:rPr lang="en-US" altLang="zh-CN" dirty="0"/>
              <a:t>minimize</a:t>
            </a:r>
            <a:r>
              <a:rPr lang="zh-CN" altLang="en-US" dirty="0"/>
              <a:t>函数来进行优化，其最大的优点在于容易开发和计算速度快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1BC29-852C-45DD-8EE9-F0FB2CE3040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689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Our final optimization objective function is shown in the figure. </a:t>
            </a:r>
          </a:p>
          <a:p>
            <a:r>
              <a:rPr lang="en-US" altLang="zh-CN" dirty="0"/>
              <a:t>This cost function consists of two parts. T represents the time required to reach the target charging amount, and C represents the total charging cost. </a:t>
            </a:r>
          </a:p>
          <a:p>
            <a:r>
              <a:rPr lang="en-US" altLang="zh-CN" dirty="0"/>
              <a:t>The sum of these two parts multiplied by weights w1 and w2 is our optimization goal. </a:t>
            </a:r>
          </a:p>
          <a:p>
            <a:r>
              <a:rPr lang="en-US" altLang="zh-CN" dirty="0"/>
              <a:t>Other specific parameters are shown in the figure</a:t>
            </a:r>
          </a:p>
          <a:p>
            <a:r>
              <a:rPr lang="zh-CN" altLang="en-US" dirty="0"/>
              <a:t>我们最终的优化目标函数如图，</a:t>
            </a:r>
            <a:endParaRPr lang="en-US" altLang="zh-CN" dirty="0"/>
          </a:p>
          <a:p>
            <a:r>
              <a:rPr lang="zh-CN" altLang="en-US" dirty="0"/>
              <a:t>这个</a:t>
            </a:r>
            <a:r>
              <a:rPr lang="en-US" altLang="zh-CN" dirty="0" err="1"/>
              <a:t>costfunction</a:t>
            </a:r>
            <a:r>
              <a:rPr lang="zh-CN" altLang="en-US" dirty="0"/>
              <a:t>由两部分组成，</a:t>
            </a:r>
            <a:r>
              <a:rPr lang="en-US" altLang="zh-CN" dirty="0"/>
              <a:t>T</a:t>
            </a:r>
            <a:r>
              <a:rPr lang="zh-CN" altLang="en-US" dirty="0"/>
              <a:t>代表了达到目标充电量所需的时间，</a:t>
            </a:r>
            <a:r>
              <a:rPr lang="en-US" altLang="zh-CN" dirty="0"/>
              <a:t>C</a:t>
            </a:r>
            <a:r>
              <a:rPr lang="zh-CN" altLang="en-US" dirty="0"/>
              <a:t>代表了总共的充电花销，将这两部分分别乘以权重</a:t>
            </a:r>
            <a:r>
              <a:rPr lang="en-US" altLang="zh-CN" dirty="0"/>
              <a:t>w1</a:t>
            </a:r>
            <a:r>
              <a:rPr lang="zh-CN" altLang="en-US" dirty="0"/>
              <a:t>和</a:t>
            </a:r>
            <a:r>
              <a:rPr lang="en-US" altLang="zh-CN" dirty="0"/>
              <a:t>w2</a:t>
            </a:r>
            <a:r>
              <a:rPr lang="zh-CN" altLang="en-US" dirty="0"/>
              <a:t>相加便是我们的优化目标，</a:t>
            </a:r>
            <a:endParaRPr lang="en-US" altLang="zh-CN" dirty="0"/>
          </a:p>
          <a:p>
            <a:r>
              <a:rPr lang="zh-CN" altLang="en-US" dirty="0"/>
              <a:t>其他的具体参数如图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1BC29-852C-45DD-8EE9-F0FB2CE3040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612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This equation defines how we calculate the </a:t>
            </a:r>
            <a:r>
              <a:rPr lang="en-US" altLang="zh-CN" b="1" dirty="0"/>
              <a:t>charging time</a:t>
            </a:r>
            <a:r>
              <a:rPr lang="en-US" altLang="zh-CN" dirty="0"/>
              <a:t> required to reach the energy target.</a:t>
            </a:r>
          </a:p>
          <a:p>
            <a:pPr>
              <a:buNone/>
            </a:pPr>
            <a:r>
              <a:rPr lang="en-US" altLang="zh-CN" dirty="0"/>
              <a:t>First, we identify the earliest time index </a:t>
            </a:r>
            <a:r>
              <a:rPr lang="en-US" altLang="zh-CN" dirty="0" err="1"/>
              <a:t>i</a:t>
            </a:r>
            <a:r>
              <a:rPr lang="en-US" altLang="zh-CN" dirty="0"/>
              <a:t>‾\overline{</a:t>
            </a:r>
            <a:r>
              <a:rPr lang="en-US" altLang="zh-CN" dirty="0" err="1"/>
              <a:t>i</a:t>
            </a:r>
            <a:r>
              <a:rPr lang="en-US" altLang="zh-CN" dirty="0"/>
              <a:t>}</a:t>
            </a:r>
            <a:r>
              <a:rPr lang="en-US" altLang="zh-CN" dirty="0" err="1"/>
              <a:t>i</a:t>
            </a:r>
            <a:r>
              <a:rPr lang="en-US" altLang="zh-CN" dirty="0"/>
              <a:t> at which the </a:t>
            </a:r>
            <a:r>
              <a:rPr lang="en-US" altLang="zh-CN" b="1" dirty="0"/>
              <a:t>accumulated energy</a:t>
            </a:r>
            <a:br>
              <a:rPr lang="en-US" altLang="zh-CN" dirty="0"/>
            </a:br>
            <a:r>
              <a:rPr lang="en-US" altLang="zh-CN" dirty="0"/>
              <a:t>from charging—calculated as the sum of </a:t>
            </a:r>
            <a:r>
              <a:rPr lang="en-US" altLang="zh-CN" dirty="0" err="1"/>
              <a:t>PjΔtjP_j</a:t>
            </a:r>
            <a:r>
              <a:rPr lang="en-US" altLang="zh-CN" dirty="0"/>
              <a:t> \Delta </a:t>
            </a:r>
            <a:r>
              <a:rPr lang="en-US" altLang="zh-CN" dirty="0" err="1"/>
              <a:t>t_jPj</a:t>
            </a:r>
            <a:r>
              <a:rPr lang="en-US" altLang="zh-CN" dirty="0"/>
              <a:t>​</a:t>
            </a:r>
            <a:r>
              <a:rPr lang="en-US" altLang="zh-CN" dirty="0" err="1"/>
              <a:t>Δtj</a:t>
            </a:r>
            <a:r>
              <a:rPr lang="en-US" altLang="zh-CN" dirty="0"/>
              <a:t>​—meets or exceeds the target energy </a:t>
            </a:r>
            <a:r>
              <a:rPr lang="en-US" altLang="zh-CN" dirty="0" err="1"/>
              <a:t>EtargetE</a:t>
            </a:r>
            <a:r>
              <a:rPr lang="en-US" altLang="zh-CN" dirty="0"/>
              <a:t>_{\text{target}}</a:t>
            </a:r>
            <a:r>
              <a:rPr lang="en-US" altLang="zh-CN" dirty="0" err="1"/>
              <a:t>Etarget</a:t>
            </a:r>
            <a:r>
              <a:rPr lang="en-US" altLang="zh-CN" dirty="0"/>
              <a:t>​.</a:t>
            </a:r>
          </a:p>
          <a:p>
            <a:pPr>
              <a:buNone/>
            </a:pPr>
            <a:r>
              <a:rPr lang="en-US" altLang="zh-CN" dirty="0"/>
              <a:t>If the target is never met, we assume the full schedule is used.</a:t>
            </a:r>
          </a:p>
          <a:p>
            <a:pPr>
              <a:buNone/>
            </a:pPr>
            <a:r>
              <a:rPr lang="en-US" altLang="zh-CN" dirty="0"/>
              <a:t>Then, we compute the total charging time </a:t>
            </a:r>
            <a:r>
              <a:rPr lang="en-US" altLang="zh-CN" dirty="0" err="1"/>
              <a:t>Tby</a:t>
            </a:r>
            <a:r>
              <a:rPr lang="en-US" altLang="zh-CN" dirty="0"/>
              <a:t> multiplying </a:t>
            </a:r>
            <a:r>
              <a:rPr lang="en-US" altLang="zh-CN" dirty="0" err="1"/>
              <a:t>i</a:t>
            </a:r>
            <a:r>
              <a:rPr lang="en-US" altLang="zh-CN" dirty="0"/>
              <a:t>‾\overline{</a:t>
            </a:r>
            <a:r>
              <a:rPr lang="en-US" altLang="zh-CN" dirty="0" err="1"/>
              <a:t>i</a:t>
            </a:r>
            <a:r>
              <a:rPr lang="en-US" altLang="zh-CN" dirty="0"/>
              <a:t>}</a:t>
            </a:r>
            <a:r>
              <a:rPr lang="en-US" altLang="zh-CN" dirty="0" err="1"/>
              <a:t>i</a:t>
            </a:r>
            <a:r>
              <a:rPr lang="en-US" altLang="zh-CN" dirty="0"/>
              <a:t> with the average time step </a:t>
            </a:r>
            <a:r>
              <a:rPr lang="en-US" altLang="zh-CN" dirty="0" err="1"/>
              <a:t>Δt</a:t>
            </a:r>
            <a:r>
              <a:rPr lang="en-US" altLang="zh-CN" dirty="0"/>
              <a:t>ˉ\bar{\Delta t}</a:t>
            </a:r>
            <a:r>
              <a:rPr lang="en-US" altLang="zh-CN" dirty="0" err="1"/>
              <a:t>Δt</a:t>
            </a:r>
            <a:r>
              <a:rPr lang="en-US" altLang="zh-CN" dirty="0"/>
              <a:t>ˉ</a:t>
            </a:r>
            <a:br>
              <a:rPr lang="en-US" altLang="zh-CN" dirty="0"/>
            </a:br>
            <a:r>
              <a:rPr lang="en-US" altLang="zh-CN" dirty="0"/>
              <a:t>and a factor k, which adjusts the time units to match our system output—such as converting hours to time slots or cost units.</a:t>
            </a:r>
          </a:p>
          <a:p>
            <a:r>
              <a:rPr lang="en-US" altLang="zh-CN" dirty="0"/>
              <a:t>This approach allows us to evaluate and minimize charging duration as part of the overall optimization.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1BC29-852C-45DD-8EE9-F0FB2CE3040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798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This equation defines the </a:t>
            </a:r>
            <a:r>
              <a:rPr lang="en-US" altLang="zh-CN" b="1" dirty="0"/>
              <a:t>charging cost</a:t>
            </a:r>
            <a:r>
              <a:rPr lang="en-US" altLang="zh-CN" dirty="0"/>
              <a:t> CCC as a normalized sum of energy consumption over time.</a:t>
            </a:r>
          </a:p>
          <a:p>
            <a:pPr>
              <a:buNone/>
            </a:pPr>
            <a:r>
              <a:rPr lang="en-US" altLang="zh-CN" dirty="0"/>
              <a:t>In each time period iii, the cost is calculated as the product of the charging power </a:t>
            </a:r>
            <a:r>
              <a:rPr lang="en-US" altLang="zh-CN" dirty="0" err="1"/>
              <a:t>PiP_iPi</a:t>
            </a:r>
            <a:r>
              <a:rPr lang="en-US" altLang="zh-CN" dirty="0"/>
              <a:t>​,</a:t>
            </a:r>
            <a:br>
              <a:rPr lang="en-US" altLang="zh-CN" dirty="0"/>
            </a:br>
            <a:r>
              <a:rPr lang="en-US" altLang="zh-CN" dirty="0"/>
              <a:t>the electricity price </a:t>
            </a:r>
            <a:r>
              <a:rPr lang="en-US" altLang="zh-CN" dirty="0" err="1"/>
              <a:t>pip_ipi</a:t>
            </a:r>
            <a:r>
              <a:rPr lang="en-US" altLang="zh-CN" dirty="0"/>
              <a:t>​, and the duration </a:t>
            </a:r>
            <a:r>
              <a:rPr lang="en-US" altLang="zh-CN" dirty="0" err="1"/>
              <a:t>Δti</a:t>
            </a:r>
            <a:r>
              <a:rPr lang="en-US" altLang="zh-CN" dirty="0"/>
              <a:t>\Delta </a:t>
            </a:r>
            <a:r>
              <a:rPr lang="en-US" altLang="zh-CN" dirty="0" err="1"/>
              <a:t>t_iΔti</a:t>
            </a:r>
            <a:r>
              <a:rPr lang="en-US" altLang="zh-CN" dirty="0"/>
              <a:t>​.</a:t>
            </a:r>
          </a:p>
          <a:p>
            <a:pPr>
              <a:buNone/>
            </a:pPr>
            <a:r>
              <a:rPr lang="en-US" altLang="zh-CN" dirty="0"/>
              <a:t>We then sum this over all time periods and </a:t>
            </a:r>
            <a:r>
              <a:rPr lang="en-US" altLang="zh-CN" b="1" dirty="0"/>
              <a:t>normalize it by the average electricity price</a:t>
            </a:r>
            <a:r>
              <a:rPr lang="en-US" altLang="zh-CN" dirty="0"/>
              <a:t> pˉ\bar{p}pˉ​.</a:t>
            </a:r>
          </a:p>
          <a:p>
            <a:pPr>
              <a:buNone/>
            </a:pPr>
            <a:r>
              <a:rPr lang="en-US" altLang="zh-CN" dirty="0"/>
              <a:t>This normalization allows us to compare cost-effectiveness under different pricing conditions</a:t>
            </a:r>
            <a:br>
              <a:rPr lang="en-US" altLang="zh-CN" dirty="0"/>
            </a:br>
            <a:r>
              <a:rPr lang="en-US" altLang="zh-CN" dirty="0"/>
              <a:t>and ensures the cost term is consistent with other terms in the objective function.</a:t>
            </a:r>
          </a:p>
          <a:p>
            <a:r>
              <a:rPr lang="en-US" altLang="zh-CN" dirty="0"/>
              <a:t>By optimizing this term, the system prefers charging during low-price periods</a:t>
            </a:r>
            <a:br>
              <a:rPr lang="en-US" altLang="zh-CN" dirty="0"/>
            </a:br>
            <a:r>
              <a:rPr lang="en-US" altLang="zh-CN" dirty="0"/>
              <a:t>while still ensuring the energy demand is met efficiently.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1BC29-852C-45DD-8EE9-F0FB2CE3040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51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dirty="0"/>
              <a:t>To ensure feasibility and safety, our optimization includes two key constraints.</a:t>
            </a:r>
          </a:p>
          <a:p>
            <a:pPr>
              <a:buNone/>
            </a:pPr>
            <a:r>
              <a:rPr lang="en-US" altLang="zh-CN" dirty="0"/>
              <a:t>First, the </a:t>
            </a:r>
            <a:r>
              <a:rPr lang="en-US" altLang="zh-CN" b="1" dirty="0"/>
              <a:t>total charged energy</a:t>
            </a:r>
            <a:r>
              <a:rPr lang="en-US" altLang="zh-CN" dirty="0"/>
              <a:t>—the sum of </a:t>
            </a:r>
            <a:r>
              <a:rPr lang="en-US" altLang="zh-CN" dirty="0" err="1"/>
              <a:t>Pi⋅ΔtiP_i</a:t>
            </a:r>
            <a:r>
              <a:rPr lang="en-US" altLang="zh-CN" dirty="0"/>
              <a:t> \</a:t>
            </a:r>
            <a:r>
              <a:rPr lang="en-US" altLang="zh-CN" dirty="0" err="1"/>
              <a:t>cdot</a:t>
            </a:r>
            <a:r>
              <a:rPr lang="en-US" altLang="zh-CN" dirty="0"/>
              <a:t> \Delta </a:t>
            </a:r>
            <a:r>
              <a:rPr lang="en-US" altLang="zh-CN" dirty="0" err="1"/>
              <a:t>t_iPi</a:t>
            </a:r>
            <a:r>
              <a:rPr lang="en-US" altLang="zh-CN" dirty="0"/>
              <a:t>​⋅</a:t>
            </a:r>
            <a:r>
              <a:rPr lang="en-US" altLang="zh-CN" dirty="0" err="1"/>
              <a:t>Δti</a:t>
            </a:r>
            <a:r>
              <a:rPr lang="en-US" altLang="zh-CN" dirty="0"/>
              <a:t>​ over all time periods—must meet or exceed the </a:t>
            </a:r>
            <a:r>
              <a:rPr lang="en-US" altLang="zh-CN" b="1" dirty="0"/>
              <a:t>target energy</a:t>
            </a:r>
            <a:r>
              <a:rPr lang="en-US" altLang="zh-CN" dirty="0"/>
              <a:t> </a:t>
            </a:r>
            <a:r>
              <a:rPr lang="en-US" altLang="zh-CN" dirty="0" err="1"/>
              <a:t>EtargetE</a:t>
            </a:r>
            <a:r>
              <a:rPr lang="en-US" altLang="zh-CN" dirty="0"/>
              <a:t>_{\text{target}}</a:t>
            </a:r>
            <a:r>
              <a:rPr lang="en-US" altLang="zh-CN" dirty="0" err="1"/>
              <a:t>Etarget</a:t>
            </a:r>
            <a:r>
              <a:rPr lang="en-US" altLang="zh-CN" dirty="0"/>
              <a:t>​.</a:t>
            </a:r>
          </a:p>
          <a:p>
            <a:pPr>
              <a:buNone/>
            </a:pPr>
            <a:r>
              <a:rPr lang="en-US" altLang="zh-CN" dirty="0"/>
              <a:t>Second, in each time period, the </a:t>
            </a:r>
            <a:r>
              <a:rPr lang="en-US" altLang="zh-CN" b="1" dirty="0"/>
              <a:t>charging power</a:t>
            </a:r>
            <a:r>
              <a:rPr lang="en-US" altLang="zh-CN" dirty="0"/>
              <a:t> </a:t>
            </a:r>
            <a:r>
              <a:rPr lang="en-US" altLang="zh-CN" dirty="0" err="1"/>
              <a:t>PiP_iPi</a:t>
            </a:r>
            <a:r>
              <a:rPr lang="en-US" altLang="zh-CN" dirty="0"/>
              <a:t>​ must stay within its allowed range,</a:t>
            </a:r>
            <a:br>
              <a:rPr lang="en-US" altLang="zh-CN" dirty="0"/>
            </a:br>
            <a:r>
              <a:rPr lang="en-US" altLang="zh-CN" dirty="0"/>
              <a:t>defined by a </a:t>
            </a:r>
            <a:r>
              <a:rPr lang="en-US" altLang="zh-CN" b="1" dirty="0"/>
              <a:t>minimum</a:t>
            </a:r>
            <a:r>
              <a:rPr lang="en-US" altLang="zh-CN" dirty="0"/>
              <a:t> and </a:t>
            </a:r>
            <a:r>
              <a:rPr lang="en-US" altLang="zh-CN" b="1" dirty="0"/>
              <a:t>maximum power limit</a:t>
            </a:r>
            <a:r>
              <a:rPr lang="en-US" altLang="zh-CN" dirty="0"/>
              <a:t>, </a:t>
            </a:r>
            <a:r>
              <a:rPr lang="en-US" altLang="zh-CN" dirty="0" err="1"/>
              <a:t>Pmin</a:t>
            </a:r>
            <a:r>
              <a:rPr lang="en-US" altLang="zh-CN" dirty="0"/>
              <a:t>⁡,</a:t>
            </a:r>
            <a:r>
              <a:rPr lang="en-US" altLang="zh-CN" dirty="0" err="1"/>
              <a:t>iP</a:t>
            </a:r>
            <a:r>
              <a:rPr lang="en-US" altLang="zh-CN" dirty="0"/>
              <a:t>_{\min, </a:t>
            </a:r>
            <a:r>
              <a:rPr lang="en-US" altLang="zh-CN" dirty="0" err="1"/>
              <a:t>i</a:t>
            </a:r>
            <a:r>
              <a:rPr lang="en-US" altLang="zh-CN" dirty="0"/>
              <a:t>}</a:t>
            </a:r>
            <a:r>
              <a:rPr lang="en-US" altLang="zh-CN" dirty="0" err="1"/>
              <a:t>Pmin,i</a:t>
            </a:r>
            <a:r>
              <a:rPr lang="en-US" altLang="zh-CN" dirty="0"/>
              <a:t>​ and Pmax⁡,</a:t>
            </a:r>
            <a:r>
              <a:rPr lang="en-US" altLang="zh-CN" dirty="0" err="1"/>
              <a:t>iP</a:t>
            </a:r>
            <a:r>
              <a:rPr lang="en-US" altLang="zh-CN" dirty="0"/>
              <a:t>_{\max, </a:t>
            </a:r>
            <a:r>
              <a:rPr lang="en-US" altLang="zh-CN" dirty="0" err="1"/>
              <a:t>i</a:t>
            </a:r>
            <a:r>
              <a:rPr lang="en-US" altLang="zh-CN" dirty="0"/>
              <a:t>}</a:t>
            </a:r>
            <a:r>
              <a:rPr lang="en-US" altLang="zh-CN" dirty="0" err="1"/>
              <a:t>Pmax,i</a:t>
            </a:r>
            <a:r>
              <a:rPr lang="en-US" altLang="zh-CN" dirty="0"/>
              <a:t>​.</a:t>
            </a:r>
            <a:br>
              <a:rPr lang="en-US" altLang="zh-CN" dirty="0"/>
            </a:br>
            <a:r>
              <a:rPr lang="en-US" altLang="zh-CN" dirty="0"/>
              <a:t>These bounds can vary depending on hardware limits or grid constraints.</a:t>
            </a:r>
          </a:p>
          <a:p>
            <a:pPr>
              <a:buNone/>
            </a:pPr>
            <a:r>
              <a:rPr lang="en-US" altLang="zh-CN" dirty="0"/>
              <a:t>For the initial guess used by the optimizer, we simply set P0P_0P0​ as the average of all maximum powers across the time horizon.</a:t>
            </a:r>
          </a:p>
          <a:p>
            <a:r>
              <a:rPr lang="en-US" altLang="zh-CN" dirty="0"/>
              <a:t>This initialization provides a reasonable starting point for the solver to quickly converge to an efficient solution.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1BC29-852C-45DD-8EE9-F0FB2CE3040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580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CF6EB-8C87-72EB-A048-462D8311F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D225C46-AD32-07E2-B1FE-FBC02199C3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9C97608-B44E-E046-67AE-E629BE5E00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picture shows the charging amount in different modes. </a:t>
            </a:r>
          </a:p>
          <a:p>
            <a:r>
              <a:rPr lang="en-US" altLang="zh-CN" dirty="0"/>
              <a:t>You can see that the functions of different modes are perfectly realized.</a:t>
            </a:r>
          </a:p>
          <a:p>
            <a:r>
              <a:rPr lang="zh-CN" altLang="en-US" dirty="0"/>
              <a:t>这张图片展示了不同模式下的充电量，可以看到完美的实现了不同模式的功能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55ECCA-9DAB-110C-35D2-E6E109D39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1BC29-852C-45DD-8EE9-F0FB2CE3040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42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AA125-50DF-FD1C-5BB0-987F1A708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0E7B622-796D-834A-07B0-BE1DDC2877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035868F-7705-C620-641D-5AECE23EA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This picture shows the user's grid power. </a:t>
            </a:r>
          </a:p>
          <a:p>
            <a:r>
              <a:rPr lang="en-US" altLang="zh-CN" dirty="0"/>
              <a:t>The green line represents the user's historical power consumption when not charging, </a:t>
            </a:r>
          </a:p>
          <a:p>
            <a:r>
              <a:rPr lang="en-US" altLang="zh-CN" dirty="0"/>
              <a:t>the red line represents the maximum power, </a:t>
            </a:r>
          </a:p>
          <a:p>
            <a:r>
              <a:rPr lang="en-US" altLang="zh-CN" dirty="0"/>
              <a:t>and the blue line represents the power load after adding car charging. </a:t>
            </a:r>
          </a:p>
          <a:p>
            <a:r>
              <a:rPr lang="en-US" altLang="zh-CN" dirty="0"/>
              <a:t>It can be seen that the final power does not exceed the maximum power, </a:t>
            </a:r>
          </a:p>
          <a:p>
            <a:r>
              <a:rPr lang="en-US" altLang="zh-CN" dirty="0"/>
              <a:t>and charging stops after reaching the target charging amount.</a:t>
            </a:r>
          </a:p>
          <a:p>
            <a:r>
              <a:rPr lang="zh-CN" altLang="en-US" dirty="0"/>
              <a:t>这张图片展示了用户的电网功率，图中绿线代表未充电时用户的历史用电，红线代表了最大功率，而蓝线表示了加入汽车充电后的用电负载，可以看到最终的功率没有超过最大功率，并且在达到目标充电量之后就停止充电了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67E093C-769E-997C-2F75-4F2CF43A00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1BC29-852C-45DD-8EE9-F0FB2CE3040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9193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order to simulate the test without hardware, we wrote a software to simulate the functions of </a:t>
            </a:r>
            <a:r>
              <a:rPr lang="en-US" altLang="zh-CN" dirty="0" err="1"/>
              <a:t>evse</a:t>
            </a:r>
            <a:r>
              <a:rPr lang="en-US" altLang="zh-CN" dirty="0"/>
              <a:t> and shelly. </a:t>
            </a:r>
          </a:p>
          <a:p>
            <a:r>
              <a:rPr lang="en-US" altLang="zh-CN" dirty="0"/>
              <a:t>It is mainly realized by reading and writing fixed </a:t>
            </a:r>
            <a:r>
              <a:rPr lang="en-US" altLang="zh-CN" dirty="0" err="1"/>
              <a:t>json</a:t>
            </a:r>
            <a:r>
              <a:rPr lang="en-US" altLang="zh-CN" dirty="0"/>
              <a:t> files and transferring them to the Raspberry Pi. </a:t>
            </a:r>
          </a:p>
          <a:p>
            <a:r>
              <a:rPr lang="en-US" altLang="zh-CN" dirty="0"/>
              <a:t>Later, Chen Huang will talk about things related to testing.</a:t>
            </a:r>
          </a:p>
          <a:p>
            <a:r>
              <a:rPr lang="zh-CN" altLang="en-US" dirty="0"/>
              <a:t>为了在脱离硬件也能模拟测试，我们写了一个软件来模拟</a:t>
            </a:r>
            <a:r>
              <a:rPr lang="en-US" altLang="zh-CN" dirty="0" err="1"/>
              <a:t>evse</a:t>
            </a:r>
            <a:r>
              <a:rPr lang="zh-CN" altLang="en-US" dirty="0"/>
              <a:t>和</a:t>
            </a:r>
            <a:r>
              <a:rPr lang="en-US" altLang="zh-CN" dirty="0"/>
              <a:t>shelly</a:t>
            </a:r>
            <a:r>
              <a:rPr lang="zh-CN" altLang="en-US" dirty="0"/>
              <a:t>的功能。主要是通过读写固定的</a:t>
            </a:r>
            <a:r>
              <a:rPr lang="en-US" altLang="zh-CN" dirty="0" err="1"/>
              <a:t>json</a:t>
            </a:r>
            <a:r>
              <a:rPr lang="zh-CN" altLang="en-US" dirty="0"/>
              <a:t>文件传输给树莓派来实现。后面由陈煌来讲和测试有关的东西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71BC29-852C-45DD-8EE9-F0FB2CE3040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86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880" cy="910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6840" y="1828440"/>
            <a:ext cx="9139680" cy="4567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 flipV="1">
            <a:off x="236520" y="203400"/>
            <a:ext cx="9539640" cy="153000"/>
          </a:xfrm>
          <a:prstGeom prst="rect">
            <a:avLst/>
          </a:prstGeom>
          <a:solidFill>
            <a:srgbClr val="075578"/>
          </a:solidFill>
          <a:ln w="9360">
            <a:solidFill>
              <a:srgbClr val="075578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 anchor="ctr">
            <a:noAutofit/>
          </a:bodyPr>
          <a:lstStyle/>
          <a:p>
            <a:pPr>
              <a:lnSpc>
                <a:spcPct val="93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943600" y="7077600"/>
            <a:ext cx="694080" cy="255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</a:tabLst>
            </a:pPr>
            <a:fld id="{00BBAA12-D779-4D1E-A8BF-4A2BB1C21117}" type="slidenum"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直接连接符 1"/>
          <p:cNvSpPr/>
          <p:nvPr/>
        </p:nvSpPr>
        <p:spPr>
          <a:xfrm>
            <a:off x="236520" y="407880"/>
            <a:ext cx="9539280" cy="180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000" rIns="90000" bIns="-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3" name="直接连接符 2"/>
          <p:cNvSpPr/>
          <p:nvPr/>
        </p:nvSpPr>
        <p:spPr>
          <a:xfrm>
            <a:off x="236520" y="159552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4" name="图片 3"/>
          <p:cNvPicPr/>
          <p:nvPr/>
        </p:nvPicPr>
        <p:blipFill>
          <a:blip r:embed="rId3"/>
          <a:stretch/>
        </p:blipFill>
        <p:spPr>
          <a:xfrm>
            <a:off x="7365960" y="7116840"/>
            <a:ext cx="2358000" cy="378360"/>
          </a:xfrm>
          <a:prstGeom prst="rect">
            <a:avLst/>
          </a:prstGeom>
          <a:ln w="0">
            <a:noFill/>
          </a:ln>
        </p:spPr>
      </p:pic>
      <p:pic>
        <p:nvPicPr>
          <p:cNvPr id="5" name="图片 4"/>
          <p:cNvPicPr/>
          <p:nvPr/>
        </p:nvPicPr>
        <p:blipFill>
          <a:blip r:embed="rId4"/>
          <a:stretch/>
        </p:blipFill>
        <p:spPr>
          <a:xfrm>
            <a:off x="7845480" y="541440"/>
            <a:ext cx="2219760" cy="916560"/>
          </a:xfrm>
          <a:prstGeom prst="rect">
            <a:avLst/>
          </a:prstGeom>
          <a:ln w="0">
            <a:noFill/>
          </a:ln>
        </p:spPr>
      </p:pic>
      <p:sp>
        <p:nvSpPr>
          <p:cNvPr id="6" name="矩形 5"/>
          <p:cNvSpPr/>
          <p:nvPr/>
        </p:nvSpPr>
        <p:spPr>
          <a:xfrm>
            <a:off x="260280" y="7078680"/>
            <a:ext cx="1083240" cy="26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74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05.12.2025 | 	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58840" y="7078680"/>
            <a:ext cx="3624840" cy="435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 dirty="0">
                <a:solidFill>
                  <a:srgbClr val="000000"/>
                </a:solidFill>
                <a:uFillTx/>
                <a:latin typeface="Arial"/>
                <a:ea typeface="DejaVu Sans"/>
              </a:rPr>
              <a:t>Charging Station Upgrade to OCPP Communication for Smart Charging 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620880" y="7077600"/>
            <a:ext cx="1972440" cy="41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| Junfan Jin, Can Zeng, </a:t>
            </a:r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26"/>
              </a:spcBef>
              <a:spcAft>
                <a:spcPts val="26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80" algn="l"/>
                <a:tab pos="10782360" algn="l"/>
              </a:tabLst>
            </a:pPr>
            <a:r>
              <a:rPr lang="en-US" sz="1200" b="0" u="none" strike="noStrike">
                <a:solidFill>
                  <a:srgbClr val="000000"/>
                </a:solidFill>
                <a:uFillTx/>
                <a:latin typeface="Arial"/>
                <a:ea typeface="DejaVu Sans"/>
              </a:rPr>
              <a:t>  Yunan Jiang, Huang Chen</a:t>
            </a:r>
            <a:endParaRPr lang="en-US" sz="1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直接连接符 8"/>
          <p:cNvSpPr/>
          <p:nvPr/>
        </p:nvSpPr>
        <p:spPr>
          <a:xfrm>
            <a:off x="239760" y="7032600"/>
            <a:ext cx="9539280" cy="1440"/>
          </a:xfrm>
          <a:prstGeom prst="line">
            <a:avLst/>
          </a:prstGeom>
          <a:ln w="9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5360" rIns="90000" bIns="-4536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6840" y="549000"/>
            <a:ext cx="7310880" cy="910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单击以编辑标题文本格式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6840" y="1828440"/>
            <a:ext cx="9139680" cy="4567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点击以编辑提纲文本格式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第二提纲级别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第三提纲级别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第四提纲级别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第五提纲级别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第六提纲级别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CN" sz="1800" b="0" u="none" strike="noStrike">
                <a:solidFill>
                  <a:srgbClr val="000000"/>
                </a:solidFill>
                <a:uFillTx/>
                <a:latin typeface="Arial"/>
              </a:rPr>
              <a:t>第七提纲级别</a:t>
            </a: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5B773-C881-6A5E-F8B6-835459F23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>
            <a:extLst>
              <a:ext uri="{FF2B5EF4-FFF2-40B4-BE49-F238E27FC236}">
                <a16:creationId xmlns:a16="http://schemas.microsoft.com/office/drawing/2014/main" id="{30E83DBE-D3B2-59EF-0922-A89513550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80" y="541440"/>
            <a:ext cx="7469640" cy="943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3600" b="1" u="none" strike="noStrike" dirty="0">
                <a:solidFill>
                  <a:srgbClr val="000000"/>
                </a:solidFill>
                <a:uFillTx/>
                <a:latin typeface="Arial"/>
              </a:rPr>
              <a:t>Optimization considerations</a:t>
            </a:r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0CAAB5F6-9DAD-969D-8E5C-750E5BD994CF}"/>
              </a:ext>
            </a:extLst>
          </p:cNvPr>
          <p:cNvGrpSpPr/>
          <p:nvPr/>
        </p:nvGrpSpPr>
        <p:grpSpPr>
          <a:xfrm>
            <a:off x="3456615" y="2164741"/>
            <a:ext cx="3111006" cy="4378230"/>
            <a:chOff x="3323601" y="2086357"/>
            <a:chExt cx="3111006" cy="4378230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19F81271-0572-FF52-417F-4E9F648D1E28}"/>
                </a:ext>
              </a:extLst>
            </p:cNvPr>
            <p:cNvGrpSpPr/>
            <p:nvPr/>
          </p:nvGrpSpPr>
          <p:grpSpPr>
            <a:xfrm>
              <a:off x="5007499" y="2086357"/>
              <a:ext cx="1126734" cy="1000378"/>
              <a:chOff x="6961290" y="4115480"/>
              <a:chExt cx="891030" cy="791107"/>
            </a:xfrm>
          </p:grpSpPr>
          <p:sp>
            <p:nvSpPr>
              <p:cNvPr id="16" name="六边形 15">
                <a:extLst>
                  <a:ext uri="{FF2B5EF4-FFF2-40B4-BE49-F238E27FC236}">
                    <a16:creationId xmlns:a16="http://schemas.microsoft.com/office/drawing/2014/main" id="{4FB6879F-D4C6-A409-A1A7-8A819D0D1DF5}"/>
                  </a:ext>
                </a:extLst>
              </p:cNvPr>
              <p:cNvSpPr/>
              <p:nvPr/>
            </p:nvSpPr>
            <p:spPr>
              <a:xfrm>
                <a:off x="6961290" y="4115480"/>
                <a:ext cx="891030" cy="791107"/>
              </a:xfrm>
              <a:prstGeom prst="hexagon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4" name="图形 23">
                <a:extLst>
                  <a:ext uri="{FF2B5EF4-FFF2-40B4-BE49-F238E27FC236}">
                    <a16:creationId xmlns:a16="http://schemas.microsoft.com/office/drawing/2014/main" id="{FEFA7742-D4C1-E447-2B25-0F53D29CF1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134653" y="4234392"/>
                <a:ext cx="544303" cy="544303"/>
              </a:xfrm>
              <a:prstGeom prst="rect">
                <a:avLst/>
              </a:prstGeom>
            </p:spPr>
          </p:pic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2BD158ED-F161-B045-FF20-8C868F2944B5}"/>
                </a:ext>
              </a:extLst>
            </p:cNvPr>
            <p:cNvGrpSpPr/>
            <p:nvPr/>
          </p:nvGrpSpPr>
          <p:grpSpPr>
            <a:xfrm>
              <a:off x="3323601" y="2608477"/>
              <a:ext cx="1126734" cy="1000378"/>
              <a:chOff x="3461086" y="5508029"/>
              <a:chExt cx="891030" cy="791107"/>
            </a:xfrm>
          </p:grpSpPr>
          <p:sp>
            <p:nvSpPr>
              <p:cNvPr id="17" name="六边形 16">
                <a:extLst>
                  <a:ext uri="{FF2B5EF4-FFF2-40B4-BE49-F238E27FC236}">
                    <a16:creationId xmlns:a16="http://schemas.microsoft.com/office/drawing/2014/main" id="{99FD028D-24F6-3102-3357-D1278BC9EDB1}"/>
                  </a:ext>
                </a:extLst>
              </p:cNvPr>
              <p:cNvSpPr/>
              <p:nvPr/>
            </p:nvSpPr>
            <p:spPr>
              <a:xfrm>
                <a:off x="3461086" y="5508029"/>
                <a:ext cx="891030" cy="791107"/>
              </a:xfrm>
              <a:prstGeom prst="hexagon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26" name="图形 25">
                <a:extLst>
                  <a:ext uri="{FF2B5EF4-FFF2-40B4-BE49-F238E27FC236}">
                    <a16:creationId xmlns:a16="http://schemas.microsoft.com/office/drawing/2014/main" id="{3BB3599A-6B3E-7A0A-DA2C-70589FDBE4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650343" y="5647324"/>
                <a:ext cx="512516" cy="512516"/>
              </a:xfrm>
              <a:prstGeom prst="rect">
                <a:avLst/>
              </a:prstGeom>
            </p:spPr>
          </p:pic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50394AD7-DB15-C3A5-6EB1-EB434570969D}"/>
                </a:ext>
              </a:extLst>
            </p:cNvPr>
            <p:cNvGrpSpPr/>
            <p:nvPr/>
          </p:nvGrpSpPr>
          <p:grpSpPr>
            <a:xfrm>
              <a:off x="4326018" y="4344914"/>
              <a:ext cx="1126734" cy="1000378"/>
              <a:chOff x="1234101" y="2369072"/>
              <a:chExt cx="891030" cy="791107"/>
            </a:xfrm>
          </p:grpSpPr>
          <p:sp>
            <p:nvSpPr>
              <p:cNvPr id="3" name="六边形 2">
                <a:extLst>
                  <a:ext uri="{FF2B5EF4-FFF2-40B4-BE49-F238E27FC236}">
                    <a16:creationId xmlns:a16="http://schemas.microsoft.com/office/drawing/2014/main" id="{E50DB5AC-B989-510C-EF9C-A2DC6E8ACF39}"/>
                  </a:ext>
                </a:extLst>
              </p:cNvPr>
              <p:cNvSpPr/>
              <p:nvPr/>
            </p:nvSpPr>
            <p:spPr>
              <a:xfrm>
                <a:off x="1234101" y="2369072"/>
                <a:ext cx="891030" cy="791107"/>
              </a:xfrm>
              <a:prstGeom prst="hexagon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2" name="图形 31">
                <a:extLst>
                  <a:ext uri="{FF2B5EF4-FFF2-40B4-BE49-F238E27FC236}">
                    <a16:creationId xmlns:a16="http://schemas.microsoft.com/office/drawing/2014/main" id="{B7D033AD-9E11-4914-F05A-3302AC2343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1431340" y="2526805"/>
                <a:ext cx="496552" cy="484441"/>
              </a:xfrm>
              <a:prstGeom prst="rect">
                <a:avLst/>
              </a:prstGeom>
            </p:spPr>
          </p:pic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404B5746-9062-E8C4-14C3-F19865530157}"/>
                </a:ext>
              </a:extLst>
            </p:cNvPr>
            <p:cNvGrpSpPr/>
            <p:nvPr/>
          </p:nvGrpSpPr>
          <p:grpSpPr>
            <a:xfrm>
              <a:off x="5307873" y="4942309"/>
              <a:ext cx="1126734" cy="1000378"/>
              <a:chOff x="5626845" y="5389276"/>
              <a:chExt cx="891030" cy="791107"/>
            </a:xfrm>
          </p:grpSpPr>
          <p:sp>
            <p:nvSpPr>
              <p:cNvPr id="18" name="六边形 17">
                <a:extLst>
                  <a:ext uri="{FF2B5EF4-FFF2-40B4-BE49-F238E27FC236}">
                    <a16:creationId xmlns:a16="http://schemas.microsoft.com/office/drawing/2014/main" id="{E0D2BD4D-AD0A-090D-DB95-219736208344}"/>
                  </a:ext>
                </a:extLst>
              </p:cNvPr>
              <p:cNvSpPr/>
              <p:nvPr/>
            </p:nvSpPr>
            <p:spPr>
              <a:xfrm>
                <a:off x="5626845" y="5389276"/>
                <a:ext cx="891030" cy="791107"/>
              </a:xfrm>
              <a:prstGeom prst="hexagon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4" name="图形 33">
                <a:extLst>
                  <a:ext uri="{FF2B5EF4-FFF2-40B4-BE49-F238E27FC236}">
                    <a16:creationId xmlns:a16="http://schemas.microsoft.com/office/drawing/2014/main" id="{C2D029E1-D831-BFC3-3711-FBD1F5EB42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742061" y="5454530"/>
                <a:ext cx="660598" cy="660598"/>
              </a:xfrm>
              <a:prstGeom prst="rect">
                <a:avLst/>
              </a:prstGeom>
            </p:spPr>
          </p:pic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3D743100-5886-8C6F-0F7F-23DB670AA692}"/>
                </a:ext>
              </a:extLst>
            </p:cNvPr>
            <p:cNvGrpSpPr/>
            <p:nvPr/>
          </p:nvGrpSpPr>
          <p:grpSpPr>
            <a:xfrm>
              <a:off x="4325152" y="3185176"/>
              <a:ext cx="1126734" cy="1000378"/>
              <a:chOff x="6840512" y="2302691"/>
              <a:chExt cx="891030" cy="791107"/>
            </a:xfrm>
          </p:grpSpPr>
          <p:sp>
            <p:nvSpPr>
              <p:cNvPr id="13" name="六边形 12">
                <a:extLst>
                  <a:ext uri="{FF2B5EF4-FFF2-40B4-BE49-F238E27FC236}">
                    <a16:creationId xmlns:a16="http://schemas.microsoft.com/office/drawing/2014/main" id="{77E151DA-AE0A-CCB1-760F-5D5683BC0732}"/>
                  </a:ext>
                </a:extLst>
              </p:cNvPr>
              <p:cNvSpPr/>
              <p:nvPr/>
            </p:nvSpPr>
            <p:spPr>
              <a:xfrm>
                <a:off x="6840512" y="2302691"/>
                <a:ext cx="891030" cy="791107"/>
              </a:xfrm>
              <a:prstGeom prst="hexagon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6" name="图形 35">
                <a:extLst>
                  <a:ext uri="{FF2B5EF4-FFF2-40B4-BE49-F238E27FC236}">
                    <a16:creationId xmlns:a16="http://schemas.microsoft.com/office/drawing/2014/main" id="{78553FAD-F150-B9BA-B07E-8C7F5365FE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038503" y="2455454"/>
                <a:ext cx="495048" cy="495048"/>
              </a:xfrm>
              <a:prstGeom prst="rect">
                <a:avLst/>
              </a:prstGeom>
            </p:spPr>
          </p:pic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CA0A166F-06A7-95C0-D858-0E15AB5A98E3}"/>
                </a:ext>
              </a:extLst>
            </p:cNvPr>
            <p:cNvGrpSpPr/>
            <p:nvPr/>
          </p:nvGrpSpPr>
          <p:grpSpPr>
            <a:xfrm>
              <a:off x="3579689" y="5464209"/>
              <a:ext cx="1126734" cy="1000378"/>
              <a:chOff x="2502878" y="4205850"/>
              <a:chExt cx="891030" cy="791107"/>
            </a:xfrm>
          </p:grpSpPr>
          <p:sp>
            <p:nvSpPr>
              <p:cNvPr id="15" name="六边形 14">
                <a:extLst>
                  <a:ext uri="{FF2B5EF4-FFF2-40B4-BE49-F238E27FC236}">
                    <a16:creationId xmlns:a16="http://schemas.microsoft.com/office/drawing/2014/main" id="{721F62D5-D31E-8647-E437-C12F96A7A6A7}"/>
                  </a:ext>
                </a:extLst>
              </p:cNvPr>
              <p:cNvSpPr/>
              <p:nvPr/>
            </p:nvSpPr>
            <p:spPr>
              <a:xfrm>
                <a:off x="2502878" y="4205850"/>
                <a:ext cx="891030" cy="791107"/>
              </a:xfrm>
              <a:prstGeom prst="hexagon">
                <a:avLst/>
              </a:prstGeom>
              <a:noFill/>
              <a:ln w="571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8" name="图形 37">
                <a:extLst>
                  <a:ext uri="{FF2B5EF4-FFF2-40B4-BE49-F238E27FC236}">
                    <a16:creationId xmlns:a16="http://schemas.microsoft.com/office/drawing/2014/main" id="{96400925-2958-6C2D-C467-719DBF3466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643211" y="4296222"/>
                <a:ext cx="610365" cy="610365"/>
              </a:xfrm>
              <a:prstGeom prst="rect">
                <a:avLst/>
              </a:prstGeom>
            </p:spPr>
          </p:pic>
        </p:grpSp>
      </p:grpSp>
      <p:grpSp>
        <p:nvGrpSpPr>
          <p:cNvPr id="111" name="组合 110">
            <a:extLst>
              <a:ext uri="{FF2B5EF4-FFF2-40B4-BE49-F238E27FC236}">
                <a16:creationId xmlns:a16="http://schemas.microsoft.com/office/drawing/2014/main" id="{777BADCE-2D41-4475-3267-145835E65182}"/>
              </a:ext>
            </a:extLst>
          </p:cNvPr>
          <p:cNvGrpSpPr/>
          <p:nvPr/>
        </p:nvGrpSpPr>
        <p:grpSpPr>
          <a:xfrm>
            <a:off x="196489" y="2739944"/>
            <a:ext cx="3286971" cy="362138"/>
            <a:chOff x="330228" y="2700697"/>
            <a:chExt cx="3286971" cy="362138"/>
          </a:xfrm>
        </p:grpSpPr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E2071CB3-755F-8A55-7F98-2888A22466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4996" y="2700697"/>
              <a:ext cx="3142203" cy="172713"/>
            </a:xfrm>
            <a:prstGeom prst="bentConnector3">
              <a:avLst>
                <a:gd name="adj1" fmla="val 691"/>
              </a:avLst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01F13163-B433-7FAF-0DE9-F3B9257831B9}"/>
                </a:ext>
              </a:extLst>
            </p:cNvPr>
            <p:cNvSpPr/>
            <p:nvPr/>
          </p:nvSpPr>
          <p:spPr>
            <a:xfrm>
              <a:off x="330228" y="2806577"/>
              <a:ext cx="288032" cy="25625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7E02E07C-ADAE-E8BA-53D9-A2EFE7041A12}"/>
              </a:ext>
            </a:extLst>
          </p:cNvPr>
          <p:cNvGrpSpPr/>
          <p:nvPr/>
        </p:nvGrpSpPr>
        <p:grpSpPr>
          <a:xfrm>
            <a:off x="1010537" y="4060904"/>
            <a:ext cx="3411687" cy="355559"/>
            <a:chOff x="642635" y="3928334"/>
            <a:chExt cx="3411687" cy="355559"/>
          </a:xfrm>
        </p:grpSpPr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B90826C1-011F-242E-B89F-E055E8E42C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180" y="3928334"/>
              <a:ext cx="3258142" cy="186804"/>
            </a:xfrm>
            <a:prstGeom prst="bentConnector3">
              <a:avLst>
                <a:gd name="adj1" fmla="val 107"/>
              </a:avLst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6135E194-1A86-0AB3-A771-9B016F2772C3}"/>
                </a:ext>
              </a:extLst>
            </p:cNvPr>
            <p:cNvSpPr/>
            <p:nvPr/>
          </p:nvSpPr>
          <p:spPr>
            <a:xfrm>
              <a:off x="642635" y="4027635"/>
              <a:ext cx="288032" cy="25625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B0FACB0A-A7E1-31AD-9A9A-EE5A1938CE80}"/>
              </a:ext>
            </a:extLst>
          </p:cNvPr>
          <p:cNvGrpSpPr/>
          <p:nvPr/>
        </p:nvGrpSpPr>
        <p:grpSpPr>
          <a:xfrm>
            <a:off x="242474" y="5730935"/>
            <a:ext cx="3408820" cy="321147"/>
            <a:chOff x="360363" y="5932831"/>
            <a:chExt cx="3408820" cy="321147"/>
          </a:xfrm>
        </p:grpSpPr>
        <p:cxnSp>
          <p:nvCxnSpPr>
            <p:cNvPr id="115" name="连接符: 肘形 114">
              <a:extLst>
                <a:ext uri="{FF2B5EF4-FFF2-40B4-BE49-F238E27FC236}">
                  <a16:creationId xmlns:a16="http://schemas.microsoft.com/office/drawing/2014/main" id="{6AB80BAF-2E8E-F118-DFEE-096DC883FCA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82696" y="5932831"/>
              <a:ext cx="3286487" cy="173693"/>
            </a:xfrm>
            <a:prstGeom prst="bentConnector3">
              <a:avLst>
                <a:gd name="adj1" fmla="val 99849"/>
              </a:avLst>
            </a:prstGeom>
            <a:ln w="28575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30809BDD-39A1-99C0-50A9-419132813BE1}"/>
                </a:ext>
              </a:extLst>
            </p:cNvPr>
            <p:cNvSpPr/>
            <p:nvPr/>
          </p:nvSpPr>
          <p:spPr>
            <a:xfrm>
              <a:off x="360363" y="5997720"/>
              <a:ext cx="288032" cy="25625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45BD224C-5D89-3331-4DF4-18737706937E}"/>
              </a:ext>
            </a:extLst>
          </p:cNvPr>
          <p:cNvGrpSpPr/>
          <p:nvPr/>
        </p:nvGrpSpPr>
        <p:grpSpPr>
          <a:xfrm>
            <a:off x="6333739" y="2230515"/>
            <a:ext cx="3038580" cy="360573"/>
            <a:chOff x="6178196" y="2409964"/>
            <a:chExt cx="3038580" cy="360573"/>
          </a:xfrm>
        </p:grpSpPr>
        <p:cxnSp>
          <p:nvCxnSpPr>
            <p:cNvPr id="72" name="连接符: 肘形 71">
              <a:extLst>
                <a:ext uri="{FF2B5EF4-FFF2-40B4-BE49-F238E27FC236}">
                  <a16:creationId xmlns:a16="http://schemas.microsoft.com/office/drawing/2014/main" id="{697D611B-82BA-3518-F12C-6008181A3706}"/>
                </a:ext>
              </a:extLst>
            </p:cNvPr>
            <p:cNvCxnSpPr>
              <a:cxnSpLocks/>
            </p:cNvCxnSpPr>
            <p:nvPr/>
          </p:nvCxnSpPr>
          <p:spPr>
            <a:xfrm>
              <a:off x="6178196" y="2409964"/>
              <a:ext cx="2894564" cy="217745"/>
            </a:xfrm>
            <a:prstGeom prst="bentConnector3">
              <a:avLst>
                <a:gd name="adj1" fmla="val 100018"/>
              </a:avLst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DF2B49D7-29A5-1642-3F11-CCA9C26E22F0}"/>
                </a:ext>
              </a:extLst>
            </p:cNvPr>
            <p:cNvSpPr/>
            <p:nvPr/>
          </p:nvSpPr>
          <p:spPr>
            <a:xfrm>
              <a:off x="8928744" y="2514279"/>
              <a:ext cx="288032" cy="25625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B8797F42-FBDB-E74C-AB2D-9A212E2C069F}"/>
              </a:ext>
            </a:extLst>
          </p:cNvPr>
          <p:cNvGrpSpPr/>
          <p:nvPr/>
        </p:nvGrpSpPr>
        <p:grpSpPr>
          <a:xfrm>
            <a:off x="5480364" y="4470309"/>
            <a:ext cx="4541600" cy="363271"/>
            <a:chOff x="5368236" y="4353856"/>
            <a:chExt cx="4541600" cy="363271"/>
          </a:xfrm>
        </p:grpSpPr>
        <p:cxnSp>
          <p:nvCxnSpPr>
            <p:cNvPr id="76" name="连接符: 肘形 75">
              <a:extLst>
                <a:ext uri="{FF2B5EF4-FFF2-40B4-BE49-F238E27FC236}">
                  <a16:creationId xmlns:a16="http://schemas.microsoft.com/office/drawing/2014/main" id="{FE05CE62-C29E-1493-2F2D-0EE403E833D1}"/>
                </a:ext>
              </a:extLst>
            </p:cNvPr>
            <p:cNvCxnSpPr>
              <a:cxnSpLocks/>
            </p:cNvCxnSpPr>
            <p:nvPr/>
          </p:nvCxnSpPr>
          <p:spPr>
            <a:xfrm>
              <a:off x="5368236" y="4353856"/>
              <a:ext cx="4383626" cy="147458"/>
            </a:xfrm>
            <a:prstGeom prst="bentConnector3">
              <a:avLst>
                <a:gd name="adj1" fmla="val 99831"/>
              </a:avLst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AADE1875-9482-441C-AD30-AC813E5D8CB8}"/>
                </a:ext>
              </a:extLst>
            </p:cNvPr>
            <p:cNvSpPr/>
            <p:nvPr/>
          </p:nvSpPr>
          <p:spPr>
            <a:xfrm>
              <a:off x="9621804" y="4460869"/>
              <a:ext cx="288032" cy="25625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5</a:t>
              </a:r>
              <a:endParaRPr lang="zh-CN" altLang="en-US" dirty="0"/>
            </a:p>
          </p:txBody>
        </p:sp>
      </p:grpSp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1F3FD642-23D6-5529-C2BE-412A46F648D5}"/>
              </a:ext>
            </a:extLst>
          </p:cNvPr>
          <p:cNvGrpSpPr/>
          <p:nvPr/>
        </p:nvGrpSpPr>
        <p:grpSpPr>
          <a:xfrm>
            <a:off x="6479775" y="5964398"/>
            <a:ext cx="3393119" cy="343942"/>
            <a:chOff x="5819604" y="5306812"/>
            <a:chExt cx="3393119" cy="343942"/>
          </a:xfrm>
        </p:grpSpPr>
        <p:cxnSp>
          <p:nvCxnSpPr>
            <p:cNvPr id="80" name="连接符: 肘形 79">
              <a:extLst>
                <a:ext uri="{FF2B5EF4-FFF2-40B4-BE49-F238E27FC236}">
                  <a16:creationId xmlns:a16="http://schemas.microsoft.com/office/drawing/2014/main" id="{D7505002-9033-0AD3-75DD-0C707EC9A494}"/>
                </a:ext>
              </a:extLst>
            </p:cNvPr>
            <p:cNvCxnSpPr>
              <a:cxnSpLocks/>
            </p:cNvCxnSpPr>
            <p:nvPr/>
          </p:nvCxnSpPr>
          <p:spPr>
            <a:xfrm>
              <a:off x="5819604" y="5306812"/>
              <a:ext cx="3253156" cy="215813"/>
            </a:xfrm>
            <a:prstGeom prst="bentConnector3">
              <a:avLst>
                <a:gd name="adj1" fmla="val 99970"/>
              </a:avLst>
            </a:prstGeom>
            <a:ln w="190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392B2DD0-173E-C304-E4B8-094B742AA4D4}"/>
                </a:ext>
              </a:extLst>
            </p:cNvPr>
            <p:cNvSpPr/>
            <p:nvPr/>
          </p:nvSpPr>
          <p:spPr>
            <a:xfrm>
              <a:off x="8924691" y="5394496"/>
              <a:ext cx="288032" cy="256258"/>
            </a:xfrm>
            <a:prstGeom prst="ellips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6</a:t>
              </a:r>
              <a:endParaRPr lang="zh-CN" altLang="en-US" dirty="0"/>
            </a:p>
          </p:txBody>
        </p: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id="{ED3BB63B-E5A8-E3EF-B336-F72FB7FB6D61}"/>
              </a:ext>
            </a:extLst>
          </p:cNvPr>
          <p:cNvSpPr txBox="1"/>
          <p:nvPr/>
        </p:nvSpPr>
        <p:spPr>
          <a:xfrm>
            <a:off x="453152" y="2800739"/>
            <a:ext cx="3082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Predict Charging Demand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4C9DA9D0-BF2B-E08B-53FD-CCE1734C7F9B}"/>
              </a:ext>
            </a:extLst>
          </p:cNvPr>
          <p:cNvSpPr txBox="1"/>
          <p:nvPr/>
        </p:nvSpPr>
        <p:spPr>
          <a:xfrm>
            <a:off x="1298569" y="4103817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Optimize Charging Costs</a:t>
            </a:r>
            <a:endParaRPr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3FECDD2F-1E97-E731-80C6-6C96B99253DA}"/>
              </a:ext>
            </a:extLst>
          </p:cNvPr>
          <p:cNvSpPr txBox="1"/>
          <p:nvPr/>
        </p:nvSpPr>
        <p:spPr>
          <a:xfrm>
            <a:off x="530506" y="5739287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Different charging options</a:t>
            </a:r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0BFF73FB-D83E-2CCC-098E-CC2FDF5A7415}"/>
              </a:ext>
            </a:extLst>
          </p:cNvPr>
          <p:cNvSpPr txBox="1"/>
          <p:nvPr/>
        </p:nvSpPr>
        <p:spPr>
          <a:xfrm>
            <a:off x="6288602" y="2283117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Extend Battery Lifespan</a:t>
            </a:r>
            <a:endParaRPr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1496B08-B111-99E7-82D8-F8356A3BA54A}"/>
              </a:ext>
            </a:extLst>
          </p:cNvPr>
          <p:cNvSpPr txBox="1"/>
          <p:nvPr/>
        </p:nvSpPr>
        <p:spPr>
          <a:xfrm>
            <a:off x="5668358" y="4489638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Achieve Grid Load Balancing (V2G)</a:t>
            </a:r>
            <a:endParaRPr lang="zh-CN" altLang="en-US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D8F95BA5-98A1-E045-8B17-88D7302DB5DF}"/>
              </a:ext>
            </a:extLst>
          </p:cNvPr>
          <p:cNvSpPr txBox="1"/>
          <p:nvPr/>
        </p:nvSpPr>
        <p:spPr>
          <a:xfrm>
            <a:off x="6568798" y="594902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Improve User Experience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0503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82680" y="541440"/>
            <a:ext cx="7469640" cy="943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altLang="zh-CN" sz="3600" b="1" dirty="0"/>
              <a:t>Optimization method</a:t>
            </a:r>
            <a:endParaRPr lang="zh-CN" altLang="en-US" sz="3600" b="1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C0D5269-FD72-0240-E47A-FEF0494AD112}"/>
              </a:ext>
            </a:extLst>
          </p:cNvPr>
          <p:cNvSpPr txBox="1"/>
          <p:nvPr/>
        </p:nvSpPr>
        <p:spPr>
          <a:xfrm>
            <a:off x="355215" y="1975406"/>
            <a:ext cx="5617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Why Use </a:t>
            </a:r>
            <a:r>
              <a:rPr lang="en-US" altLang="zh-CN" b="1" dirty="0" err="1"/>
              <a:t>scipy.optimize.minimize</a:t>
            </a:r>
            <a:r>
              <a:rPr lang="en-US" altLang="zh-CN" dirty="0"/>
              <a:t> for Optimization?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2A19CF5-34DD-BE4B-E920-961B6440A33F}"/>
              </a:ext>
            </a:extLst>
          </p:cNvPr>
          <p:cNvSpPr/>
          <p:nvPr/>
        </p:nvSpPr>
        <p:spPr>
          <a:xfrm>
            <a:off x="3272443" y="3750388"/>
            <a:ext cx="1577011" cy="151216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Pros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C509302-6DA8-D0F2-7526-7D6BA39C06A1}"/>
              </a:ext>
            </a:extLst>
          </p:cNvPr>
          <p:cNvSpPr/>
          <p:nvPr/>
        </p:nvSpPr>
        <p:spPr>
          <a:xfrm>
            <a:off x="5441642" y="3965922"/>
            <a:ext cx="1072953" cy="1059359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CEB1CC7-A6EE-9F90-872F-6A52B13E5927}"/>
              </a:ext>
            </a:extLst>
          </p:cNvPr>
          <p:cNvSpPr txBox="1"/>
          <p:nvPr/>
        </p:nvSpPr>
        <p:spPr>
          <a:xfrm>
            <a:off x="1367904" y="3635821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/>
              <a:t>easy</a:t>
            </a:r>
            <a:r>
              <a:rPr lang="en-US" altLang="zh-CN" sz="1800" dirty="0"/>
              <a:t> to deploy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CEF24CD-AA70-7685-A01F-7B315F5746C4}"/>
              </a:ext>
            </a:extLst>
          </p:cNvPr>
          <p:cNvSpPr txBox="1"/>
          <p:nvPr/>
        </p:nvSpPr>
        <p:spPr>
          <a:xfrm>
            <a:off x="237915" y="4930781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Fast</a:t>
            </a:r>
            <a:r>
              <a:rPr lang="en-US" altLang="zh-CN" dirty="0"/>
              <a:t> computational speed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BC402B0-77B2-5B34-CC98-4DDD434998FA}"/>
              </a:ext>
            </a:extLst>
          </p:cNvPr>
          <p:cNvSpPr txBox="1"/>
          <p:nvPr/>
        </p:nvSpPr>
        <p:spPr>
          <a:xfrm>
            <a:off x="655598" y="4281382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No need</a:t>
            </a:r>
            <a:r>
              <a:rPr lang="en-US" altLang="zh-CN" dirty="0"/>
              <a:t> for training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9F612B-D4D0-8382-CF45-9DBCDC452B2C}"/>
              </a:ext>
            </a:extLst>
          </p:cNvPr>
          <p:cNvSpPr txBox="1"/>
          <p:nvPr/>
        </p:nvSpPr>
        <p:spPr>
          <a:xfrm>
            <a:off x="6840512" y="3874337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Lacks learning ability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F7CA1A-90FC-BA3B-41EB-AAD2E3181EB0}"/>
              </a:ext>
            </a:extLst>
          </p:cNvPr>
          <p:cNvSpPr txBox="1"/>
          <p:nvPr/>
        </p:nvSpPr>
        <p:spPr>
          <a:xfrm>
            <a:off x="6570110" y="4645674"/>
            <a:ext cx="28264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Optimization failed </a:t>
            </a:r>
          </a:p>
          <a:p>
            <a:pPr algn="ctr"/>
            <a:r>
              <a:rPr lang="en-US" altLang="zh-CN" dirty="0"/>
              <a:t>with multiple uncertainties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29099AB-C74E-31E3-F220-ACDBF3663DDB}"/>
              </a:ext>
            </a:extLst>
          </p:cNvPr>
          <p:cNvSpPr/>
          <p:nvPr/>
        </p:nvSpPr>
        <p:spPr>
          <a:xfrm>
            <a:off x="3081829" y="3727264"/>
            <a:ext cx="214887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E884C78-40F8-6928-1DAE-1672654E0EFE}"/>
              </a:ext>
            </a:extLst>
          </p:cNvPr>
          <p:cNvSpPr/>
          <p:nvPr/>
        </p:nvSpPr>
        <p:spPr>
          <a:xfrm>
            <a:off x="2886509" y="4358036"/>
            <a:ext cx="214887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4128A7E3-BBC7-A279-E535-3413286C9E06}"/>
              </a:ext>
            </a:extLst>
          </p:cNvPr>
          <p:cNvSpPr/>
          <p:nvPr/>
        </p:nvSpPr>
        <p:spPr>
          <a:xfrm>
            <a:off x="3056650" y="5020450"/>
            <a:ext cx="214887" cy="21602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77D9B23-622D-794D-F55E-DCF9434621C0}"/>
              </a:ext>
            </a:extLst>
          </p:cNvPr>
          <p:cNvSpPr/>
          <p:nvPr/>
        </p:nvSpPr>
        <p:spPr>
          <a:xfrm>
            <a:off x="6570110" y="3950991"/>
            <a:ext cx="214887" cy="21602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B0667E9-367B-49AF-78BD-110490A0E6F8}"/>
              </a:ext>
            </a:extLst>
          </p:cNvPr>
          <p:cNvSpPr/>
          <p:nvPr/>
        </p:nvSpPr>
        <p:spPr>
          <a:xfrm>
            <a:off x="6625625" y="4745214"/>
            <a:ext cx="214887" cy="21602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890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34F25-51D6-72D6-2BA0-E3EC3BBB2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>
            <a:extLst>
              <a:ext uri="{FF2B5EF4-FFF2-40B4-BE49-F238E27FC236}">
                <a16:creationId xmlns:a16="http://schemas.microsoft.com/office/drawing/2014/main" id="{D6A41F40-99C5-E961-D9FA-EF151C1E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80" y="541440"/>
            <a:ext cx="7469640" cy="943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3600" b="1" u="none" strike="noStrike" dirty="0">
                <a:solidFill>
                  <a:srgbClr val="000000"/>
                </a:solidFill>
                <a:uFillTx/>
                <a:latin typeface="Arial"/>
              </a:rPr>
              <a:t>Optimization objective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B3EC9E-0CCE-23F9-28B2-4C6005A2E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45"/>
          <a:stretch/>
        </p:blipFill>
        <p:spPr>
          <a:xfrm>
            <a:off x="382680" y="2123653"/>
            <a:ext cx="9002620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E5F8B-0900-570F-546A-AD118A3BF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>
            <a:extLst>
              <a:ext uri="{FF2B5EF4-FFF2-40B4-BE49-F238E27FC236}">
                <a16:creationId xmlns:a16="http://schemas.microsoft.com/office/drawing/2014/main" id="{1482F9FF-4EC4-8CD1-138E-7E2377E0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80" y="541440"/>
            <a:ext cx="7469640" cy="943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altLang="zh-CN" sz="3600" b="1" u="none" strike="noStrike" dirty="0">
                <a:solidFill>
                  <a:srgbClr val="000000"/>
                </a:solidFill>
                <a:uFillTx/>
                <a:latin typeface="Arial"/>
              </a:rPr>
              <a:t>Optimization objective</a:t>
            </a:r>
            <a:endParaRPr lang="en-US" sz="3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35FB12A-403A-28F8-ED89-BB2A85AE0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8" y="1673964"/>
            <a:ext cx="9945488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7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23506-9D84-7D5A-079A-4B1B0B61F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>
            <a:extLst>
              <a:ext uri="{FF2B5EF4-FFF2-40B4-BE49-F238E27FC236}">
                <a16:creationId xmlns:a16="http://schemas.microsoft.com/office/drawing/2014/main" id="{EDE8D9AF-BDB7-8000-4155-50C4E2107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80" y="541440"/>
            <a:ext cx="7469640" cy="943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altLang="zh-CN" sz="3600" b="1" u="none" strike="noStrike" dirty="0">
                <a:solidFill>
                  <a:srgbClr val="000000"/>
                </a:solidFill>
                <a:uFillTx/>
                <a:latin typeface="Arial"/>
              </a:rPr>
              <a:t>Optimization objective</a:t>
            </a:r>
            <a:endParaRPr lang="en-US" sz="3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076475-739A-6FA2-0BB5-2151A888E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603"/>
          <a:stretch/>
        </p:blipFill>
        <p:spPr>
          <a:xfrm>
            <a:off x="382680" y="2284156"/>
            <a:ext cx="8833548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07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87EAC-89D3-C346-01FB-C29E4375E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>
            <a:extLst>
              <a:ext uri="{FF2B5EF4-FFF2-40B4-BE49-F238E27FC236}">
                <a16:creationId xmlns:a16="http://schemas.microsoft.com/office/drawing/2014/main" id="{3453CE0F-F078-A071-ED14-F5EAB8390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80" y="541440"/>
            <a:ext cx="7469640" cy="943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altLang="zh-CN" sz="3600" b="1" u="none" strike="noStrike" dirty="0">
                <a:solidFill>
                  <a:srgbClr val="000000"/>
                </a:solidFill>
                <a:uFillTx/>
                <a:latin typeface="Arial"/>
              </a:rPr>
              <a:t>Optimization objective</a:t>
            </a:r>
            <a:endParaRPr lang="en-US" sz="3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A00AC1C-1D39-44C8-4F96-42C8601D1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8" y="2317625"/>
            <a:ext cx="9974067" cy="178142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525B56E-FBD1-B414-A81D-95AE65DB1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21" y="4641757"/>
            <a:ext cx="9878804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76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AC005-5B89-2516-878A-3369E91E9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>
            <a:extLst>
              <a:ext uri="{FF2B5EF4-FFF2-40B4-BE49-F238E27FC236}">
                <a16:creationId xmlns:a16="http://schemas.microsoft.com/office/drawing/2014/main" id="{B9D6C825-D729-25AC-4044-3E610BB00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80" y="541440"/>
            <a:ext cx="7469640" cy="943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altLang="zh-CN" sz="3600" b="1" u="none" strike="noStrike" dirty="0">
                <a:solidFill>
                  <a:srgbClr val="000000"/>
                </a:solidFill>
                <a:uFillTx/>
                <a:latin typeface="Arial"/>
              </a:rPr>
              <a:t>Optimization result</a:t>
            </a:r>
            <a:endParaRPr lang="en-US" sz="3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AC4C06-7FD8-998F-44F0-DBCBA713E80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839" y="2123653"/>
            <a:ext cx="8496946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63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D8BE0-D473-410D-A763-55442CA93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>
            <a:extLst>
              <a:ext uri="{FF2B5EF4-FFF2-40B4-BE49-F238E27FC236}">
                <a16:creationId xmlns:a16="http://schemas.microsoft.com/office/drawing/2014/main" id="{700CB0B9-F03D-A8BD-42A2-AE062182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80" y="541440"/>
            <a:ext cx="7469640" cy="943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altLang="zh-CN" sz="3600" b="1" u="none" strike="noStrike" dirty="0">
                <a:solidFill>
                  <a:srgbClr val="000000"/>
                </a:solidFill>
                <a:uFillTx/>
                <a:latin typeface="Arial"/>
              </a:rPr>
              <a:t>Optimization result</a:t>
            </a:r>
            <a:endParaRPr lang="en-US" sz="3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15295C6-FBB8-D136-D963-A8530A9F953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7783" y="1835621"/>
            <a:ext cx="950505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1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29476-95E4-22F6-F247-28E597EDF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>
            <a:extLst>
              <a:ext uri="{FF2B5EF4-FFF2-40B4-BE49-F238E27FC236}">
                <a16:creationId xmlns:a16="http://schemas.microsoft.com/office/drawing/2014/main" id="{78702292-4929-E635-1039-22D6E82B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80" y="541440"/>
            <a:ext cx="7469640" cy="943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Arial"/>
              </a:rPr>
              <a:t>Simulation</a:t>
            </a:r>
            <a:endParaRPr lang="en-US" sz="36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6D3710-95F7-192C-3086-AD9BF2BF8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913" y="2551697"/>
            <a:ext cx="5404734" cy="4217402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64236CC-418F-DC52-B8B8-450F9D4FDE5A}"/>
              </a:ext>
            </a:extLst>
          </p:cNvPr>
          <p:cNvSpPr txBox="1"/>
          <p:nvPr/>
        </p:nvSpPr>
        <p:spPr>
          <a:xfrm>
            <a:off x="382680" y="1787516"/>
            <a:ext cx="805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EVSE &amp; Shelly Simulator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66794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443</TotalTime>
  <Words>1366</Words>
  <Application>Microsoft Office PowerPoint</Application>
  <PresentationFormat>自定义</PresentationFormat>
  <Paragraphs>93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Arial</vt:lpstr>
      <vt:lpstr>Symbol</vt:lpstr>
      <vt:lpstr>Wingdings</vt:lpstr>
      <vt:lpstr>Office</vt:lpstr>
      <vt:lpstr>Optimization considerations</vt:lpstr>
      <vt:lpstr>Optimization method</vt:lpstr>
      <vt:lpstr>Optimization objective</vt:lpstr>
      <vt:lpstr>Optimization objective</vt:lpstr>
      <vt:lpstr>Optimization objective</vt:lpstr>
      <vt:lpstr>Optimization objective</vt:lpstr>
      <vt:lpstr>Optimization result</vt:lpstr>
      <vt:lpstr>Optimization result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ADP_OCPP</dc:title>
  <dc:subject/>
  <dc:creator/>
  <dc:description/>
  <cp:lastModifiedBy>Zch@sing Future</cp:lastModifiedBy>
  <cp:revision>17</cp:revision>
  <dcterms:created xsi:type="dcterms:W3CDTF">2025-04-30T01:25:21Z</dcterms:created>
  <dcterms:modified xsi:type="dcterms:W3CDTF">2025-05-05T09:14:12Z</dcterms:modified>
  <dc:language>zh-CN</dc:language>
</cp:coreProperties>
</file>