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09800" cy="90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8600" cy="45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1600"/>
            <a:ext cx="9538560" cy="15192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3000" cy="2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2E946A11-3204-444A-9290-9882CFCD3CC2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6920" cy="37728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8680" cy="91548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21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3760" cy="4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136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09800" cy="90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8600" cy="45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548640"/>
            <a:ext cx="7309800" cy="90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System Architecture - Overview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0" y="1691280"/>
            <a:ext cx="10079640" cy="528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6815160" y="2160000"/>
            <a:ext cx="2904840" cy="4680000"/>
          </a:xfrm>
          <a:prstGeom prst="rect">
            <a:avLst/>
          </a:prstGeom>
          <a:solidFill>
            <a:srgbClr val="ffffff"/>
          </a:solidFill>
          <a:ln w="27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3320" rIns="103320" tIns="58320" bIns="58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3587760" y="2160000"/>
            <a:ext cx="2904480" cy="4680000"/>
          </a:xfrm>
          <a:prstGeom prst="rect">
            <a:avLst/>
          </a:prstGeom>
          <a:solidFill>
            <a:srgbClr val="ffffff"/>
          </a:solidFill>
          <a:ln w="27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3320" rIns="103320" tIns="58320" bIns="58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360000" y="2160000"/>
            <a:ext cx="2904840" cy="4680000"/>
          </a:xfrm>
          <a:prstGeom prst="rect">
            <a:avLst/>
          </a:prstGeom>
          <a:solidFill>
            <a:srgbClr val="ffffff"/>
          </a:solidFill>
          <a:ln w="27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3320" rIns="103320" tIns="58320" bIns="5832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550800"/>
            <a:ext cx="780012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 Requirements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785880" y="1908000"/>
            <a:ext cx="2094120" cy="540000"/>
          </a:xfrm>
          <a:prstGeom prst="roundRect">
            <a:avLst>
              <a:gd name="adj" fmla="val 16667"/>
            </a:avLst>
          </a:prstGeom>
          <a:solidFill>
            <a:srgbClr val="0369a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Communication Protocol Support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4013280" y="1908000"/>
            <a:ext cx="2106720" cy="540000"/>
          </a:xfrm>
          <a:prstGeom prst="roundRect">
            <a:avLst>
              <a:gd name="adj" fmla="val 16667"/>
            </a:avLst>
          </a:prstGeom>
          <a:solidFill>
            <a:srgbClr val="0369a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Noto Sans SC"/>
              </a:rPr>
              <a:t>Concurrent Tasks Scheduling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241040" y="1908000"/>
            <a:ext cx="2118960" cy="540000"/>
          </a:xfrm>
          <a:prstGeom prst="roundRect">
            <a:avLst>
              <a:gd name="adj" fmla="val 16667"/>
            </a:avLst>
          </a:prstGeom>
          <a:solidFill>
            <a:srgbClr val="0369a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Noto Sans SC"/>
              </a:rPr>
              <a:t>System Expansion Design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20000" y="2700000"/>
            <a:ext cx="216000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OCPP Protocol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WebSocket Communication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600000" y="2842920"/>
            <a:ext cx="2880000" cy="399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Coroutine Isolation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  <a:ea typeface="Noto Sans SC"/>
              </a:rPr>
              <a:t>C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: Message Communication Management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  <a:ea typeface="Noto Sans SC"/>
              </a:rPr>
              <a:t>C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+</a:t>
            </a:r>
            <a:r>
              <a:rPr b="1" lang="en-US" sz="1800" strike="noStrike" u="none">
                <a:solidFill>
                  <a:srgbClr val="468a1a"/>
                </a:solidFill>
                <a:uFillTx/>
                <a:latin typeface="Arial"/>
                <a:ea typeface="Noto Sans SC"/>
              </a:rPr>
              <a:t>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: GUI Remote Interaction Interface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US" sz="1800" strike="noStrike" u="none">
                <a:solidFill>
                  <a:srgbClr val="468a1a"/>
                </a:solidFill>
                <a:uFillTx/>
                <a:latin typeface="Arial"/>
                <a:ea typeface="Noto Sans SC"/>
              </a:rPr>
              <a:t>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: Real-time Data Collection and Monitoring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US" sz="1800" strike="noStrike" u="none">
                <a:solidFill>
                  <a:srgbClr val="468a1a"/>
                </a:solidFill>
                <a:uFillTx/>
                <a:latin typeface="Arial"/>
                <a:ea typeface="Noto Sans SC"/>
              </a:rPr>
              <a:t>T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: Execution of Charging Control Logic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200000" y="2700000"/>
            <a:ext cx="216000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Support for Multi-Port Charging Management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Data Storage and Analysis (Possibility of Providing Database Support)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564000" y="2520000"/>
            <a:ext cx="3096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tabLst>
                <a:tab algn="l" pos="40824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</a:rPr>
              <a:t>Coroutine</a:t>
            </a:r>
            <a:r>
              <a:rPr b="1" lang="en-US" sz="1500" strike="noStrike" u="none">
                <a:solidFill>
                  <a:srgbClr val="ff0000"/>
                </a:solidFill>
                <a:uFillTx/>
                <a:latin typeface="Arial"/>
              </a:rPr>
              <a:t>(C)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,</a:t>
            </a:r>
            <a:r>
              <a:rPr b="1" lang="en-US" sz="1500" strike="noStrike" u="none">
                <a:solidFill>
                  <a:srgbClr val="468a1a"/>
                </a:solidFill>
                <a:uFillTx/>
                <a:latin typeface="Arial"/>
              </a:rPr>
              <a:t>Multithreading(T)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7776000" y="56880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2"/>
          <a:stretch/>
        </p:blipFill>
        <p:spPr>
          <a:xfrm>
            <a:off x="4608000" y="6048000"/>
            <a:ext cx="720000" cy="72000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3"/>
          <a:stretch/>
        </p:blipFill>
        <p:spPr>
          <a:xfrm>
            <a:off x="1152000" y="5940000"/>
            <a:ext cx="1080000" cy="8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360000" y="2520000"/>
            <a:ext cx="4680000" cy="4320000"/>
          </a:xfrm>
          <a:prstGeom prst="roundRect">
            <a:avLst>
              <a:gd name="adj" fmla="val 8749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SetChargingProfileRequest {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"evseId": 1,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"chargingProfile": {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"id": 1,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"stackLevel": 1,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"chargingProfilePurpose": "TxProfile",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"chargingProfileKind": "Absolute",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"chargingSchedule": [{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"id": 1,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"chargingRateUnit": "W",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"chargingSchedulePeriod": [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{ "startPeriod": 0, "limit": 2845 },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{"startPeriod": 10, "limit": 2845 }, …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],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"startSchedule": "2025-04-28T15: 41: 53Z"}, … ],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…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},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"customData": { "vendorId": "001" }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}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491760"/>
            <a:ext cx="8276400" cy="102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6840" y="2185560"/>
            <a:ext cx="36831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OCPP v2.0.1 Message (JSON)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220000" y="5940000"/>
            <a:ext cx="771840" cy="360"/>
          </a:xfrm>
          <a:prstGeom prst="line">
            <a:avLst/>
          </a:prstGeom>
          <a:ln w="763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7800" rIns="127800" tIns="-82800" bIns="-828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6120000" y="4860000"/>
            <a:ext cx="3543120" cy="20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Complex hierarchical nesting, difficult to learn structure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Frequent reference to the OCPP Standard is required when writing code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High probability of error, with significant debugging costs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432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ff860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Communication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6984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Expansion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3672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Concurrent Tasks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6300000" y="2221920"/>
            <a:ext cx="2880000" cy="263808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5040000" y="4981680"/>
            <a:ext cx="958320" cy="95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40000" y="2592000"/>
            <a:ext cx="7020000" cy="144000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i="1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= </a:t>
            </a:r>
            <a:r>
              <a:rPr b="1" i="1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GenSetChargingProfileRequest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OCPP_Message = </a:t>
            </a:r>
            <a:r>
              <a:rPr b="1" i="1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r>
              <a:rPr b="1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.generate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   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evse_id = 1,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tabLst>
                <a:tab algn="l" pos="408240"/>
              </a:tabLst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   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charging_profile = </a:t>
            </a:r>
            <a:r>
              <a:rPr b="1" i="1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r>
              <a:rPr b="1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.get_charging_profile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(*args),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tabLst>
                <a:tab algn="l" pos="408240"/>
              </a:tabLst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custom_data = </a:t>
            </a:r>
            <a:r>
              <a:rPr b="1" i="1" lang="en-US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r>
              <a:rPr b="1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.get_custom_data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(*args)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tabLst>
                <a:tab algn="l" pos="408240"/>
              </a:tabLst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/>
          </p:nvPr>
        </p:nvSpPr>
        <p:spPr>
          <a:xfrm>
            <a:off x="456840" y="2185560"/>
            <a:ext cx="386316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OCPP Message Generator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638280" y="4229280"/>
            <a:ext cx="6822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 different generation functions to generate each message part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71680" y="5605200"/>
            <a:ext cx="1847880" cy="360"/>
          </a:xfrm>
          <a:prstGeom prst="line">
            <a:avLst/>
          </a:prstGeom>
          <a:ln w="76320">
            <a:solidFill>
              <a:srgbClr val="0369a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2714760" y="4905360"/>
            <a:ext cx="7320960" cy="13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IDE provides type hints and Docstring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Reduces the learning cost of the OCPP Standard documentation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Structure encapsulation significantly reduces the probability of errors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Unified standard improve team collaboration efficiency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57200" y="492120"/>
            <a:ext cx="82764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32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ff860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Communication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984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0369a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Expansion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672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Concurrent Tasks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80000" y="4932000"/>
            <a:ext cx="5400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-360" y="2520000"/>
            <a:ext cx="10080360" cy="403416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628920" y="6610320"/>
            <a:ext cx="34585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V2.0.1 —&gt; 128         v1.6 —&gt;78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7200" y="492120"/>
            <a:ext cx="82764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32720" y="172872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ff860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Communication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984720" y="172872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0369a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Expansion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672720" y="172872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Concurrent Tasks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 txBox="1"/>
          <p:nvPr/>
        </p:nvSpPr>
        <p:spPr>
          <a:xfrm>
            <a:off x="457200" y="2157120"/>
            <a:ext cx="3862800" cy="72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OCPP Message Generator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360000" y="3060000"/>
            <a:ext cx="9138600" cy="23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Signal Class -- Decoupling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Supports synchronous/asynchronous calls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No need for fixed callback functions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Facilitates testing, debugging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and expansion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32000" y="172800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Communication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984000" y="172800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Expansion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672000" y="172800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ff860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Concurrent Tasks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5746680"/>
            <a:ext cx="10079640" cy="107892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360000" y="2343240"/>
            <a:ext cx="935928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Problem: Multiple modules, complex calls, high coupling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57200" y="492120"/>
            <a:ext cx="82764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7056000" y="3312000"/>
            <a:ext cx="2879280" cy="21592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7380000" y="2235240"/>
            <a:ext cx="824760" cy="824760"/>
          </a:xfrm>
          <a:prstGeom prst="rect">
            <a:avLst/>
          </a:prstGeom>
          <a:ln w="0">
            <a:noFill/>
          </a:ln>
        </p:spPr>
      </p:pic>
      <p:grpSp>
        <p:nvGrpSpPr>
          <p:cNvPr id="66" name=""/>
          <p:cNvGrpSpPr/>
          <p:nvPr/>
        </p:nvGrpSpPr>
        <p:grpSpPr>
          <a:xfrm>
            <a:off x="3600000" y="4500000"/>
            <a:ext cx="3346920" cy="1260000"/>
            <a:chOff x="3600000" y="4500000"/>
            <a:chExt cx="3346920" cy="1260000"/>
          </a:xfrm>
        </p:grpSpPr>
        <p:pic>
          <p:nvPicPr>
            <p:cNvPr id="67" name="" descr=""/>
            <p:cNvPicPr/>
            <p:nvPr/>
          </p:nvPicPr>
          <p:blipFill>
            <a:blip r:embed="rId4"/>
            <a:stretch/>
          </p:blipFill>
          <p:spPr>
            <a:xfrm>
              <a:off x="4824000" y="4500000"/>
              <a:ext cx="900000" cy="90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" descr=""/>
            <p:cNvPicPr/>
            <p:nvPr/>
          </p:nvPicPr>
          <p:blipFill>
            <a:blip r:embed="rId5"/>
            <a:stretch/>
          </p:blipFill>
          <p:spPr>
            <a:xfrm>
              <a:off x="3600000" y="4536000"/>
              <a:ext cx="864000" cy="86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" descr=""/>
            <p:cNvPicPr/>
            <p:nvPr/>
          </p:nvPicPr>
          <p:blipFill>
            <a:blip r:embed="rId6"/>
            <a:stretch/>
          </p:blipFill>
          <p:spPr>
            <a:xfrm>
              <a:off x="6084360" y="4537440"/>
              <a:ext cx="862560" cy="8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0" name=""/>
            <p:cNvSpPr/>
            <p:nvPr/>
          </p:nvSpPr>
          <p:spPr>
            <a:xfrm>
              <a:off x="5724000" y="4860000"/>
              <a:ext cx="360000" cy="0"/>
            </a:xfrm>
            <a:prstGeom prst="line">
              <a:avLst/>
            </a:prstGeom>
            <a:ln w="38160">
              <a:solidFill>
                <a:srgbClr val="1296d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108720" rIns="108720" tIns="-63720" bIns="-6372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" name=""/>
            <p:cNvSpPr/>
            <p:nvPr/>
          </p:nvSpPr>
          <p:spPr>
            <a:xfrm flipH="1">
              <a:off x="4464000" y="4860000"/>
              <a:ext cx="360000" cy="0"/>
            </a:xfrm>
            <a:prstGeom prst="line">
              <a:avLst/>
            </a:prstGeom>
            <a:ln w="38160">
              <a:solidFill>
                <a:srgbClr val="1296d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108720" rIns="108720" tIns="-63720" bIns="-6372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" name=""/>
            <p:cNvSpPr txBox="1"/>
            <p:nvPr/>
          </p:nvSpPr>
          <p:spPr>
            <a:xfrm>
              <a:off x="4644000" y="5400000"/>
              <a:ext cx="1440000" cy="3463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trike="noStrike" u="none">
                  <a:solidFill>
                    <a:srgbClr val="1296db"/>
                  </a:solidFill>
                  <a:uFillTx/>
                  <a:latin typeface="Arial"/>
                </a:rPr>
                <a:t>Signal.emit</a:t>
              </a:r>
              <a:endParaRPr b="0" lang="en-US" sz="1800" strike="noStrike" u="none">
                <a:solidFill>
                  <a:srgbClr val="1296db"/>
                </a:solidFill>
                <a:uFillTx/>
                <a:latin typeface="Arial"/>
              </a:endParaRPr>
            </a:p>
          </p:txBody>
        </p:sp>
        <p:sp>
          <p:nvSpPr>
            <p:cNvPr id="73" name=""/>
            <p:cNvSpPr txBox="1"/>
            <p:nvPr/>
          </p:nvSpPr>
          <p:spPr>
            <a:xfrm>
              <a:off x="3672000" y="5400000"/>
              <a:ext cx="720000" cy="360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trike="noStrike" u="none">
                  <a:solidFill>
                    <a:srgbClr val="1296db"/>
                  </a:solidFill>
                  <a:uFillTx/>
                  <a:latin typeface="Arial"/>
                </a:rPr>
                <a:t>Func</a:t>
              </a:r>
              <a:endParaRPr b="0" lang="en-US" sz="1800" strike="noStrike" u="none">
                <a:solidFill>
                  <a:srgbClr val="1296db"/>
                </a:solidFill>
                <a:uFillTx/>
                <a:latin typeface="Arial"/>
              </a:endParaRPr>
            </a:p>
          </p:txBody>
        </p:sp>
        <p:sp>
          <p:nvSpPr>
            <p:cNvPr id="74" name=""/>
            <p:cNvSpPr txBox="1"/>
            <p:nvPr/>
          </p:nvSpPr>
          <p:spPr>
            <a:xfrm>
              <a:off x="6192000" y="5400000"/>
              <a:ext cx="720000" cy="360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trike="noStrike" u="none">
                  <a:solidFill>
                    <a:srgbClr val="1296db"/>
                  </a:solidFill>
                  <a:uFillTx/>
                  <a:latin typeface="Arial"/>
                </a:rPr>
                <a:t>Func</a:t>
              </a:r>
              <a:endParaRPr b="0" lang="en-US" sz="1800" strike="noStrike" u="none">
                <a:solidFill>
                  <a:srgbClr val="1296db"/>
                </a:solidFill>
                <a:uFillTx/>
                <a:latin typeface="Arial"/>
              </a:endParaRPr>
            </a:p>
          </p:txBody>
        </p:sp>
      </p:grpSp>
      <p:pic>
        <p:nvPicPr>
          <p:cNvPr id="75" name="" descr=""/>
          <p:cNvPicPr/>
          <p:nvPr/>
        </p:nvPicPr>
        <p:blipFill>
          <a:blip r:embed="rId7"/>
          <a:stretch/>
        </p:blipFill>
        <p:spPr>
          <a:xfrm>
            <a:off x="180000" y="3420000"/>
            <a:ext cx="569160" cy="5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432000" y="2229120"/>
            <a:ext cx="9467280" cy="47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Expansion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324"/>
              </a:spcBef>
              <a:spcAft>
                <a:spcPts val="21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Database Support: the foundation for data storage and analysis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lnSpc>
                <a:spcPct val="100000"/>
              </a:lnSpc>
              <a:spcBef>
                <a:spcPts val="2324"/>
              </a:spcBef>
              <a:spcAft>
                <a:spcPts val="21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Support for Multiple Devices (EVSEs, Shellys): Flexible hardware integration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lnSpc>
                <a:spcPct val="100000"/>
              </a:lnSpc>
              <a:spcBef>
                <a:spcPts val="2324"/>
              </a:spcBef>
              <a:spcAft>
                <a:spcPts val="21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Modular Architecture Design: Easy to combine and expand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lnSpc>
                <a:spcPct val="100000"/>
              </a:lnSpc>
              <a:spcBef>
                <a:spcPts val="2324"/>
              </a:spcBef>
              <a:spcAft>
                <a:spcPts val="21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Multi-Platform GUI Control Support: Unified Control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77" name=""/>
          <p:cNvSpPr/>
          <p:nvPr/>
        </p:nvSpPr>
        <p:spPr>
          <a:xfrm>
            <a:off x="457200" y="492120"/>
            <a:ext cx="82764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32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Communication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6984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ff860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Expansion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672360" y="1728360"/>
            <a:ext cx="2519280" cy="343440"/>
          </a:xfrm>
          <a:prstGeom prst="roundRect">
            <a:avLst>
              <a:gd name="adj" fmla="val 16667"/>
            </a:avLst>
          </a:prstGeom>
          <a:solidFill>
            <a:srgbClr val="0369a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Concurrent Tasks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0000" y="3919320"/>
            <a:ext cx="760680" cy="76068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80000" y="2880000"/>
            <a:ext cx="720000" cy="7200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80000" y="5040000"/>
            <a:ext cx="720000" cy="72000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180000" y="6012000"/>
            <a:ext cx="72000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1871280"/>
            <a:ext cx="10079640" cy="503928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457200" y="492480"/>
            <a:ext cx="82764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– Charge Point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60" y="1956240"/>
            <a:ext cx="10079640" cy="343980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457200" y="492480"/>
            <a:ext cx="82764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 Project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2025-05-04T15:38:42Z</dcterms:modified>
  <cp:revision>75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