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</p:sldMasterIdLst>
  <p:sldIdLst>
    <p:sldId id="269" r:id="rId3"/>
    <p:sldId id="257" r:id="rId4"/>
    <p:sldId id="258" r:id="rId5"/>
    <p:sldId id="260" r:id="rId6"/>
    <p:sldId id="262" r:id="rId7"/>
    <p:sldId id="264" r:id="rId8"/>
    <p:sldId id="265" r:id="rId9"/>
    <p:sldId id="261" r:id="rId10"/>
    <p:sldId id="266" r:id="rId11"/>
  </p:sldIdLst>
  <p:sldSz cx="10080625" cy="7559675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4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6840" y="549000"/>
            <a:ext cx="7310880" cy="910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6840" y="1828440"/>
            <a:ext cx="9139680" cy="4567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Title,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504031" y="301593"/>
            <a:ext cx="9072166" cy="1261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504031" y="1768686"/>
            <a:ext cx="9072166" cy="4384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503972" lvl="0" indent="-2519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1007943" lvl="1" indent="-2519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511915" lvl="2" indent="-2519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2015886" lvl="3" indent="-2519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519858" lvl="4" indent="-2519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3023829" lvl="5" indent="-2519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527801" lvl="6" indent="-2519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4031772" lvl="7" indent="-2519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535744" lvl="8" indent="-2519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224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 preserve="1">
  <p:cSld name="Title,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504031" y="301593"/>
            <a:ext cx="9072166" cy="1261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504031" y="1768686"/>
            <a:ext cx="9072166" cy="4384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503972" lvl="0" indent="-2519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1007943" lvl="1" indent="-2519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511915" lvl="2" indent="-2519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2015886" lvl="3" indent="-2519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519858" lvl="4" indent="-2519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3023829" lvl="5" indent="-2519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527801" lvl="6" indent="-2519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4031772" lvl="7" indent="-2519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535744" lvl="8" indent="-2519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183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 flipV="1">
            <a:off x="236520" y="203400"/>
            <a:ext cx="9539640" cy="153000"/>
          </a:xfrm>
          <a:prstGeom prst="rect">
            <a:avLst/>
          </a:prstGeom>
          <a:solidFill>
            <a:srgbClr val="075578"/>
          </a:solidFill>
          <a:ln w="9360">
            <a:solidFill>
              <a:srgbClr val="07557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26"/>
              </a:spcBef>
              <a:spcAft>
                <a:spcPts val="26"/>
              </a:spcAft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43600" y="7077600"/>
            <a:ext cx="694080" cy="25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26"/>
              </a:spcBef>
              <a:spcAft>
                <a:spcPts val="26"/>
              </a:spcAft>
              <a:tabLst>
                <a:tab pos="0" algn="l"/>
              </a:tabLst>
            </a:pPr>
            <a:fld id="{A7A3B894-EFCA-4601-A62E-C8089908AA58}" type="slidenum">
              <a:rPr lang="en-US" sz="12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直接连接符 1"/>
          <p:cNvSpPr/>
          <p:nvPr/>
        </p:nvSpPr>
        <p:spPr>
          <a:xfrm>
            <a:off x="236520" y="407880"/>
            <a:ext cx="9539280" cy="180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" name="直接连接符 2"/>
          <p:cNvSpPr/>
          <p:nvPr/>
        </p:nvSpPr>
        <p:spPr>
          <a:xfrm>
            <a:off x="236520" y="1595520"/>
            <a:ext cx="9539280" cy="144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360" rIns="90000" bIns="-4536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" name="图片 3"/>
          <p:cNvPicPr/>
          <p:nvPr/>
        </p:nvPicPr>
        <p:blipFill>
          <a:blip r:embed="rId4"/>
          <a:stretch/>
        </p:blipFill>
        <p:spPr>
          <a:xfrm>
            <a:off x="7365960" y="7116840"/>
            <a:ext cx="2358000" cy="378360"/>
          </a:xfrm>
          <a:prstGeom prst="rect">
            <a:avLst/>
          </a:prstGeom>
          <a:ln w="0">
            <a:noFill/>
          </a:ln>
        </p:spPr>
      </p:pic>
      <p:pic>
        <p:nvPicPr>
          <p:cNvPr id="5" name="图片 4"/>
          <p:cNvPicPr/>
          <p:nvPr/>
        </p:nvPicPr>
        <p:blipFill>
          <a:blip r:embed="rId5"/>
          <a:stretch/>
        </p:blipFill>
        <p:spPr>
          <a:xfrm>
            <a:off x="7845480" y="541440"/>
            <a:ext cx="2219760" cy="916560"/>
          </a:xfrm>
          <a:prstGeom prst="rect">
            <a:avLst/>
          </a:prstGeom>
          <a:ln w="0">
            <a:noFill/>
          </a:ln>
        </p:spPr>
      </p:pic>
      <p:sp>
        <p:nvSpPr>
          <p:cNvPr id="6" name="矩形 5"/>
          <p:cNvSpPr/>
          <p:nvPr/>
        </p:nvSpPr>
        <p:spPr>
          <a:xfrm>
            <a:off x="260280" y="7078680"/>
            <a:ext cx="1083240" cy="26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74"/>
              </a:spcBef>
              <a:spcAft>
                <a:spcPts val="26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80" algn="l"/>
                <a:tab pos="10782360" algn="l"/>
              </a:tabLst>
            </a:pPr>
            <a:r>
              <a:rPr lang="en-US" sz="12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05.12.2025 | 	</a:t>
            </a:r>
            <a:endParaRPr lang="en-US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58840" y="7078680"/>
            <a:ext cx="2583000" cy="43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80" algn="l"/>
                <a:tab pos="10782360" algn="l"/>
              </a:tabLst>
            </a:pPr>
            <a:r>
              <a:rPr lang="en-US" sz="12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Charging Station Upgrade to OCPP Communication for Smart Charging </a:t>
            </a:r>
            <a:endParaRPr lang="en-US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21600" y="7077600"/>
            <a:ext cx="1972440" cy="417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26"/>
              </a:spcBef>
              <a:spcAft>
                <a:spcPts val="26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80" algn="l"/>
                <a:tab pos="10782360" algn="l"/>
              </a:tabLst>
            </a:pPr>
            <a:r>
              <a:rPr lang="en-US" sz="12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| Junfan Jin, Can Zeng, </a:t>
            </a:r>
            <a:endParaRPr lang="en-US" sz="1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spcAft>
                <a:spcPts val="26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80" algn="l"/>
                <a:tab pos="10782360" algn="l"/>
              </a:tabLst>
            </a:pPr>
            <a:r>
              <a:rPr lang="en-US" sz="12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  Yunan Jiang, Huang Chen</a:t>
            </a:r>
            <a:endParaRPr lang="en-US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直接连接符 8"/>
          <p:cNvSpPr/>
          <p:nvPr/>
        </p:nvSpPr>
        <p:spPr>
          <a:xfrm>
            <a:off x="239760" y="7032600"/>
            <a:ext cx="9539280" cy="144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360" rIns="90000" bIns="-4536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6840" y="549000"/>
            <a:ext cx="7310880" cy="910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单击以编辑标题文本格式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6840" y="1828440"/>
            <a:ext cx="9139680" cy="4567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点击以编辑提纲文本格式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第二提纲级别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第三提纲级别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第四提纲级别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第五提纲级别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第六提纲级别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第七提纲级别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276622" y="405961"/>
            <a:ext cx="9526191" cy="1190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84"/>
          </a:p>
        </p:txBody>
      </p:sp>
      <p:sp>
        <p:nvSpPr>
          <p:cNvPr id="11" name="Google Shape;11;p1"/>
          <p:cNvSpPr/>
          <p:nvPr/>
        </p:nvSpPr>
        <p:spPr>
          <a:xfrm>
            <a:off x="276622" y="217068"/>
            <a:ext cx="9526191" cy="157543"/>
          </a:xfrm>
          <a:prstGeom prst="rect">
            <a:avLst/>
          </a:prstGeom>
          <a:solidFill>
            <a:srgbClr val="99C000"/>
          </a:solidFill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84"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3">
            <a:alphaModFix/>
          </a:blip>
          <a:srcRect r="5428"/>
          <a:stretch/>
        </p:blipFill>
        <p:spPr>
          <a:xfrm>
            <a:off x="7901781" y="565091"/>
            <a:ext cx="2063353" cy="8714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3;p1"/>
          <p:cNvCxnSpPr/>
          <p:nvPr/>
        </p:nvCxnSpPr>
        <p:spPr>
          <a:xfrm>
            <a:off x="276225" y="1597651"/>
            <a:ext cx="9525794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1"/>
          <p:cNvSpPr/>
          <p:nvPr/>
        </p:nvSpPr>
        <p:spPr>
          <a:xfrm>
            <a:off x="276622" y="404373"/>
            <a:ext cx="9524206" cy="1428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84"/>
          </a:p>
        </p:txBody>
      </p:sp>
      <p:cxnSp>
        <p:nvCxnSpPr>
          <p:cNvPr id="15" name="Google Shape;15;p1"/>
          <p:cNvCxnSpPr/>
          <p:nvPr/>
        </p:nvCxnSpPr>
        <p:spPr>
          <a:xfrm>
            <a:off x="278209" y="7008077"/>
            <a:ext cx="9525794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1"/>
          <p:cNvSpPr/>
          <p:nvPr/>
        </p:nvSpPr>
        <p:spPr>
          <a:xfrm>
            <a:off x="276622" y="405960"/>
            <a:ext cx="9526191" cy="2301237"/>
          </a:xfrm>
          <a:prstGeom prst="rect">
            <a:avLst/>
          </a:prstGeom>
          <a:solidFill>
            <a:srgbClr val="075578"/>
          </a:solidFill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84"/>
          </a:p>
        </p:txBody>
      </p:sp>
      <p:sp>
        <p:nvSpPr>
          <p:cNvPr id="18" name="Google Shape;18;p1"/>
          <p:cNvSpPr/>
          <p:nvPr/>
        </p:nvSpPr>
        <p:spPr>
          <a:xfrm>
            <a:off x="276622" y="217068"/>
            <a:ext cx="9526191" cy="157543"/>
          </a:xfrm>
          <a:prstGeom prst="rect">
            <a:avLst/>
          </a:prstGeom>
          <a:solidFill>
            <a:srgbClr val="075578"/>
          </a:solidFill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84"/>
          </a:p>
        </p:txBody>
      </p:sp>
      <p:pic>
        <p:nvPicPr>
          <p:cNvPr id="19" name="Google Shape;19;p1"/>
          <p:cNvPicPr preferRelativeResize="0"/>
          <p:nvPr/>
        </p:nvPicPr>
        <p:blipFill rotWithShape="1">
          <a:blip r:embed="rId3">
            <a:alphaModFix/>
          </a:blip>
          <a:srcRect r="5428"/>
          <a:stretch/>
        </p:blipFill>
        <p:spPr>
          <a:xfrm>
            <a:off x="7906941" y="724618"/>
            <a:ext cx="2063353" cy="8714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1"/>
          <p:cNvCxnSpPr/>
          <p:nvPr/>
        </p:nvCxnSpPr>
        <p:spPr>
          <a:xfrm>
            <a:off x="278209" y="7008077"/>
            <a:ext cx="9525794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1"/>
          <p:cNvSpPr/>
          <p:nvPr/>
        </p:nvSpPr>
        <p:spPr>
          <a:xfrm>
            <a:off x="276622" y="397230"/>
            <a:ext cx="9524206" cy="1428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84"/>
          </a:p>
        </p:txBody>
      </p:sp>
      <p:sp>
        <p:nvSpPr>
          <p:cNvPr id="22" name="Google Shape;22;p1"/>
          <p:cNvSpPr/>
          <p:nvPr/>
        </p:nvSpPr>
        <p:spPr>
          <a:xfrm>
            <a:off x="276622" y="2708784"/>
            <a:ext cx="9524206" cy="714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84"/>
          </a:p>
        </p:txBody>
      </p:sp>
      <p:sp>
        <p:nvSpPr>
          <p:cNvPr id="25" name="Google Shape;25;p1"/>
          <p:cNvSpPr txBox="1">
            <a:spLocks noGrp="1"/>
          </p:cNvSpPr>
          <p:nvPr>
            <p:ph type="title"/>
          </p:nvPr>
        </p:nvSpPr>
        <p:spPr>
          <a:xfrm>
            <a:off x="504031" y="301593"/>
            <a:ext cx="9072166" cy="1261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6" name="Google Shape;26;p1"/>
          <p:cNvSpPr txBox="1">
            <a:spLocks noGrp="1"/>
          </p:cNvSpPr>
          <p:nvPr>
            <p:ph type="body" idx="1"/>
          </p:nvPr>
        </p:nvSpPr>
        <p:spPr>
          <a:xfrm>
            <a:off x="504031" y="1768686"/>
            <a:ext cx="9072166" cy="4384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AED8547-FC04-B782-833F-A7835C59BAF6}"/>
              </a:ext>
            </a:extLst>
          </p:cNvPr>
          <p:cNvSpPr/>
          <p:nvPr userDrawn="1"/>
        </p:nvSpPr>
        <p:spPr>
          <a:xfrm>
            <a:off x="5943600" y="7077600"/>
            <a:ext cx="694080" cy="25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26"/>
              </a:spcBef>
              <a:spcAft>
                <a:spcPts val="26"/>
              </a:spcAft>
              <a:tabLst>
                <a:tab pos="0" algn="l"/>
              </a:tabLst>
            </a:pPr>
            <a:fld id="{00BBAA12-D779-4D1E-A8BF-4A2BB1C21117}" type="slidenum">
              <a:rPr lang="en-US" sz="12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FDBF9C-962D-D51C-736A-E292354FCA5D}"/>
              </a:ext>
            </a:extLst>
          </p:cNvPr>
          <p:cNvPicPr/>
          <p:nvPr userDrawn="1"/>
        </p:nvPicPr>
        <p:blipFill>
          <a:blip r:embed="rId4"/>
          <a:stretch/>
        </p:blipFill>
        <p:spPr>
          <a:xfrm>
            <a:off x="7365960" y="7116840"/>
            <a:ext cx="2358000" cy="378360"/>
          </a:xfrm>
          <a:prstGeom prst="rect">
            <a:avLst/>
          </a:prstGeom>
          <a:ln w="0">
            <a:noFill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275DF79-D9B7-DAEE-FC4A-1A1AA8551845}"/>
              </a:ext>
            </a:extLst>
          </p:cNvPr>
          <p:cNvSpPr/>
          <p:nvPr userDrawn="1"/>
        </p:nvSpPr>
        <p:spPr>
          <a:xfrm>
            <a:off x="260280" y="7078680"/>
            <a:ext cx="1083240" cy="26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74"/>
              </a:spcBef>
              <a:spcAft>
                <a:spcPts val="26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80" algn="l"/>
                <a:tab pos="10782360" algn="l"/>
              </a:tabLst>
            </a:pPr>
            <a:r>
              <a:rPr lang="en-US" sz="12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05.12.2025 | 	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691FC2-C92B-C0CA-0083-4B5C88479457}"/>
              </a:ext>
            </a:extLst>
          </p:cNvPr>
          <p:cNvSpPr/>
          <p:nvPr userDrawn="1"/>
        </p:nvSpPr>
        <p:spPr>
          <a:xfrm>
            <a:off x="1158840" y="7078680"/>
            <a:ext cx="3624840" cy="43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80" algn="l"/>
                <a:tab pos="10782360" algn="l"/>
              </a:tabLst>
            </a:pPr>
            <a:r>
              <a:rPr lang="en-US" sz="12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Charging Station Upgrade to OCPP Communication for Smart Charging 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6E8B8AA-8F4A-A21A-57D3-A5E86C27A154}"/>
              </a:ext>
            </a:extLst>
          </p:cNvPr>
          <p:cNvSpPr/>
          <p:nvPr userDrawn="1"/>
        </p:nvSpPr>
        <p:spPr>
          <a:xfrm>
            <a:off x="3620880" y="7077600"/>
            <a:ext cx="1972440" cy="417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26"/>
              </a:spcBef>
              <a:spcAft>
                <a:spcPts val="26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80" algn="l"/>
                <a:tab pos="10782360" algn="l"/>
              </a:tabLst>
            </a:pPr>
            <a:r>
              <a:rPr lang="en-US" sz="12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| Junfan Jin, Can Zeng, </a:t>
            </a:r>
            <a:endParaRPr lang="en-US" sz="1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spcAft>
                <a:spcPts val="26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80" algn="l"/>
                <a:tab pos="10782360" algn="l"/>
              </a:tabLst>
            </a:pPr>
            <a:r>
              <a:rPr lang="en-US" sz="12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  Yunan Jiang, Huang Chen</a:t>
            </a:r>
            <a:endParaRPr lang="en-US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73747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D720BE6-F43E-AD4A-3B44-5734D9ABA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229" y="1070043"/>
            <a:ext cx="9072166" cy="1609722"/>
          </a:xfrm>
        </p:spPr>
        <p:txBody>
          <a:bodyPr/>
          <a:lstStyle/>
          <a:p>
            <a:r>
              <a:rPr lang="de-DE" altLang="zh-CN" sz="3200" b="1" dirty="0">
                <a:solidFill>
                  <a:schemeClr val="bg1"/>
                </a:solidFill>
              </a:rPr>
              <a:t>ADP - </a:t>
            </a:r>
            <a:r>
              <a:rPr lang="en-US" altLang="zh-CN" sz="3200" b="1" dirty="0">
                <a:solidFill>
                  <a:schemeClr val="bg1"/>
                </a:solidFill>
              </a:rPr>
              <a:t>Charging Station Upgrade to </a:t>
            </a:r>
            <a:br>
              <a:rPr lang="en-US" altLang="zh-CN" sz="3200" b="1" dirty="0">
                <a:solidFill>
                  <a:schemeClr val="bg1"/>
                </a:solidFill>
              </a:rPr>
            </a:br>
            <a:r>
              <a:rPr lang="en-US" altLang="zh-CN" sz="3200" b="1" dirty="0">
                <a:solidFill>
                  <a:schemeClr val="bg1"/>
                </a:solidFill>
              </a:rPr>
              <a:t>OCPP Communication for </a:t>
            </a:r>
            <a:br>
              <a:rPr lang="en-US" altLang="zh-CN" sz="3200" b="1" dirty="0">
                <a:solidFill>
                  <a:schemeClr val="bg1"/>
                </a:solidFill>
              </a:rPr>
            </a:br>
            <a:r>
              <a:rPr lang="en-US" altLang="zh-CN" sz="3200" b="1" dirty="0">
                <a:solidFill>
                  <a:schemeClr val="bg1"/>
                </a:solidFill>
              </a:rPr>
              <a:t>Smart Charging</a:t>
            </a:r>
            <a:br>
              <a:rPr lang="en-US" altLang="zh-CN" sz="3600" b="1" dirty="0">
                <a:solidFill>
                  <a:schemeClr val="bg1"/>
                </a:solidFill>
              </a:rPr>
            </a:br>
            <a:br>
              <a:rPr lang="de-DE" altLang="zh-CN" b="1" dirty="0">
                <a:solidFill>
                  <a:schemeClr val="bg1"/>
                </a:solidFill>
              </a:rPr>
            </a:br>
            <a:br>
              <a:rPr lang="zh-CN" altLang="en-US" sz="3600" dirty="0"/>
            </a:br>
            <a:endParaRPr lang="zh-CN" altLang="en-US" sz="360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C71B0E-0D03-E401-6CAB-5F6EC7E7B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0567" y="2130357"/>
            <a:ext cx="9072166" cy="321013"/>
          </a:xfrm>
        </p:spPr>
        <p:txBody>
          <a:bodyPr>
            <a:normAutofit/>
          </a:bodyPr>
          <a:lstStyle/>
          <a:p>
            <a:r>
              <a:rPr lang="de-DE" altLang="zh-CN" b="1" dirty="0">
                <a:solidFill>
                  <a:schemeClr val="bg1"/>
                </a:solidFill>
              </a:rPr>
              <a:t>reported by Junfan Jin, Can Zeng, Yunan Jiang and Huang Chen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523AD8-98A3-72A0-850E-634E7FF6D6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15" t="18852" r="2015" b="5285"/>
          <a:stretch/>
        </p:blipFill>
        <p:spPr>
          <a:xfrm>
            <a:off x="1363447" y="2754512"/>
            <a:ext cx="7410902" cy="421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05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EEE18-2917-2C37-020D-F76174484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>
            <a:extLst>
              <a:ext uri="{FF2B5EF4-FFF2-40B4-BE49-F238E27FC236}">
                <a16:creationId xmlns:a16="http://schemas.microsoft.com/office/drawing/2014/main" id="{75AF7416-53BA-283E-337A-C8D510FBF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80" y="541440"/>
            <a:ext cx="7469640" cy="943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de-DE" sz="3200" b="0" u="none" strike="noStrike" dirty="0">
                <a:solidFill>
                  <a:srgbClr val="000000"/>
                </a:solidFill>
                <a:uFillTx/>
                <a:latin typeface="Arial"/>
              </a:rPr>
              <a:t>Background</a:t>
            </a:r>
            <a:endParaRPr lang="en-US" sz="3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C7C8B1D-E0FE-CF5A-D90C-CC4BFB9F1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633" y="2169099"/>
            <a:ext cx="5057854" cy="297039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B005B52-D976-F0B9-0558-A159F3211281}"/>
              </a:ext>
            </a:extLst>
          </p:cNvPr>
          <p:cNvSpPr txBox="1"/>
          <p:nvPr/>
        </p:nvSpPr>
        <p:spPr>
          <a:xfrm>
            <a:off x="5040312" y="4993936"/>
            <a:ext cx="4826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Figure 1: Charge station sales increasing over the years [2]</a:t>
            </a:r>
            <a:endParaRPr lang="zh-CN" altLang="en-US" sz="1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1DD0DE0-1418-EAC2-3C5B-B1153C1888BF}"/>
              </a:ext>
            </a:extLst>
          </p:cNvPr>
          <p:cNvSpPr txBox="1"/>
          <p:nvPr/>
        </p:nvSpPr>
        <p:spPr>
          <a:xfrm>
            <a:off x="509139" y="2408613"/>
            <a:ext cx="34131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1, Increasing number of </a:t>
            </a:r>
          </a:p>
          <a:p>
            <a:r>
              <a:rPr lang="en-US" altLang="zh-CN" dirty="0"/>
              <a:t>    EVs &amp; Charging Stations</a:t>
            </a:r>
          </a:p>
          <a:p>
            <a:endParaRPr lang="en-US" altLang="zh-CN" dirty="0"/>
          </a:p>
          <a:p>
            <a:r>
              <a:rPr lang="en-US" altLang="zh-CN" dirty="0"/>
              <a:t>2, In Germany, “plug and </a:t>
            </a:r>
          </a:p>
          <a:p>
            <a:r>
              <a:rPr lang="en-US" altLang="zh-CN" dirty="0"/>
              <a:t>    charge” mode of 10 million     </a:t>
            </a:r>
          </a:p>
          <a:p>
            <a:r>
              <a:rPr lang="en-US" altLang="zh-CN" dirty="0"/>
              <a:t>    EVs by 2035 increase 50% </a:t>
            </a:r>
          </a:p>
          <a:p>
            <a:r>
              <a:rPr lang="en-US" altLang="zh-CN" dirty="0"/>
              <a:t>    in low-voltage grid and </a:t>
            </a:r>
          </a:p>
          <a:p>
            <a:r>
              <a:rPr lang="en-US" altLang="zh-CN" dirty="0"/>
              <a:t>    transformer costs [1]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311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76C36-5496-EFE0-1325-F2BA5745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Significance </a:t>
            </a:r>
            <a:endParaRPr lang="zh-CN" altLang="en-US" sz="3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27B981-DE1F-488A-9841-9222784B88FB}"/>
              </a:ext>
            </a:extLst>
          </p:cNvPr>
          <p:cNvSpPr/>
          <p:nvPr/>
        </p:nvSpPr>
        <p:spPr>
          <a:xfrm>
            <a:off x="3685296" y="3113818"/>
            <a:ext cx="2847703" cy="1839634"/>
          </a:xfrm>
          <a:prstGeom prst="rect">
            <a:avLst/>
          </a:prstGeom>
          <a:ln w="19050">
            <a:solidFill>
              <a:srgbClr val="0369A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/>
              <a:t>Decrease overload of grid</a:t>
            </a:r>
            <a:endParaRPr lang="en-US" altLang="zh-CN" b="1" dirty="0"/>
          </a:p>
          <a:p>
            <a:endParaRPr lang="en-US" altLang="zh-CN" b="1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7191F9C-8192-5462-6D09-9D6FFC0F343F}"/>
              </a:ext>
            </a:extLst>
          </p:cNvPr>
          <p:cNvSpPr/>
          <p:nvPr/>
        </p:nvSpPr>
        <p:spPr>
          <a:xfrm>
            <a:off x="4151265" y="2724645"/>
            <a:ext cx="1854926" cy="74022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dirty="0"/>
              <a:t>Peak shaving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CEB6C7F-22A3-DA41-0B36-64406F7D4313}"/>
              </a:ext>
            </a:extLst>
          </p:cNvPr>
          <p:cNvSpPr/>
          <p:nvPr/>
        </p:nvSpPr>
        <p:spPr>
          <a:xfrm>
            <a:off x="6818018" y="3132876"/>
            <a:ext cx="2847703" cy="1839634"/>
          </a:xfrm>
          <a:prstGeom prst="rect">
            <a:avLst/>
          </a:prstGeom>
          <a:ln w="19050">
            <a:solidFill>
              <a:srgbClr val="0369A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/>
              <a:t>Electricity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/>
              <a:t>Battery capacity</a:t>
            </a:r>
            <a:endParaRPr lang="en-US" altLang="zh-CN" b="1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10EFF15-36B8-4D4F-C4DA-FB5A0D788311}"/>
              </a:ext>
            </a:extLst>
          </p:cNvPr>
          <p:cNvSpPr/>
          <p:nvPr/>
        </p:nvSpPr>
        <p:spPr>
          <a:xfrm>
            <a:off x="7283987" y="2743703"/>
            <a:ext cx="1854926" cy="74022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dirty="0"/>
              <a:t>Variable charging rate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7531A94-B2D8-8991-306E-365F9DBD2959}"/>
              </a:ext>
            </a:extLst>
          </p:cNvPr>
          <p:cNvSpPr/>
          <p:nvPr/>
        </p:nvSpPr>
        <p:spPr>
          <a:xfrm>
            <a:off x="552574" y="3113818"/>
            <a:ext cx="2847703" cy="1839634"/>
          </a:xfrm>
          <a:prstGeom prst="rect">
            <a:avLst/>
          </a:prstGeom>
          <a:ln w="19050">
            <a:solidFill>
              <a:srgbClr val="0369A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/>
              <a:t>Open source</a:t>
            </a:r>
            <a:endParaRPr lang="en-US" altLang="zh-CN" b="1" dirty="0"/>
          </a:p>
          <a:p>
            <a:endParaRPr lang="en-US" altLang="zh-CN" b="1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D2A4851-0CD3-A2E2-A803-864EE0C9C361}"/>
              </a:ext>
            </a:extLst>
          </p:cNvPr>
          <p:cNvSpPr/>
          <p:nvPr/>
        </p:nvSpPr>
        <p:spPr>
          <a:xfrm>
            <a:off x="1018543" y="2724645"/>
            <a:ext cx="1854926" cy="74022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800" dirty="0"/>
              <a:t>OCPP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291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69E52-23D3-4ADD-2D78-CA8BE7712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Objectives</a:t>
            </a:r>
            <a:endParaRPr lang="zh-CN" alt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7F6B3C-ED03-BAEA-E940-39772C9B048F}"/>
              </a:ext>
            </a:extLst>
          </p:cNvPr>
          <p:cNvSpPr txBox="1"/>
          <p:nvPr/>
        </p:nvSpPr>
        <p:spPr>
          <a:xfrm>
            <a:off x="456840" y="1887165"/>
            <a:ext cx="820077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1, Search and read existing literature on standardized charging infrastructure and smart charging</a:t>
            </a:r>
          </a:p>
          <a:p>
            <a:endParaRPr lang="en-US" altLang="zh-CN" dirty="0"/>
          </a:p>
          <a:p>
            <a:r>
              <a:rPr lang="en-US" altLang="zh-CN" dirty="0"/>
              <a:t>2, Learn about the existing charge point</a:t>
            </a:r>
          </a:p>
          <a:p>
            <a:endParaRPr lang="en-US" altLang="zh-CN" dirty="0"/>
          </a:p>
          <a:p>
            <a:r>
              <a:rPr lang="en-US" altLang="zh-CN" dirty="0"/>
              <a:t>3, Upgrade the old charge point</a:t>
            </a:r>
          </a:p>
          <a:p>
            <a:r>
              <a:rPr lang="en-US" altLang="zh-CN" dirty="0"/>
              <a:t> to support the OCPP communication protocol</a:t>
            </a:r>
          </a:p>
          <a:p>
            <a:endParaRPr lang="en-US" altLang="zh-CN" dirty="0"/>
          </a:p>
          <a:p>
            <a:r>
              <a:rPr lang="en-US" altLang="zh-CN" dirty="0"/>
              <a:t>4, Complete the construction of a prototype of a smart charging system</a:t>
            </a:r>
          </a:p>
          <a:p>
            <a:endParaRPr lang="en-US" altLang="zh-CN" dirty="0"/>
          </a:p>
          <a:p>
            <a:r>
              <a:rPr lang="en-US" altLang="zh-CN" dirty="0"/>
              <a:t>5, Test and debug the functions of the smart charge point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9206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E95F6-5039-FED5-F09E-220A961C6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Problems during Testing</a:t>
            </a:r>
            <a:endParaRPr lang="zh-CN" altLang="en-US" sz="3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92AF810-56CA-4E06-4183-BF3BB48702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791" y="1915989"/>
            <a:ext cx="3725965" cy="279556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A8DA4CE-B56A-A432-B8A9-D757A5B5DDE8}"/>
              </a:ext>
            </a:extLst>
          </p:cNvPr>
          <p:cNvSpPr txBox="1"/>
          <p:nvPr/>
        </p:nvSpPr>
        <p:spPr>
          <a:xfrm>
            <a:off x="350196" y="1915989"/>
            <a:ext cx="458172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dirty="0"/>
              <a:t>1, No indicator for </a:t>
            </a:r>
            <a:r>
              <a:rPr lang="en-US" altLang="zh-CN" sz="1800" dirty="0"/>
              <a:t>charge point</a:t>
            </a:r>
          </a:p>
          <a:p>
            <a:endParaRPr lang="de-DE" altLang="zh-CN" dirty="0"/>
          </a:p>
          <a:p>
            <a:r>
              <a:rPr lang="de-DE" altLang="zh-CN" dirty="0"/>
              <a:t>Solution: LED for the Start button </a:t>
            </a:r>
          </a:p>
          <a:p>
            <a:r>
              <a:rPr lang="de-DE" altLang="zh-CN" dirty="0"/>
              <a:t>               lit – </a:t>
            </a:r>
            <a:r>
              <a:rPr lang="en-US" altLang="zh-CN" sz="1800" dirty="0"/>
              <a:t>charge point </a:t>
            </a:r>
            <a:r>
              <a:rPr lang="de-DE" altLang="zh-CN" dirty="0"/>
              <a:t>ready to </a:t>
            </a:r>
          </a:p>
          <a:p>
            <a:r>
              <a:rPr lang="de-DE" altLang="zh-CN" dirty="0"/>
              <a:t>                      set current</a:t>
            </a:r>
          </a:p>
          <a:p>
            <a:r>
              <a:rPr lang="de-DE" altLang="zh-CN" dirty="0"/>
              <a:t>               blinking – Charging beginns</a:t>
            </a:r>
          </a:p>
          <a:p>
            <a:endParaRPr lang="de-DE" altLang="zh-CN" dirty="0"/>
          </a:p>
          <a:p>
            <a:r>
              <a:rPr lang="de-DE" altLang="zh-CN" dirty="0"/>
              <a:t>2, Modbus port allows only one thread at    </a:t>
            </a:r>
          </a:p>
          <a:p>
            <a:r>
              <a:rPr lang="de-DE" altLang="zh-CN" dirty="0"/>
              <a:t>    one time</a:t>
            </a:r>
          </a:p>
          <a:p>
            <a:endParaRPr lang="de-DE" altLang="zh-CN" dirty="0"/>
          </a:p>
          <a:p>
            <a:r>
              <a:rPr lang="de-DE" altLang="zh-CN" dirty="0"/>
              <a:t>Solution: first, serialize access using thread</a:t>
            </a:r>
          </a:p>
          <a:p>
            <a:r>
              <a:rPr lang="de-DE" altLang="zh-CN" dirty="0"/>
              <a:t>               lock (use context manager to </a:t>
            </a:r>
          </a:p>
          <a:p>
            <a:r>
              <a:rPr lang="de-DE" altLang="zh-CN" dirty="0"/>
              <a:t>               manage)</a:t>
            </a:r>
          </a:p>
          <a:p>
            <a:r>
              <a:rPr lang="de-DE" altLang="zh-CN" dirty="0"/>
              <a:t>               then ensure globlally unique  </a:t>
            </a:r>
          </a:p>
          <a:p>
            <a:r>
              <a:rPr lang="de-DE" altLang="zh-CN" dirty="0"/>
              <a:t>               access with singelton pattern</a:t>
            </a:r>
          </a:p>
          <a:p>
            <a:endParaRPr lang="de-DE" altLang="zh-CN" dirty="0"/>
          </a:p>
          <a:p>
            <a:r>
              <a:rPr lang="de-DE" altLang="zh-CN" dirty="0"/>
              <a:t>3, Register 1006 </a:t>
            </a:r>
            <a:r>
              <a:rPr lang="en-US" altLang="zh-CN" dirty="0"/>
              <a:t>“only readable”</a:t>
            </a:r>
            <a:endParaRPr lang="de-DE" altLang="zh-CN" dirty="0"/>
          </a:p>
          <a:p>
            <a:r>
              <a:rPr lang="de-DE" altLang="zh-CN" dirty="0"/>
              <a:t>               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DE3F7E1-B8AC-DEA1-FC13-CA379B55C8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731" y="5453600"/>
            <a:ext cx="5258256" cy="82303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FE9EEBB-7A20-2CCD-5AFE-C9FE3FC68AAA}"/>
              </a:ext>
            </a:extLst>
          </p:cNvPr>
          <p:cNvSpPr txBox="1"/>
          <p:nvPr/>
        </p:nvSpPr>
        <p:spPr>
          <a:xfrm>
            <a:off x="6376665" y="4793391"/>
            <a:ext cx="2480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Figure 2: Test in lab</a:t>
            </a:r>
            <a:endParaRPr lang="zh-CN" altLang="en-US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D44FBE4-4288-0662-B5B4-94EAC44F4DE2}"/>
              </a:ext>
            </a:extLst>
          </p:cNvPr>
          <p:cNvSpPr txBox="1"/>
          <p:nvPr/>
        </p:nvSpPr>
        <p:spPr>
          <a:xfrm>
            <a:off x="5648884" y="6358467"/>
            <a:ext cx="3287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Figure 3: Register 1006 status of EVSE from datasheet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0978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9B5D9-E782-0157-497F-848FC28F3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Conclusions</a:t>
            </a:r>
            <a:endParaRPr lang="zh-CN" alt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768A44-A259-E4B6-6D03-CF4AB6492710}"/>
              </a:ext>
            </a:extLst>
          </p:cNvPr>
          <p:cNvSpPr txBox="1"/>
          <p:nvPr/>
        </p:nvSpPr>
        <p:spPr>
          <a:xfrm>
            <a:off x="379018" y="1608587"/>
            <a:ext cx="87260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1, Results</a:t>
            </a:r>
          </a:p>
          <a:p>
            <a:endParaRPr lang="en-US" altLang="zh-CN" dirty="0"/>
          </a:p>
          <a:p>
            <a:r>
              <a:rPr lang="en-US" altLang="zh-CN" dirty="0"/>
              <a:t>    1,1 Charging point control and optimization</a:t>
            </a:r>
          </a:p>
          <a:p>
            <a:r>
              <a:rPr lang="en-US" altLang="zh-CN" dirty="0"/>
              <a:t>   3 modes: lowest-cost charging, shortest-time charging and dynamical charging</a:t>
            </a:r>
          </a:p>
          <a:p>
            <a:r>
              <a:rPr lang="en-US" altLang="zh-CN" dirty="0"/>
              <a:t> </a:t>
            </a:r>
          </a:p>
          <a:p>
            <a:r>
              <a:rPr lang="en-US" altLang="zh-CN" dirty="0"/>
              <a:t>    1,2 Data visualization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5A606A-D3DC-2293-ECFA-913139DF7A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23" y="3310741"/>
            <a:ext cx="6814267" cy="369993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986AA98-3A97-A2C1-1B1C-5BCF200A0A2E}"/>
              </a:ext>
            </a:extLst>
          </p:cNvPr>
          <p:cNvSpPr txBox="1"/>
          <p:nvPr/>
        </p:nvSpPr>
        <p:spPr>
          <a:xfrm>
            <a:off x="5126477" y="6560890"/>
            <a:ext cx="1478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Figure 4: GUI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05537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18EEE-ADEC-ACD6-1CDD-A8916EBBF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7B531-C267-6E82-4887-7CAD8D62E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Conclusions</a:t>
            </a:r>
            <a:endParaRPr lang="zh-CN" altLang="en-US" sz="3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D182009-CA40-E3EB-93DD-5F03AD4D6A38}"/>
              </a:ext>
            </a:extLst>
          </p:cNvPr>
          <p:cNvSpPr txBox="1"/>
          <p:nvPr/>
        </p:nvSpPr>
        <p:spPr>
          <a:xfrm>
            <a:off x="396065" y="1707170"/>
            <a:ext cx="8910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1,3 Communication between charge point and optimizer</a:t>
            </a:r>
          </a:p>
          <a:p>
            <a:endParaRPr lang="en-US" altLang="zh-CN" dirty="0"/>
          </a:p>
          <a:p>
            <a:r>
              <a:rPr lang="en-US" altLang="zh-CN" dirty="0"/>
              <a:t>1,4 GUI Deign including charging status, log information and control operations</a:t>
            </a:r>
          </a:p>
          <a:p>
            <a:endParaRPr lang="en-US" altLang="zh-CN" dirty="0"/>
          </a:p>
          <a:p>
            <a:r>
              <a:rPr lang="en-US" altLang="zh-CN" dirty="0"/>
              <a:t>1,5 Simulator Deign</a:t>
            </a:r>
          </a:p>
          <a:p>
            <a:endParaRPr lang="en-US" altLang="zh-CN" dirty="0"/>
          </a:p>
          <a:p>
            <a:r>
              <a:rPr lang="en-US" altLang="zh-CN" dirty="0"/>
              <a:t>1,6 Hardware modification (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Raspberry Pi, Shelly, relay for DC-motor and LED-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indicator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80A144-F68A-4E9E-FF51-9F611C54C6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65" y="4015494"/>
            <a:ext cx="9068948" cy="272112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234BC85-6EF1-EAA4-335C-AB5CFB997698}"/>
              </a:ext>
            </a:extLst>
          </p:cNvPr>
          <p:cNvSpPr txBox="1"/>
          <p:nvPr/>
        </p:nvSpPr>
        <p:spPr>
          <a:xfrm>
            <a:off x="3895572" y="6733676"/>
            <a:ext cx="2289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Figure 5: Hardware </a:t>
            </a:r>
            <a:r>
              <a:rPr lang="en-US" altLang="zh-CN" sz="1200" dirty="0"/>
              <a:t>connection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18620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F46BA-9C5B-ED69-634A-19B9C84A7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Conclusions</a:t>
            </a:r>
            <a:endParaRPr lang="zh-CN" altLang="en-US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14D201-609A-E801-7D28-9DBAFA294F5E}"/>
              </a:ext>
            </a:extLst>
          </p:cNvPr>
          <p:cNvSpPr txBox="1"/>
          <p:nvPr/>
        </p:nvSpPr>
        <p:spPr>
          <a:xfrm>
            <a:off x="456840" y="1906622"/>
            <a:ext cx="93486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2, Discussion</a:t>
            </a:r>
          </a:p>
          <a:p>
            <a:endParaRPr lang="en-US" altLang="zh-CN" dirty="0"/>
          </a:p>
          <a:p>
            <a:r>
              <a:rPr lang="en-US" altLang="zh-CN" dirty="0"/>
              <a:t>2,1 Compatibility Issues with the OCPP Python Library Versions</a:t>
            </a:r>
          </a:p>
          <a:p>
            <a:endParaRPr lang="en-US" altLang="zh-CN" dirty="0"/>
          </a:p>
          <a:p>
            <a:r>
              <a:rPr lang="en-US" altLang="zh-CN" dirty="0"/>
              <a:t>2,2 Current Monitoring and Safety Control</a:t>
            </a:r>
          </a:p>
          <a:p>
            <a:endParaRPr lang="en-US" altLang="zh-CN" dirty="0"/>
          </a:p>
          <a:p>
            <a:r>
              <a:rPr lang="en-US" altLang="zh-CN" dirty="0"/>
              <a:t>2,3 Raspberry Pi Wi-Fi Hotspot Support</a:t>
            </a:r>
          </a:p>
          <a:p>
            <a:endParaRPr lang="en-US" altLang="zh-CN" dirty="0"/>
          </a:p>
          <a:p>
            <a:r>
              <a:rPr lang="en-US" altLang="zh-CN" dirty="0"/>
              <a:t>2,4 Limitation on Web Terminal Message Display (memory overflow or browser crashes)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550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9F357-1BF1-0668-1492-B26EB6E3F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AB2EC-D368-F3EE-46B2-21FECB533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Literature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B9B03E-688D-0BB5-D4B6-ACFD81388C00}"/>
              </a:ext>
            </a:extLst>
          </p:cNvPr>
          <p:cNvSpPr txBox="1"/>
          <p:nvPr/>
        </p:nvSpPr>
        <p:spPr>
          <a:xfrm>
            <a:off x="456839" y="2052536"/>
            <a:ext cx="9241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[1] https://www.statista.com/outlook/mmo/electric Electric </a:t>
            </a:r>
            <a:r>
              <a:rPr lang="en-US" altLang="zh-CN" dirty="0" err="1"/>
              <a:t>Vehicles.url:vehicles</a:t>
            </a:r>
            <a:r>
              <a:rPr lang="en-US" altLang="zh-CN" dirty="0"/>
              <a:t>/worldwide</a:t>
            </a:r>
          </a:p>
          <a:p>
            <a:r>
              <a:rPr lang="en-US" altLang="zh-CN" dirty="0"/>
              <a:t>(visited on 01/2025). </a:t>
            </a:r>
          </a:p>
          <a:p>
            <a:r>
              <a:rPr lang="en-US" altLang="zh-CN" dirty="0"/>
              <a:t>[2] International Renewable Energy Agency(IRENA). Innovation Outlook Smart Charging For Electric </a:t>
            </a:r>
            <a:r>
              <a:rPr lang="en-US" altLang="zh-CN" dirty="0" err="1"/>
              <a:t>Vehicles.Tech</a:t>
            </a:r>
            <a:r>
              <a:rPr lang="en-US" altLang="zh-CN" dirty="0"/>
              <a:t>. rep. International Renewable Energy Agency(IRENA), 2019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0804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1414</TotalTime>
  <Words>439</Words>
  <Application>Microsoft Office PowerPoint</Application>
  <PresentationFormat>自定义</PresentationFormat>
  <Paragraphs>87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微软雅黑</vt:lpstr>
      <vt:lpstr>Arial</vt:lpstr>
      <vt:lpstr>Symbol</vt:lpstr>
      <vt:lpstr>Wingdings</vt:lpstr>
      <vt:lpstr>Office</vt:lpstr>
      <vt:lpstr>Office Theme</vt:lpstr>
      <vt:lpstr>ADP - Charging Station Upgrade to  OCPP Communication for  Smart Charging   </vt:lpstr>
      <vt:lpstr>Background</vt:lpstr>
      <vt:lpstr>Significance </vt:lpstr>
      <vt:lpstr>Objectives</vt:lpstr>
      <vt:lpstr>Problems during Testing</vt:lpstr>
      <vt:lpstr>Conclusions</vt:lpstr>
      <vt:lpstr>Conclusions</vt:lpstr>
      <vt:lpstr>Conclusions</vt:lpstr>
      <vt:lpstr>Literature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ADP_OCPP</dc:title>
  <dc:subject/>
  <dc:creator/>
  <dc:description/>
  <cp:lastModifiedBy>Huang CHEN</cp:lastModifiedBy>
  <cp:revision>18</cp:revision>
  <dcterms:created xsi:type="dcterms:W3CDTF">2025-04-30T01:25:21Z</dcterms:created>
  <dcterms:modified xsi:type="dcterms:W3CDTF">2025-05-04T13:44:28Z</dcterms:modified>
  <dc:language>zh-CN</dc:language>
</cp:coreProperties>
</file>