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handoutMasterIdLst>
    <p:handoutMasterId r:id="rId3"/>
  </p:handoutMasterIdLst>
  <p:sldIdLst>
    <p:sldId id="256" r:id="rId2"/>
  </p:sldIdLst>
  <p:sldSz cx="32918400" cy="21945600"/>
  <p:notesSz cx="9144000" cy="6858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Encode Sans Normal Black" panose="02010600030101010101" charset="0"/>
      <p:bold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Uni Sans Book" panose="00000500000000000000" charset="0"/>
      <p:regular r:id="rId13"/>
    </p:embeddedFont>
    <p:embeddedFont>
      <p:font typeface="Uni Sans Regular" panose="00000500000000000000" charset="0"/>
      <p:regular r:id="rId14"/>
    </p:embeddedFont>
  </p:embeddedFontLst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4" orient="horz" pos="19872" userDrawn="1">
          <p15:clr>
            <a:srgbClr val="A4A3A4"/>
          </p15:clr>
        </p15:guide>
        <p15:guide id="5" pos="69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6F"/>
    <a:srgbClr val="FFFFFF"/>
    <a:srgbClr val="32006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0" autoAdjust="0"/>
    <p:restoredTop sz="94682"/>
  </p:normalViewPr>
  <p:slideViewPr>
    <p:cSldViewPr snapToGrid="0" snapToObjects="1" showGuides="1">
      <p:cViewPr varScale="1">
        <p:scale>
          <a:sx n="34" d="100"/>
          <a:sy n="34" d="100"/>
        </p:scale>
        <p:origin x="1602" y="84"/>
      </p:cViewPr>
      <p:guideLst>
        <p:guide orient="horz" pos="864"/>
        <p:guide orient="horz" pos="19872"/>
        <p:guide pos="69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4" d="100"/>
          <a:sy n="84" d="100"/>
        </p:scale>
        <p:origin x="29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061D43-69EA-485A-B31D-06F488B000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2262A-DD58-D216-4E05-6B7D2CEE23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526E5-6ED1-40E7-8DB0-EC2A4532908B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98623-D829-FCE0-AD10-5B31A656C4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DA44E-BAC8-4388-FF0D-5D5BE9FE9D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035F1-8563-4812-8253-F0BF4F751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8326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42FB64-E6C6-7E42-3192-F4C44286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2918400" cy="4828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184" dirty="0">
              <a:solidFill>
                <a:schemeClr val="bg2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CBE257-521A-26EC-195F-E9AA9E971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64900" y="5496272"/>
            <a:ext cx="0" cy="152872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9CE18A-5FD0-8112-17A2-4EA5735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6459200" y="5496272"/>
            <a:ext cx="0" cy="152872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E42AEF-A90F-B6FA-C7F4-149DD55D3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4354972" y="5496272"/>
            <a:ext cx="0" cy="152872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1139538" y="1137945"/>
            <a:ext cx="25493249" cy="1697838"/>
          </a:xfrm>
          <a:prstGeom prst="rect">
            <a:avLst/>
          </a:prstGeom>
        </p:spPr>
        <p:txBody>
          <a:bodyPr lIns="0" rIns="0" anchor="b"/>
          <a:lstStyle>
            <a:lvl1pPr algn="l">
              <a:defRPr sz="11503">
                <a:solidFill>
                  <a:schemeClr val="bg2"/>
                </a:solidFill>
              </a:defRPr>
            </a:lvl1pPr>
          </a:lstStyle>
          <a:p>
            <a:r>
              <a:rPr lang="en-US" dirty="0">
                <a:solidFill>
                  <a:srgbClr val="33006F"/>
                </a:solidFill>
              </a:rPr>
              <a:t>OK: </a:t>
            </a:r>
            <a:r>
              <a:rPr lang="en-US" dirty="0"/>
              <a:t>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72B54C-8107-8BC2-0756-50E483CE2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39" y="2556138"/>
            <a:ext cx="3877056" cy="950976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EE617-D376-BF7B-7ECC-3D715A8C22E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142999" y="3991324"/>
            <a:ext cx="25489787" cy="65658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Kelechi </a:t>
            </a:r>
            <a:r>
              <a:rPr lang="en-US" dirty="0" err="1"/>
              <a:t>Kafor</a:t>
            </a:r>
            <a:r>
              <a:rPr lang="en-US" dirty="0"/>
              <a:t>, Jingfan Xu, </a:t>
            </a:r>
            <a:r>
              <a:rPr lang="en-US" dirty="0" err="1"/>
              <a:t>Shuzhen</a:t>
            </a:r>
            <a:r>
              <a:rPr lang="en-US" dirty="0"/>
              <a:t> Zhang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9FC49-2EC2-3957-B5AE-5755106E19B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143000" y="5496272"/>
            <a:ext cx="6972300" cy="1836418"/>
          </a:xfrm>
        </p:spPr>
        <p:txBody>
          <a:bodyPr>
            <a:noAutofit/>
          </a:bodyPr>
          <a:lstStyle>
            <a:lvl1pPr marL="0" indent="0">
              <a:buNone/>
              <a:defRPr sz="3300">
                <a:solidFill>
                  <a:schemeClr val="tx2"/>
                </a:solidFill>
                <a:latin typeface="Uni Sans Book" panose="00000500000000000000" pitchFamily="50" charset="0"/>
              </a:defRPr>
            </a:lvl1pPr>
            <a:lvl2pPr>
              <a:defRPr sz="3300">
                <a:solidFill>
                  <a:schemeClr val="tx2"/>
                </a:solidFill>
                <a:latin typeface="Uni Sans Regular" panose="00000500000000000000" pitchFamily="50" charset="0"/>
              </a:defRPr>
            </a:lvl2pPr>
            <a:lvl3pPr>
              <a:defRPr sz="3300">
                <a:solidFill>
                  <a:schemeClr val="tx2"/>
                </a:solidFill>
                <a:latin typeface="Uni Sans Regular" panose="00000500000000000000" pitchFamily="50" charset="0"/>
              </a:defRPr>
            </a:lvl3pPr>
            <a:lvl4pPr>
              <a:defRPr sz="3300">
                <a:solidFill>
                  <a:schemeClr val="tx2"/>
                </a:solidFill>
                <a:latin typeface="Uni Sans Regular" panose="00000500000000000000" pitchFamily="50" charset="0"/>
              </a:defRPr>
            </a:lvl4pPr>
            <a:lvl5pPr>
              <a:defRPr sz="3300">
                <a:solidFill>
                  <a:schemeClr val="tx2"/>
                </a:solidFill>
                <a:latin typeface="Uni Sans Regular" panose="00000500000000000000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8B5BE3E-B19A-5213-5202-23C4E727AED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71958" y="7529952"/>
            <a:ext cx="6972296" cy="5598219"/>
          </a:xfrm>
        </p:spPr>
        <p:txBody>
          <a:bodyPr>
            <a:noAutofit/>
          </a:bodyPr>
          <a:lstStyle>
            <a:lvl1pPr marL="457200" indent="-457200">
              <a:buFont typeface="Arial" panose="020B0604020202020204" pitchFamily="34" charset="0"/>
              <a:buChar char="•"/>
              <a:defRPr sz="3000" b="0">
                <a:solidFill>
                  <a:schemeClr val="tx1"/>
                </a:solidFill>
                <a:latin typeface="+mn-lt"/>
              </a:defRPr>
            </a:lvl1pPr>
            <a:lvl2pPr>
              <a:defRPr sz="3300">
                <a:solidFill>
                  <a:schemeClr val="tx2"/>
                </a:solidFill>
                <a:latin typeface="Uni Sans Regular" panose="00000500000000000000" pitchFamily="50" charset="0"/>
              </a:defRPr>
            </a:lvl2pPr>
            <a:lvl3pPr>
              <a:defRPr sz="3300">
                <a:solidFill>
                  <a:schemeClr val="tx2"/>
                </a:solidFill>
                <a:latin typeface="Uni Sans Regular" panose="00000500000000000000" pitchFamily="50" charset="0"/>
              </a:defRPr>
            </a:lvl3pPr>
            <a:lvl4pPr>
              <a:defRPr sz="3300">
                <a:solidFill>
                  <a:schemeClr val="tx2"/>
                </a:solidFill>
                <a:latin typeface="Uni Sans Regular" panose="00000500000000000000" pitchFamily="50" charset="0"/>
              </a:defRPr>
            </a:lvl4pPr>
            <a:lvl5pPr>
              <a:defRPr sz="3300">
                <a:solidFill>
                  <a:schemeClr val="tx2"/>
                </a:solidFill>
                <a:latin typeface="Uni Sans Regular" panose="00000500000000000000" pitchFamily="50" charset="0"/>
              </a:defRPr>
            </a:lvl5pPr>
          </a:lstStyle>
          <a:p>
            <a:pPr lvl="0"/>
            <a:r>
              <a:rPr lang="en-US" altLang="zh-CN" b="1" dirty="0"/>
              <a:t>Experiment Design:</a:t>
            </a:r>
            <a:r>
              <a:rPr lang="en-US" altLang="zh-CN" dirty="0"/>
              <a:t> A Randomized Controlled Trial conducted at a large Canadian commuter university.</a:t>
            </a:r>
            <a:endParaRPr lang="en-US" altLang="zh-CN" b="1" dirty="0"/>
          </a:p>
          <a:p>
            <a:pPr lvl="0"/>
            <a:r>
              <a:rPr lang="en-US" altLang="zh-CN" b="1" dirty="0"/>
              <a:t>Intervention:</a:t>
            </a:r>
            <a:r>
              <a:rPr lang="en-US" altLang="zh-CN" dirty="0"/>
              <a:t>  linear cash incentives for course grades above 70% and access to peer advisor</a:t>
            </a:r>
          </a:p>
          <a:p>
            <a:pPr lvl="0"/>
            <a:r>
              <a:rPr lang="en-US" altLang="zh-CN" b="1" dirty="0"/>
              <a:t>Assignment:</a:t>
            </a:r>
            <a:r>
              <a:rPr lang="en-US" altLang="zh-CN" dirty="0"/>
              <a:t> First- and second-year students applying for financial aid were randomly assigned to treatment or control groups.</a:t>
            </a:r>
          </a:p>
          <a:p>
            <a:pPr lvl="0"/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9835EF0-C064-2458-379F-841F884932A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139539" y="14818173"/>
            <a:ext cx="6972296" cy="1263161"/>
          </a:xfrm>
          <a:noFill/>
        </p:spPr>
        <p:txBody>
          <a:bodyPr lIns="548640" rIns="548640" anchor="b" anchorCtr="0">
            <a:normAutofit/>
          </a:bodyPr>
          <a:lstStyle>
            <a:lvl1pPr marL="0" indent="0">
              <a:buNone/>
              <a:defRPr sz="280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BOX HEADER FOR YOUR QUICK FACTS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A563F7C-80F5-7A45-8244-E505A80C617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154198" y="16081334"/>
            <a:ext cx="6979176" cy="4721266"/>
          </a:xfrm>
          <a:noFill/>
        </p:spPr>
        <p:txBody>
          <a:bodyPr lIns="548640" tIns="182880" rIns="548640"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vel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ipsum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. Donec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E3CC80B-14B9-7CF6-BDCF-FCBE7E5D16F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052239" y="5389160"/>
            <a:ext cx="6969465" cy="5762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Uni Sans Book" panose="00000500000000000000" pitchFamily="50" charset="0"/>
              </a:defRPr>
            </a:lvl1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88898CA4-E658-78A5-E4A9-012B86A5304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 rot="16200000">
            <a:off x="7315423" y="7710320"/>
            <a:ext cx="3782575" cy="354012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Uni Sans Book" panose="00000500000000000000" pitchFamily="50" charset="0"/>
              </a:defRPr>
            </a:lvl1pPr>
          </a:lstStyle>
          <a:p>
            <a:pPr lvl="0"/>
            <a:r>
              <a:rPr lang="en-US" dirty="0"/>
              <a:t>CHART AXIS LABEL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EE0B498D-6AE9-24F6-A58D-BF9BD536CA0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32535" y="9778614"/>
            <a:ext cx="6969465" cy="354012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Uni Sans Book" panose="00000500000000000000" pitchFamily="50" charset="0"/>
              </a:defRPr>
            </a:lvl1pPr>
          </a:lstStyle>
          <a:p>
            <a:pPr lvl="0"/>
            <a:r>
              <a:rPr lang="en-US" dirty="0"/>
              <a:t>CHART AXIS LABEL</a:t>
            </a:r>
          </a:p>
        </p:txBody>
      </p:sp>
      <p:sp>
        <p:nvSpPr>
          <p:cNvPr id="57" name="Chart Placeholder 56">
            <a:extLst>
              <a:ext uri="{FF2B5EF4-FFF2-40B4-BE49-F238E27FC236}">
                <a16:creationId xmlns:a16="http://schemas.microsoft.com/office/drawing/2014/main" id="{FB87409A-A659-182A-B653-40FE12B63C82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9386774" y="5996039"/>
            <a:ext cx="6615225" cy="376053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/>
          <a:lstStyle>
            <a:lvl1pPr>
              <a:defRPr sz="4800"/>
            </a:lvl1pPr>
          </a:lstStyle>
          <a:p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8B1FE93-715E-430A-7072-93B3CE554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57408" y="10816970"/>
            <a:ext cx="6964295" cy="577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2">
                <a:solidFill>
                  <a:schemeClr val="tx2"/>
                </a:solidFill>
                <a:latin typeface="+mj-lt"/>
              </a:defRPr>
            </a:lvl1pPr>
            <a:lvl2pPr marL="1097445" indent="0">
              <a:buNone/>
              <a:defRPr sz="4002">
                <a:solidFill>
                  <a:schemeClr val="tx2"/>
                </a:solidFill>
                <a:latin typeface="+mj-lt"/>
              </a:defRPr>
            </a:lvl2pPr>
            <a:lvl3pPr marL="2194889" indent="0">
              <a:buNone/>
              <a:defRPr sz="4002">
                <a:solidFill>
                  <a:schemeClr val="tx2"/>
                </a:solidFill>
                <a:latin typeface="+mj-lt"/>
              </a:defRPr>
            </a:lvl3pPr>
            <a:lvl4pPr marL="3292335" indent="0">
              <a:buNone/>
              <a:defRPr sz="4002">
                <a:solidFill>
                  <a:schemeClr val="tx2"/>
                </a:solidFill>
                <a:latin typeface="+mj-lt"/>
              </a:defRPr>
            </a:lvl4pPr>
            <a:lvl5pPr marL="4389777" indent="0">
              <a:buNone/>
              <a:defRPr sz="4002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758B34E-538D-6627-60B1-CC449705A6B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057409" y="11856980"/>
            <a:ext cx="6944591" cy="771553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vel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ipsum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. Donec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31D9CBC8-2414-D7F4-31D8-8114113A0DC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057413" y="12639822"/>
            <a:ext cx="6944587" cy="3317268"/>
          </a:xfrm>
        </p:spPr>
        <p:txBody>
          <a:bodyPr>
            <a:noAutofit/>
          </a:bodyPr>
          <a:lstStyle>
            <a:lvl1pPr marL="285794" indent="-285794">
              <a:buFont typeface="Arial" panose="020B0604020202020204" pitchFamily="34" charset="0"/>
              <a:buChar char="•"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vel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ipsum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. Donec</a:t>
            </a:r>
          </a:p>
        </p:txBody>
      </p:sp>
      <p:sp>
        <p:nvSpPr>
          <p:cNvPr id="37" name="Picture Placeholder 18">
            <a:extLst>
              <a:ext uri="{FF2B5EF4-FFF2-40B4-BE49-F238E27FC236}">
                <a16:creationId xmlns:a16="http://schemas.microsoft.com/office/drawing/2014/main" id="{A9ED605D-014B-6361-4B25-AF591EE487B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1340" y="16444323"/>
            <a:ext cx="6940660" cy="3590831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/>
          <a:lstStyle>
            <a:lvl1pPr>
              <a:defRPr sz="3200"/>
            </a:lvl1pPr>
          </a:lstStyle>
          <a:p>
            <a:pPr marL="548721" marR="0" lvl="0" indent="-548721" algn="l" defTabSz="2194889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Place image here and add alt text under Review &gt; Check Accessibility &gt; Alt Text</a:t>
            </a:r>
          </a:p>
          <a:p>
            <a:endParaRPr lang="en-US" dirty="0"/>
          </a:p>
        </p:txBody>
      </p:sp>
      <p:sp>
        <p:nvSpPr>
          <p:cNvPr id="50" name="Text Placeholder 15">
            <a:extLst>
              <a:ext uri="{FF2B5EF4-FFF2-40B4-BE49-F238E27FC236}">
                <a16:creationId xmlns:a16="http://schemas.microsoft.com/office/drawing/2014/main" id="{248DD8AC-F30D-FA2A-2670-0A4D4BFA641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61344" y="20145417"/>
            <a:ext cx="6960360" cy="449262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Photo caption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vel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ipsum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sit.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6B866D6D-0E0B-BC55-3CAA-89FFFA558E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944108" y="5312682"/>
            <a:ext cx="6944591" cy="577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2">
                <a:solidFill>
                  <a:schemeClr val="tx2"/>
                </a:solidFill>
                <a:latin typeface="+mj-lt"/>
              </a:defRPr>
            </a:lvl1pPr>
            <a:lvl2pPr marL="1097445" indent="0">
              <a:buNone/>
              <a:defRPr sz="4002">
                <a:solidFill>
                  <a:schemeClr val="tx2"/>
                </a:solidFill>
                <a:latin typeface="+mj-lt"/>
              </a:defRPr>
            </a:lvl2pPr>
            <a:lvl3pPr marL="2194889" indent="0">
              <a:buNone/>
              <a:defRPr sz="4002">
                <a:solidFill>
                  <a:schemeClr val="tx2"/>
                </a:solidFill>
                <a:latin typeface="+mj-lt"/>
              </a:defRPr>
            </a:lvl3pPr>
            <a:lvl4pPr marL="3292335" indent="0">
              <a:buNone/>
              <a:defRPr sz="4002">
                <a:solidFill>
                  <a:schemeClr val="tx2"/>
                </a:solidFill>
                <a:latin typeface="+mj-lt"/>
              </a:defRPr>
            </a:lvl4pPr>
            <a:lvl5pPr marL="4389777" indent="0">
              <a:buNone/>
              <a:defRPr sz="4002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792949F3-A85B-9075-3379-5507A48829D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6949662" y="6318958"/>
            <a:ext cx="6939037" cy="70196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vel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ipsum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. Donec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1F1E2B9C-4C5D-F48A-7C53-C6465EDEE89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6949667" y="7211270"/>
            <a:ext cx="6939031" cy="3222652"/>
          </a:xfrm>
        </p:spPr>
        <p:txBody>
          <a:bodyPr>
            <a:noAutofit/>
          </a:bodyPr>
          <a:lstStyle>
            <a:lvl1pPr marL="285794" indent="-285794">
              <a:buFont typeface="Arial" panose="020B0604020202020204" pitchFamily="34" charset="0"/>
              <a:buChar char="•"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vel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ipsum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. Donec</a:t>
            </a:r>
          </a:p>
        </p:txBody>
      </p:sp>
      <p:sp>
        <p:nvSpPr>
          <p:cNvPr id="41" name="Text Placeholder 38">
            <a:extLst>
              <a:ext uri="{FF2B5EF4-FFF2-40B4-BE49-F238E27FC236}">
                <a16:creationId xmlns:a16="http://schemas.microsoft.com/office/drawing/2014/main" id="{3B4E6C2F-255C-BD4A-9AB9-0BEEAACD373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6937229" y="11048398"/>
            <a:ext cx="6922150" cy="5762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Uni Sans Book" panose="00000500000000000000" pitchFamily="50" charset="0"/>
              </a:defRPr>
            </a:lvl1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63" name="Text Placeholder 54">
            <a:extLst>
              <a:ext uri="{FF2B5EF4-FFF2-40B4-BE49-F238E27FC236}">
                <a16:creationId xmlns:a16="http://schemas.microsoft.com/office/drawing/2014/main" id="{E9A8CD13-2EE6-94A8-AD2C-E35E3DEB723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6937230" y="14953219"/>
            <a:ext cx="3374836" cy="354012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Uni Sans Book" panose="00000500000000000000" pitchFamily="50" charset="0"/>
              </a:defRPr>
            </a:lvl1pPr>
          </a:lstStyle>
          <a:p>
            <a:pPr lvl="0"/>
            <a:r>
              <a:rPr lang="en-US" dirty="0"/>
              <a:t>CHART AXIS LABEL</a:t>
            </a:r>
          </a:p>
        </p:txBody>
      </p:sp>
      <p:sp>
        <p:nvSpPr>
          <p:cNvPr id="59" name="Chart Placeholder 56">
            <a:extLst>
              <a:ext uri="{FF2B5EF4-FFF2-40B4-BE49-F238E27FC236}">
                <a16:creationId xmlns:a16="http://schemas.microsoft.com/office/drawing/2014/main" id="{D5B5394A-2F22-FDE5-236E-71E183E88E0D}"/>
              </a:ext>
            </a:extLst>
          </p:cNvPr>
          <p:cNvSpPr>
            <a:spLocks noGrp="1"/>
          </p:cNvSpPr>
          <p:nvPr>
            <p:ph type="chart" sz="quarter" idx="43"/>
          </p:nvPr>
        </p:nvSpPr>
        <p:spPr>
          <a:xfrm>
            <a:off x="16937227" y="11632594"/>
            <a:ext cx="3374837" cy="331192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/>
          <a:lstStyle>
            <a:lvl1pPr>
              <a:defRPr sz="4800"/>
            </a:lvl1pPr>
          </a:lstStyle>
          <a:p>
            <a:endParaRPr lang="en-US" dirty="0"/>
          </a:p>
        </p:txBody>
      </p:sp>
      <p:sp>
        <p:nvSpPr>
          <p:cNvPr id="64" name="Text Placeholder 54">
            <a:extLst>
              <a:ext uri="{FF2B5EF4-FFF2-40B4-BE49-F238E27FC236}">
                <a16:creationId xmlns:a16="http://schemas.microsoft.com/office/drawing/2014/main" id="{9A791779-1151-EF6C-A588-547FB9E5F08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0307953" y="14953219"/>
            <a:ext cx="3580747" cy="354012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Uni Sans Book" panose="00000500000000000000" pitchFamily="50" charset="0"/>
              </a:defRPr>
            </a:lvl1pPr>
          </a:lstStyle>
          <a:p>
            <a:pPr lvl="0"/>
            <a:r>
              <a:rPr lang="en-US" dirty="0"/>
              <a:t>CHART AXIS LABEL</a:t>
            </a:r>
          </a:p>
        </p:txBody>
      </p:sp>
      <p:sp>
        <p:nvSpPr>
          <p:cNvPr id="60" name="Chart Placeholder 56">
            <a:extLst>
              <a:ext uri="{FF2B5EF4-FFF2-40B4-BE49-F238E27FC236}">
                <a16:creationId xmlns:a16="http://schemas.microsoft.com/office/drawing/2014/main" id="{7494449F-9756-E9E3-C51C-021C113FAE32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20307953" y="11632594"/>
            <a:ext cx="3551426" cy="331192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/>
          <a:lstStyle>
            <a:lvl1pPr>
              <a:defRPr sz="4800"/>
            </a:lvl1pPr>
          </a:lstStyle>
          <a:p>
            <a:endParaRPr lang="en-US" dirty="0"/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F1384E64-71EB-804E-B091-737F5DA7AF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924617" y="15836932"/>
            <a:ext cx="6964081" cy="577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2">
                <a:solidFill>
                  <a:schemeClr val="tx2"/>
                </a:solidFill>
                <a:latin typeface="+mj-lt"/>
              </a:defRPr>
            </a:lvl1pPr>
            <a:lvl2pPr marL="1097445" indent="0">
              <a:buNone/>
              <a:defRPr sz="4002">
                <a:solidFill>
                  <a:schemeClr val="tx2"/>
                </a:solidFill>
                <a:latin typeface="+mj-lt"/>
              </a:defRPr>
            </a:lvl2pPr>
            <a:lvl3pPr marL="2194889" indent="0">
              <a:buNone/>
              <a:defRPr sz="4002">
                <a:solidFill>
                  <a:schemeClr val="tx2"/>
                </a:solidFill>
                <a:latin typeface="+mj-lt"/>
              </a:defRPr>
            </a:lvl3pPr>
            <a:lvl4pPr marL="3292335" indent="0">
              <a:buNone/>
              <a:defRPr sz="4002">
                <a:solidFill>
                  <a:schemeClr val="tx2"/>
                </a:solidFill>
                <a:latin typeface="+mj-lt"/>
              </a:defRPr>
            </a:lvl4pPr>
            <a:lvl5pPr marL="4389777" indent="0">
              <a:buNone/>
              <a:defRPr sz="4002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3" name="Text Placeholder 17">
            <a:extLst>
              <a:ext uri="{FF2B5EF4-FFF2-40B4-BE49-F238E27FC236}">
                <a16:creationId xmlns:a16="http://schemas.microsoft.com/office/drawing/2014/main" id="{945E6360-CBB8-C8AC-DE89-775B4175896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6949666" y="16856228"/>
            <a:ext cx="6939033" cy="87207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vel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ipsum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. Donec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DE10F387-A5AC-E019-556E-3B4FF34DE43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6949671" y="17854500"/>
            <a:ext cx="6939029" cy="2929053"/>
          </a:xfrm>
        </p:spPr>
        <p:txBody>
          <a:bodyPr>
            <a:noAutofit/>
          </a:bodyPr>
          <a:lstStyle>
            <a:lvl1pPr marL="285794" indent="-285794">
              <a:buFont typeface="Arial" panose="020B0604020202020204" pitchFamily="34" charset="0"/>
              <a:buChar char="•"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vel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ipsum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. Donec</a:t>
            </a:r>
          </a:p>
        </p:txBody>
      </p:sp>
      <p:sp>
        <p:nvSpPr>
          <p:cNvPr id="40" name="Text Placeholder 38">
            <a:extLst>
              <a:ext uri="{FF2B5EF4-FFF2-40B4-BE49-F238E27FC236}">
                <a16:creationId xmlns:a16="http://schemas.microsoft.com/office/drawing/2014/main" id="{3780011B-BEBD-6A88-2851-E87C254E14D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4803100" y="5345448"/>
            <a:ext cx="6972300" cy="5762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Uni Sans Book" panose="00000500000000000000" pitchFamily="50" charset="0"/>
              </a:defRPr>
            </a:lvl1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62" name="Text Placeholder 54">
            <a:extLst>
              <a:ext uri="{FF2B5EF4-FFF2-40B4-BE49-F238E27FC236}">
                <a16:creationId xmlns:a16="http://schemas.microsoft.com/office/drawing/2014/main" id="{60399315-C974-7843-A546-3BC29EA169F1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 rot="16200000">
            <a:off x="23019202" y="7673830"/>
            <a:ext cx="3921809" cy="354012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Uni Sans Book" panose="00000500000000000000" pitchFamily="50" charset="0"/>
              </a:defRPr>
            </a:lvl1pPr>
          </a:lstStyle>
          <a:p>
            <a:pPr lvl="0"/>
            <a:r>
              <a:rPr lang="en-US" dirty="0"/>
              <a:t>CHART AXIS LABEL</a:t>
            </a:r>
          </a:p>
        </p:txBody>
      </p:sp>
      <p:sp>
        <p:nvSpPr>
          <p:cNvPr id="61" name="Text Placeholder 54">
            <a:extLst>
              <a:ext uri="{FF2B5EF4-FFF2-40B4-BE49-F238E27FC236}">
                <a16:creationId xmlns:a16="http://schemas.microsoft.com/office/drawing/2014/main" id="{4369CC56-84FF-A9B3-DC20-281116398C8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4834525" y="9811057"/>
            <a:ext cx="6911917" cy="354012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  <a:latin typeface="Uni Sans Book" panose="00000500000000000000" pitchFamily="50" charset="0"/>
              </a:defRPr>
            </a:lvl1pPr>
          </a:lstStyle>
          <a:p>
            <a:pPr lvl="0"/>
            <a:r>
              <a:rPr lang="en-US" dirty="0"/>
              <a:t>CHART AXIS LABEL</a:t>
            </a:r>
          </a:p>
        </p:txBody>
      </p:sp>
      <p:sp>
        <p:nvSpPr>
          <p:cNvPr id="58" name="Chart Placeholder 56">
            <a:extLst>
              <a:ext uri="{FF2B5EF4-FFF2-40B4-BE49-F238E27FC236}">
                <a16:creationId xmlns:a16="http://schemas.microsoft.com/office/drawing/2014/main" id="{314873A6-E346-BBD8-198B-75CF072C9B2B}"/>
              </a:ext>
            </a:extLst>
          </p:cNvPr>
          <p:cNvSpPr>
            <a:spLocks noGrp="1"/>
          </p:cNvSpPr>
          <p:nvPr>
            <p:ph type="chart" sz="quarter" idx="42"/>
          </p:nvPr>
        </p:nvSpPr>
        <p:spPr>
          <a:xfrm>
            <a:off x="25157112" y="5933000"/>
            <a:ext cx="6618288" cy="3878055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/>
          <a:lstStyle>
            <a:lvl1pPr>
              <a:defRPr sz="4800"/>
            </a:lvl1pPr>
          </a:lstStyle>
          <a:p>
            <a:endParaRPr lang="en-US" dirty="0"/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03736E28-27F3-A378-90E6-702C704BB4C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830810" y="10812253"/>
            <a:ext cx="6911918" cy="577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2">
                <a:solidFill>
                  <a:schemeClr val="tx2"/>
                </a:solidFill>
                <a:latin typeface="+mj-lt"/>
              </a:defRPr>
            </a:lvl1pPr>
            <a:lvl2pPr marL="1097445" indent="0">
              <a:buNone/>
              <a:defRPr sz="4002">
                <a:solidFill>
                  <a:schemeClr val="tx2"/>
                </a:solidFill>
                <a:latin typeface="+mj-lt"/>
              </a:defRPr>
            </a:lvl2pPr>
            <a:lvl3pPr marL="2194889" indent="0">
              <a:buNone/>
              <a:defRPr sz="4002">
                <a:solidFill>
                  <a:schemeClr val="tx2"/>
                </a:solidFill>
                <a:latin typeface="+mj-lt"/>
              </a:defRPr>
            </a:lvl3pPr>
            <a:lvl4pPr marL="3292335" indent="0">
              <a:buNone/>
              <a:defRPr sz="4002">
                <a:solidFill>
                  <a:schemeClr val="tx2"/>
                </a:solidFill>
                <a:latin typeface="+mj-lt"/>
              </a:defRPr>
            </a:lvl4pPr>
            <a:lvl5pPr marL="4389777" indent="0">
              <a:buNone/>
              <a:defRPr sz="4002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33A5D178-74A1-4DE2-1B8E-215EEED10B3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4811312" y="11814513"/>
            <a:ext cx="6964087" cy="82531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vel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ipsum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. Donec</a:t>
            </a:r>
          </a:p>
        </p:txBody>
      </p:sp>
      <p:sp>
        <p:nvSpPr>
          <p:cNvPr id="66" name="Text Placeholder 17">
            <a:extLst>
              <a:ext uri="{FF2B5EF4-FFF2-40B4-BE49-F238E27FC236}">
                <a16:creationId xmlns:a16="http://schemas.microsoft.com/office/drawing/2014/main" id="{076EE7ED-70B2-6630-609F-2FE0086FB1F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4811317" y="12783749"/>
            <a:ext cx="6972300" cy="3311922"/>
          </a:xfrm>
        </p:spPr>
        <p:txBody>
          <a:bodyPr>
            <a:noAutofit/>
          </a:bodyPr>
          <a:lstStyle>
            <a:lvl1pPr marL="285794" indent="-285794">
              <a:buFont typeface="Arial" panose="020B0604020202020204" pitchFamily="34" charset="0"/>
              <a:buChar char="•"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vel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ipsum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. Donec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1081191-5373-5749-7DC4-98783C3690D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803100" y="16459204"/>
            <a:ext cx="6972299" cy="357595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/>
          <a:lstStyle>
            <a:lvl1pPr>
              <a:defRPr sz="4002"/>
            </a:lvl1pPr>
          </a:lstStyle>
          <a:p>
            <a:pPr marL="548721" marR="0" lvl="0" indent="-548721" algn="l" defTabSz="2194889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Place image here and add alt text under Review &gt; Check Accessibility &gt; Alt Text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8936DFD-DC62-63FC-9D7D-E54AA02C41C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4803104" y="20132675"/>
            <a:ext cx="6972296" cy="449262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Photo caption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vel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ipsum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sit.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AD41EC-5B55-405E-915D-877DC0D78C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4114" y="1137945"/>
            <a:ext cx="4978391" cy="343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984EF-F468-39C7-FF26-3A99E120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43000"/>
            <a:ext cx="30632400" cy="636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05987-E73C-73D1-D99D-931213988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7540336"/>
            <a:ext cx="30632399" cy="13262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910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2194889" rtl="0" eaLnBrk="1" latinLnBrk="0" hangingPunct="1">
        <a:lnSpc>
          <a:spcPct val="90000"/>
        </a:lnSpc>
        <a:spcBef>
          <a:spcPct val="0"/>
        </a:spcBef>
        <a:buNone/>
        <a:defRPr sz="11503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548721" indent="-548721" algn="l" defTabSz="2194889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1646168" indent="-548721" algn="l" defTabSz="2194889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613" indent="-548721" algn="l" defTabSz="2194889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3841056" indent="-548721" algn="l" defTabSz="2194889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4938501" indent="-548721" algn="l" defTabSz="2194889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6035947" indent="-548721" algn="l" defTabSz="2194889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3391" indent="-548721" algn="l" defTabSz="2194889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30834" indent="-548721" algn="l" defTabSz="2194889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8280" indent="-548721" algn="l" defTabSz="2194889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889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445" algn="l" defTabSz="2194889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889" algn="l" defTabSz="2194889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2335" algn="l" defTabSz="2194889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777" algn="l" defTabSz="2194889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7224" algn="l" defTabSz="2194889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4669" algn="l" defTabSz="2194889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2112" algn="l" defTabSz="2194889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9557" algn="l" defTabSz="2194889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912" userDrawn="1">
          <p15:clr>
            <a:srgbClr val="F26B43"/>
          </p15:clr>
        </p15:guide>
        <p15:guide id="2" pos="720" userDrawn="1">
          <p15:clr>
            <a:srgbClr val="F26B43"/>
          </p15:clr>
        </p15:guide>
        <p15:guide id="3" pos="20016" userDrawn="1">
          <p15:clr>
            <a:srgbClr val="F26B43"/>
          </p15:clr>
        </p15:guide>
        <p15:guide id="4" pos="5112" userDrawn="1">
          <p15:clr>
            <a:srgbClr val="F26B43"/>
          </p15:clr>
        </p15:guide>
        <p15:guide id="5" pos="15624" userDrawn="1">
          <p15:clr>
            <a:srgbClr val="F26B43"/>
          </p15:clr>
        </p15:guide>
        <p15:guide id="6" pos="5688" userDrawn="1">
          <p15:clr>
            <a:srgbClr val="F26B43"/>
          </p15:clr>
        </p15:guide>
        <p15:guide id="7" pos="15048" userDrawn="1">
          <p15:clr>
            <a:srgbClr val="F26B43"/>
          </p15:clr>
        </p15:guide>
        <p15:guide id="8" pos="10080" userDrawn="1">
          <p15:clr>
            <a:srgbClr val="F26B43"/>
          </p15:clr>
        </p15:guide>
        <p15:guide id="9" pos="10656" userDrawn="1">
          <p15:clr>
            <a:srgbClr val="F26B43"/>
          </p15:clr>
        </p15:guide>
        <p15:guide id="10" pos="10368" userDrawn="1">
          <p15:clr>
            <a:srgbClr val="F26B43"/>
          </p15:clr>
        </p15:guide>
        <p15:guide id="11" orient="horz" pos="13104" userDrawn="1">
          <p15:clr>
            <a:srgbClr val="F26B43"/>
          </p15:clr>
        </p15:guide>
        <p15:guide id="12" orient="horz" pos="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C2C8-117E-8C9B-F91F-52D8B1C0F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33006F"/>
                </a:solidFill>
              </a:rPr>
              <a:t>OK: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62D25-DB7C-A5D3-1D3C-CD40DAF929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C70AC-B9BB-2FB8-E609-5952BED1EC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00AA5-80D0-DB79-59E7-FD660ADC6F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AC50B1-DFFC-FA3F-7F65-29D6F713495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03DB86-5F2C-A870-A5C8-4F5EE695430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7866C1E-60A9-08C9-20F6-F88C74BBA1A2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F443DE8A-76F9-BE9F-794B-00F13B11D9A2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/>
        <p:txBody>
          <a:bodyPr/>
          <a:lstStyle/>
          <a:p>
            <a:r>
              <a:rPr lang="en-US" dirty="0"/>
              <a:t>figure</a:t>
            </a: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BDB0BEB2-BE42-047D-0DC1-6618C3D62F67}"/>
              </a:ext>
            </a:extLst>
          </p:cNvPr>
          <p:cNvSpPr>
            <a:spLocks noGrp="1"/>
          </p:cNvSpPr>
          <p:nvPr>
            <p:ph type="chart" sz="quarter" idx="42"/>
          </p:nvPr>
        </p:nvSpPr>
        <p:spPr/>
        <p:txBody>
          <a:bodyPr/>
          <a:lstStyle/>
          <a:p>
            <a:r>
              <a:rPr lang="en-US" dirty="0"/>
              <a:t>figure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D5697DFC-4ACF-B86B-4B86-E4586C418773}"/>
              </a:ext>
            </a:extLst>
          </p:cNvPr>
          <p:cNvSpPr>
            <a:spLocks noGrp="1"/>
          </p:cNvSpPr>
          <p:nvPr>
            <p:ph type="chart" sz="quarter" idx="4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figure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8ABD4F54-8E34-6C94-7C05-25675DADD559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/>
        <p:txBody>
          <a:bodyPr/>
          <a:lstStyle/>
          <a:p>
            <a:r>
              <a:rPr lang="en-US" dirty="0"/>
              <a:t>figure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C39E595-AC0B-90C0-717F-8BC3740A820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479882" y="5496272"/>
            <a:ext cx="6972300" cy="1836418"/>
          </a:xfrm>
        </p:spPr>
        <p:txBody>
          <a:bodyPr/>
          <a:lstStyle/>
          <a:p>
            <a:r>
              <a:rPr lang="en-US" altLang="zh-CN" b="1" dirty="0"/>
              <a:t>OK experiment: Does merit-based achievement awards boost students’ academic performance?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56A251-58AA-B576-CC5B-F80B75CFFDF0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171958" y="7120881"/>
            <a:ext cx="6972296" cy="5598219"/>
          </a:xfrm>
        </p:spPr>
        <p:txBody>
          <a:bodyPr/>
          <a:lstStyle/>
          <a:p>
            <a:pPr lvl="0"/>
            <a:r>
              <a:rPr lang="en-US" altLang="zh-CN" b="1" dirty="0"/>
              <a:t>Experiment Design:</a:t>
            </a:r>
            <a:r>
              <a:rPr lang="en-US" altLang="zh-CN" dirty="0"/>
              <a:t> A Randomized Controlled Trial conducted at a large Canadian commuter university.</a:t>
            </a:r>
            <a:endParaRPr lang="en-US" altLang="zh-CN" b="1" dirty="0"/>
          </a:p>
          <a:p>
            <a:pPr lvl="0"/>
            <a:r>
              <a:rPr lang="en-US" altLang="zh-CN" b="1" dirty="0"/>
              <a:t>Intervention:</a:t>
            </a:r>
            <a:r>
              <a:rPr lang="en-US" altLang="zh-CN" dirty="0"/>
              <a:t>  linear cash incentives for course grades above 70% and access to peer advisor</a:t>
            </a:r>
          </a:p>
          <a:p>
            <a:pPr lvl="0"/>
            <a:r>
              <a:rPr lang="en-US" altLang="zh-CN" b="1" dirty="0"/>
              <a:t>Assignment:</a:t>
            </a:r>
            <a:r>
              <a:rPr lang="en-US" altLang="zh-CN" dirty="0"/>
              <a:t> First- and second-year students applying for financial aid were randomly assigned to treatment or control groups.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8470EBD-9D38-0D01-0EF4-2573AD96665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05C48EC-D1AB-10C0-53AB-9585AA3E2B5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18B6C81-7442-090C-1DE7-5D6C9CA0726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1DC2D90-BE36-0BB3-34CA-2FF349D1AF5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00D421B-9FA3-8E32-AC38-C98FE1FEE733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8C996F-A345-045A-A675-BA953A986B2D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3DADE7A-34E0-5FE5-213D-1E08866B75AA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A9837D8-4781-7F98-E75A-C16CA09524A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FA22E10-B849-4DB5-7444-DBE667F5979D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1171958" y="14818457"/>
            <a:ext cx="6972296" cy="12631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AAAE1D9-B4AB-A1D6-94EF-048C0F09566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49E2169-29DB-B7A2-61EA-9AC4389DBD7A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E82F163-572F-C22F-D136-2B4F74812D6A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F7C1D6B-C9FF-99DB-0F61-E6AFB85182F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7A66FAA-CAE1-79A0-F7F4-D43C7E4A8247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A3A743D-8E3C-A3CE-202D-A0531027DA9F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4D899C9-E801-5651-E743-356587A37123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63A1BDDD-9C35-E315-4F8B-7DDF84864D41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EAC26FD-2E93-CAF2-3574-E5B73FFF8035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8CE10B3-02FA-B63B-2DEA-62ED94FF139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E64486F0-9335-4493-8BED-E879B2D2B69D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64BFCC1-52BB-3515-DFB5-CC0622898AEB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5B87CF46-99A1-D3B8-35BE-4A9A5241081E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8B2B49F-E2D6-4F42-8A0F-20E9BF36ED98}"/>
              </a:ext>
            </a:extLst>
          </p:cNvPr>
          <p:cNvSpPr/>
          <p:nvPr/>
        </p:nvSpPr>
        <p:spPr>
          <a:xfrm>
            <a:off x="1139538" y="5312682"/>
            <a:ext cx="30644079" cy="15470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35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E8D3A2"/>
      </a:lt1>
      <a:dk2>
        <a:srgbClr val="32006E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FFC700"/>
      </a:accent5>
      <a:accent6>
        <a:srgbClr val="917B4C"/>
      </a:accent6>
      <a:hlink>
        <a:srgbClr val="32006E"/>
      </a:hlink>
      <a:folHlink>
        <a:srgbClr val="4B2E83"/>
      </a:folHlink>
    </a:clrScheme>
    <a:fontScheme name="Custom 8">
      <a:majorFont>
        <a:latin typeface="Encode Sans Normal Black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8989</TotalTime>
  <Words>69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Encode Sans Normal Black</vt:lpstr>
      <vt:lpstr>Uni Sans Regular</vt:lpstr>
      <vt:lpstr>Arial</vt:lpstr>
      <vt:lpstr>Uni Sans Book</vt:lpstr>
      <vt:lpstr>Calibri</vt:lpstr>
      <vt:lpstr>Open Sans</vt:lpstr>
      <vt:lpstr>Office Theme</vt:lpstr>
      <vt:lpstr>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Brown</dc:creator>
  <cp:lastModifiedBy>Jingfan Xu</cp:lastModifiedBy>
  <cp:revision>36</cp:revision>
  <dcterms:created xsi:type="dcterms:W3CDTF">2018-02-07T04:27:03Z</dcterms:created>
  <dcterms:modified xsi:type="dcterms:W3CDTF">2025-06-06T02:18:22Z</dcterms:modified>
</cp:coreProperties>
</file>