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8288000" cy="10287000"/>
  <p:notesSz cx="6858000" cy="9144000"/>
  <p:embeddedFontLst>
    <p:embeddedFont>
      <p:font typeface="Open Sans Extra Bold" charset="1" panose="020B0906030804020204"/>
      <p:regular r:id="rId32"/>
    </p:embeddedFont>
    <p:embeddedFont>
      <p:font typeface="Open Sans Bold" charset="1" panose="00000000000000000000"/>
      <p:regular r:id="rId33"/>
    </p:embeddedFont>
    <p:embeddedFont>
      <p:font typeface="Open Sans" charset="1" panose="00000000000000000000"/>
      <p:regular r:id="rId34"/>
    </p:embeddedFont>
    <p:embeddedFont>
      <p:font typeface="Arial" charset="1" panose="020B0502020202020204"/>
      <p:regular r:id="rId35"/>
    </p:embeddedFont>
    <p:embeddedFont>
      <p:font typeface="Montserrat" charset="1" panose="00000500000000000000"/>
      <p:regular r:id="rId36"/>
    </p:embeddedFont>
    <p:embeddedFont>
      <p:font typeface="Barlow Bold" charset="1" panose="00000800000000000000"/>
      <p:regular r:id="rId37"/>
    </p:embeddedFont>
    <p:embeddedFont>
      <p:font typeface="Open Sans Extra Bold Italics" charset="1" panose="020B0906030804020204"/>
      <p:regular r:id="rId38"/>
    </p:embeddedFont>
    <p:embeddedFont>
      <p:font typeface="Montserrat Bold" charset="1" panose="0000080000000000000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31.png" Type="http://schemas.openxmlformats.org/officeDocument/2006/relationships/image"/><Relationship Id="rId4" Target="../media/image3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33.png" Type="http://schemas.openxmlformats.org/officeDocument/2006/relationships/image"/><Relationship Id="rId4" Target="../media/image34.png" Type="http://schemas.openxmlformats.org/officeDocument/2006/relationships/image"/><Relationship Id="rId5" Target="../media/image3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36.png" Type="http://schemas.openxmlformats.org/officeDocument/2006/relationships/image"/><Relationship Id="rId4" Target="../media/image37.png" Type="http://schemas.openxmlformats.org/officeDocument/2006/relationships/image"/><Relationship Id="rId5" Target="../media/image38.png" Type="http://schemas.openxmlformats.org/officeDocument/2006/relationships/image"/><Relationship Id="rId6" Target="../media/image3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42.png" Type="http://schemas.openxmlformats.org/officeDocument/2006/relationships/image"/><Relationship Id="rId4" Target="../media/image4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4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4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46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4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4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49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50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51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52.png" Type="http://schemas.openxmlformats.org/officeDocument/2006/relationships/image"/><Relationship Id="rId4" Target="../media/image53.svg" Type="http://schemas.openxmlformats.org/officeDocument/2006/relationships/image"/><Relationship Id="rId5" Target="../media/image54.png" Type="http://schemas.openxmlformats.org/officeDocument/2006/relationships/image"/><Relationship Id="rId6" Target="../media/image55.svg" Type="http://schemas.openxmlformats.org/officeDocument/2006/relationships/image"/><Relationship Id="rId7" Target="../media/image56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52.png" Type="http://schemas.openxmlformats.org/officeDocument/2006/relationships/image"/><Relationship Id="rId4" Target="../media/image53.svg" Type="http://schemas.openxmlformats.org/officeDocument/2006/relationships/image"/><Relationship Id="rId5" Target="../media/image57.png" Type="http://schemas.openxmlformats.org/officeDocument/2006/relationships/image"/><Relationship Id="rId6" Target="../media/image58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7.pn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Relationship Id="rId6" Target="../media/image24.png" Type="http://schemas.openxmlformats.org/officeDocument/2006/relationships/image"/><Relationship Id="rId7" Target="../media/image2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28.png" Type="http://schemas.openxmlformats.org/officeDocument/2006/relationships/image"/><Relationship Id="rId4" Target="../media/image2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3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56350" y="6235341"/>
            <a:ext cx="14099416" cy="1409941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11911" y="1414290"/>
            <a:ext cx="16147389" cy="2006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32"/>
              </a:lnSpc>
              <a:spcBef>
                <a:spcPct val="0"/>
              </a:spcBef>
            </a:pPr>
            <a:r>
              <a:rPr lang="en-US" sz="5737" strike="noStrike" u="none">
                <a:solidFill>
                  <a:srgbClr val="010101"/>
                </a:solidFill>
                <a:latin typeface="Open Sans Extra Bold"/>
              </a:rPr>
              <a:t>AUTOMATIZACIÓN Y ANÁLISIS DE BASES DE DATOS CLIMÁTICOS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716242" y="8167686"/>
            <a:ext cx="8779632" cy="1733977"/>
          </a:xfrm>
          <a:custGeom>
            <a:avLst/>
            <a:gdLst/>
            <a:ahLst/>
            <a:cxnLst/>
            <a:rect r="r" b="b" t="t" l="l"/>
            <a:pathLst>
              <a:path h="1733977" w="8779632">
                <a:moveTo>
                  <a:pt x="0" y="0"/>
                </a:moveTo>
                <a:lnTo>
                  <a:pt x="8779632" y="0"/>
                </a:lnTo>
                <a:lnTo>
                  <a:pt x="8779632" y="1733977"/>
                </a:lnTo>
                <a:lnTo>
                  <a:pt x="0" y="1733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4306197"/>
            <a:ext cx="8809308" cy="4630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0"/>
              </a:lnSpc>
            </a:pPr>
            <a:r>
              <a:rPr lang="en-US" sz="3293" spc="-65">
                <a:solidFill>
                  <a:srgbClr val="000000"/>
                </a:solidFill>
                <a:latin typeface="Open Sans Bold"/>
              </a:rPr>
              <a:t>Profesor: </a:t>
            </a:r>
          </a:p>
          <a:p>
            <a:pPr algn="ctr">
              <a:lnSpc>
                <a:spcPts val="4610"/>
              </a:lnSpc>
            </a:pPr>
            <a:r>
              <a:rPr lang="en-US" sz="3293" spc="-65">
                <a:solidFill>
                  <a:srgbClr val="000000"/>
                </a:solidFill>
                <a:latin typeface="Open Sans"/>
              </a:rPr>
              <a:t>M. Sc. Freddy Carrión</a:t>
            </a:r>
          </a:p>
          <a:p>
            <a:pPr algn="ctr">
              <a:lnSpc>
                <a:spcPts val="4610"/>
              </a:lnSpc>
            </a:pPr>
          </a:p>
          <a:p>
            <a:pPr algn="ctr">
              <a:lnSpc>
                <a:spcPts val="4610"/>
              </a:lnSpc>
            </a:pPr>
            <a:r>
              <a:rPr lang="en-US" sz="3293" spc="-65">
                <a:solidFill>
                  <a:srgbClr val="000000"/>
                </a:solidFill>
                <a:latin typeface="Open Sans Bold"/>
              </a:rPr>
              <a:t>Autor (es): </a:t>
            </a:r>
          </a:p>
          <a:p>
            <a:pPr algn="ctr">
              <a:lnSpc>
                <a:spcPts val="4610"/>
              </a:lnSpc>
            </a:pPr>
            <a:r>
              <a:rPr lang="en-US" sz="3293" spc="-65">
                <a:solidFill>
                  <a:srgbClr val="000000"/>
                </a:solidFill>
                <a:latin typeface="Open Sans"/>
              </a:rPr>
              <a:t>Janner Galarza</a:t>
            </a:r>
          </a:p>
          <a:p>
            <a:pPr algn="ctr">
              <a:lnSpc>
                <a:spcPts val="4610"/>
              </a:lnSpc>
            </a:pPr>
            <a:r>
              <a:rPr lang="en-US" sz="3293" spc="-65">
                <a:solidFill>
                  <a:srgbClr val="000000"/>
                </a:solidFill>
                <a:latin typeface="Open Sans"/>
              </a:rPr>
              <a:t>Diana Mejía </a:t>
            </a:r>
          </a:p>
          <a:p>
            <a:pPr algn="ctr">
              <a:lnSpc>
                <a:spcPts val="4610"/>
              </a:lnSpc>
            </a:pPr>
            <a:r>
              <a:rPr lang="en-US" sz="3293" spc="-65">
                <a:solidFill>
                  <a:srgbClr val="000000"/>
                </a:solidFill>
                <a:latin typeface="Open Sans"/>
              </a:rPr>
              <a:t>Jenifer Malavé</a:t>
            </a:r>
          </a:p>
          <a:p>
            <a:pPr algn="ctr">
              <a:lnSpc>
                <a:spcPts val="461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55100" y="9835060"/>
            <a:ext cx="7366063" cy="389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 spc="-45">
                <a:solidFill>
                  <a:srgbClr val="000000"/>
                </a:solidFill>
                <a:latin typeface="Open Sans"/>
              </a:rPr>
              <a:t>Guayaquil, 2024</a:t>
            </a:r>
          </a:p>
        </p:txBody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8494369" y="3722782"/>
            <a:ext cx="9268749" cy="5316443"/>
            <a:chOff x="0" y="0"/>
            <a:chExt cx="7981950" cy="45783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765810" y="21590"/>
              <a:ext cx="6451600" cy="4326890"/>
            </a:xfrm>
            <a:custGeom>
              <a:avLst/>
              <a:gdLst/>
              <a:ahLst/>
              <a:cxnLst/>
              <a:rect r="r" b="b" t="t" l="l"/>
              <a:pathLst>
                <a:path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242424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981950" cy="4542790"/>
            </a:xfrm>
            <a:custGeom>
              <a:avLst/>
              <a:gdLst/>
              <a:ahLst/>
              <a:cxnLst/>
              <a:rect r="r" b="b" t="t" l="l"/>
              <a:pathLst>
                <a:path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3460750" y="4349750"/>
              <a:ext cx="1059180" cy="96520"/>
            </a:xfrm>
            <a:custGeom>
              <a:avLst/>
              <a:gdLst/>
              <a:ahLst/>
              <a:cxnLst/>
              <a:rect r="r" b="b" t="t" l="l"/>
              <a:pathLst>
                <a:path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63830" y="4542790"/>
              <a:ext cx="7654290" cy="35560"/>
            </a:xfrm>
            <a:custGeom>
              <a:avLst/>
              <a:gdLst/>
              <a:ahLst/>
              <a:cxnLst/>
              <a:rect r="r" b="b" t="t" l="l"/>
              <a:pathLst>
                <a:path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962660" y="276860"/>
              <a:ext cx="6055360" cy="3789680"/>
            </a:xfrm>
            <a:custGeom>
              <a:avLst/>
              <a:gdLst/>
              <a:ahLst/>
              <a:cxnLst/>
              <a:rect r="r" b="b" t="t" l="l"/>
              <a:pathLst>
                <a:path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9558443" y="4032186"/>
            <a:ext cx="7141568" cy="4487690"/>
            <a:chOff x="0" y="0"/>
            <a:chExt cx="1655648" cy="104039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655648" cy="1040392"/>
            </a:xfrm>
            <a:custGeom>
              <a:avLst/>
              <a:gdLst/>
              <a:ahLst/>
              <a:cxnLst/>
              <a:rect r="r" b="b" t="t" l="l"/>
              <a:pathLst>
                <a:path h="1040392" w="1655648">
                  <a:moveTo>
                    <a:pt x="0" y="0"/>
                  </a:moveTo>
                  <a:lnTo>
                    <a:pt x="1655648" y="0"/>
                  </a:lnTo>
                  <a:lnTo>
                    <a:pt x="1655648" y="1040392"/>
                  </a:lnTo>
                  <a:lnTo>
                    <a:pt x="0" y="104039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"/>
              <a:ext cx="1655648" cy="1049917"/>
            </a:xfrm>
            <a:prstGeom prst="rect">
              <a:avLst/>
            </a:prstGeom>
          </p:spPr>
          <p:txBody>
            <a:bodyPr anchor="ctr" rtlCol="false" tIns="57712" lIns="57712" bIns="57712" rIns="57712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0320519" y="4170686"/>
            <a:ext cx="5279745" cy="4349190"/>
          </a:xfrm>
          <a:custGeom>
            <a:avLst/>
            <a:gdLst/>
            <a:ahLst/>
            <a:cxnLst/>
            <a:rect r="r" b="b" t="t" l="l"/>
            <a:pathLst>
              <a:path h="4349190" w="5279745">
                <a:moveTo>
                  <a:pt x="0" y="0"/>
                </a:moveTo>
                <a:lnTo>
                  <a:pt x="5279745" y="0"/>
                </a:lnTo>
                <a:lnTo>
                  <a:pt x="5279745" y="4349190"/>
                </a:lnTo>
                <a:lnTo>
                  <a:pt x="0" y="43491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4660639" y="4614102"/>
            <a:ext cx="1276329" cy="1138367"/>
            <a:chOff x="0" y="0"/>
            <a:chExt cx="409007" cy="36479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09007" cy="364796"/>
            </a:xfrm>
            <a:custGeom>
              <a:avLst/>
              <a:gdLst/>
              <a:ahLst/>
              <a:cxnLst/>
              <a:rect r="r" b="b" t="t" l="l"/>
              <a:pathLst>
                <a:path h="364796" w="409007">
                  <a:moveTo>
                    <a:pt x="0" y="0"/>
                  </a:moveTo>
                  <a:lnTo>
                    <a:pt x="409007" y="0"/>
                  </a:lnTo>
                  <a:lnTo>
                    <a:pt x="409007" y="364796"/>
                  </a:lnTo>
                  <a:lnTo>
                    <a:pt x="0" y="36479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9525"/>
              <a:ext cx="409007" cy="374321"/>
            </a:xfrm>
            <a:prstGeom prst="rect">
              <a:avLst/>
            </a:prstGeom>
          </p:spPr>
          <p:txBody>
            <a:bodyPr anchor="ctr" rtlCol="false" tIns="41751" lIns="41751" bIns="41751" rIns="41751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4710613" y="4310585"/>
            <a:ext cx="1152539" cy="1152539"/>
          </a:xfrm>
          <a:custGeom>
            <a:avLst/>
            <a:gdLst/>
            <a:ahLst/>
            <a:cxnLst/>
            <a:rect r="r" b="b" t="t" l="l"/>
            <a:pathLst>
              <a:path h="1152539" w="1152539">
                <a:moveTo>
                  <a:pt x="0" y="0"/>
                </a:moveTo>
                <a:lnTo>
                  <a:pt x="1152540" y="0"/>
                </a:lnTo>
                <a:lnTo>
                  <a:pt x="1152540" y="1152539"/>
                </a:lnTo>
                <a:lnTo>
                  <a:pt x="0" y="11525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1227072" y="4108652"/>
            <a:ext cx="1418174" cy="1418174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41751" lIns="41751" bIns="41751" rIns="41751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1227072" y="4061702"/>
            <a:ext cx="1462236" cy="1497185"/>
          </a:xfrm>
          <a:custGeom>
            <a:avLst/>
            <a:gdLst/>
            <a:ahLst/>
            <a:cxnLst/>
            <a:rect r="r" b="b" t="t" l="l"/>
            <a:pathLst>
              <a:path h="1497185" w="1462236">
                <a:moveTo>
                  <a:pt x="0" y="0"/>
                </a:moveTo>
                <a:lnTo>
                  <a:pt x="1462237" y="0"/>
                </a:lnTo>
                <a:lnTo>
                  <a:pt x="1462237" y="1497185"/>
                </a:lnTo>
                <a:lnTo>
                  <a:pt x="0" y="149718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7493" r="0" b="-8774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0" y="0"/>
            <a:ext cx="1953908" cy="925239"/>
          </a:xfrm>
          <a:custGeom>
            <a:avLst/>
            <a:gdLst/>
            <a:ahLst/>
            <a:cxnLst/>
            <a:rect r="r" b="b" t="t" l="l"/>
            <a:pathLst>
              <a:path h="925239" w="1953908">
                <a:moveTo>
                  <a:pt x="0" y="0"/>
                </a:moveTo>
                <a:lnTo>
                  <a:pt x="1953908" y="0"/>
                </a:lnTo>
                <a:lnTo>
                  <a:pt x="1953908" y="925239"/>
                </a:lnTo>
                <a:lnTo>
                  <a:pt x="0" y="9252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124157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2498570" y="0"/>
            <a:ext cx="4138131" cy="874180"/>
          </a:xfrm>
          <a:custGeom>
            <a:avLst/>
            <a:gdLst/>
            <a:ahLst/>
            <a:cxnLst/>
            <a:rect r="r" b="b" t="t" l="l"/>
            <a:pathLst>
              <a:path h="874180" w="4138131">
                <a:moveTo>
                  <a:pt x="0" y="0"/>
                </a:moveTo>
                <a:lnTo>
                  <a:pt x="4138131" y="0"/>
                </a:lnTo>
                <a:lnTo>
                  <a:pt x="4138131" y="874180"/>
                </a:lnTo>
                <a:lnTo>
                  <a:pt x="0" y="87418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49869" y="0"/>
            <a:ext cx="4138131" cy="874180"/>
          </a:xfrm>
          <a:custGeom>
            <a:avLst/>
            <a:gdLst/>
            <a:ahLst/>
            <a:cxnLst/>
            <a:rect r="r" b="b" t="t" l="l"/>
            <a:pathLst>
              <a:path h="874180" w="4138131">
                <a:moveTo>
                  <a:pt x="0" y="0"/>
                </a:moveTo>
                <a:lnTo>
                  <a:pt x="4138131" y="0"/>
                </a:lnTo>
                <a:lnTo>
                  <a:pt x="4138131" y="874180"/>
                </a:lnTo>
                <a:lnTo>
                  <a:pt x="0" y="874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10770" y="1758923"/>
            <a:ext cx="11656654" cy="670609"/>
            <a:chOff x="0" y="0"/>
            <a:chExt cx="3166047" cy="1821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66047" cy="182143"/>
            </a:xfrm>
            <a:custGeom>
              <a:avLst/>
              <a:gdLst/>
              <a:ahLst/>
              <a:cxnLst/>
              <a:rect r="r" b="b" t="t" l="l"/>
              <a:pathLst>
                <a:path h="182143" w="3166047">
                  <a:moveTo>
                    <a:pt x="13283" y="0"/>
                  </a:moveTo>
                  <a:lnTo>
                    <a:pt x="3152764" y="0"/>
                  </a:lnTo>
                  <a:cubicBezTo>
                    <a:pt x="3160100" y="0"/>
                    <a:pt x="3166047" y="5947"/>
                    <a:pt x="3166047" y="13283"/>
                  </a:cubicBezTo>
                  <a:lnTo>
                    <a:pt x="3166047" y="168860"/>
                  </a:lnTo>
                  <a:cubicBezTo>
                    <a:pt x="3166047" y="176196"/>
                    <a:pt x="3160100" y="182143"/>
                    <a:pt x="3152764" y="182143"/>
                  </a:cubicBezTo>
                  <a:lnTo>
                    <a:pt x="13283" y="182143"/>
                  </a:lnTo>
                  <a:cubicBezTo>
                    <a:pt x="5947" y="182143"/>
                    <a:pt x="0" y="176196"/>
                    <a:pt x="0" y="168860"/>
                  </a:cubicBezTo>
                  <a:lnTo>
                    <a:pt x="0" y="13283"/>
                  </a:lnTo>
                  <a:cubicBezTo>
                    <a:pt x="0" y="5947"/>
                    <a:pt x="5947" y="0"/>
                    <a:pt x="13283" y="0"/>
                  </a:cubicBezTo>
                  <a:close/>
                </a:path>
              </a:pathLst>
            </a:custGeom>
            <a:solidFill>
              <a:srgbClr val="5B98B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166047" cy="229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36315" y="4057623"/>
            <a:ext cx="12823458" cy="1654115"/>
          </a:xfrm>
          <a:custGeom>
            <a:avLst/>
            <a:gdLst/>
            <a:ahLst/>
            <a:cxnLst/>
            <a:rect r="r" b="b" t="t" l="l"/>
            <a:pathLst>
              <a:path h="1654115" w="12823458">
                <a:moveTo>
                  <a:pt x="0" y="0"/>
                </a:moveTo>
                <a:lnTo>
                  <a:pt x="12823458" y="0"/>
                </a:lnTo>
                <a:lnTo>
                  <a:pt x="12823458" y="1654115"/>
                </a:lnTo>
                <a:lnTo>
                  <a:pt x="0" y="16541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257355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636315" y="6322448"/>
            <a:ext cx="12823458" cy="1490948"/>
          </a:xfrm>
          <a:custGeom>
            <a:avLst/>
            <a:gdLst/>
            <a:ahLst/>
            <a:cxnLst/>
            <a:rect r="r" b="b" t="t" l="l"/>
            <a:pathLst>
              <a:path h="1490948" w="12823458">
                <a:moveTo>
                  <a:pt x="0" y="0"/>
                </a:moveTo>
                <a:lnTo>
                  <a:pt x="12823458" y="0"/>
                </a:lnTo>
                <a:lnTo>
                  <a:pt x="12823458" y="1490947"/>
                </a:lnTo>
                <a:lnTo>
                  <a:pt x="0" y="14909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3712" r="0" b="-132751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636315" y="8471836"/>
            <a:ext cx="11463061" cy="1271466"/>
          </a:xfrm>
          <a:custGeom>
            <a:avLst/>
            <a:gdLst/>
            <a:ahLst/>
            <a:cxnLst/>
            <a:rect r="r" b="b" t="t" l="l"/>
            <a:pathLst>
              <a:path h="1271466" w="11463061">
                <a:moveTo>
                  <a:pt x="0" y="0"/>
                </a:moveTo>
                <a:lnTo>
                  <a:pt x="11463061" y="0"/>
                </a:lnTo>
                <a:lnTo>
                  <a:pt x="11463061" y="1271466"/>
                </a:lnTo>
                <a:lnTo>
                  <a:pt x="0" y="12714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1482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6345328" y="9821094"/>
            <a:ext cx="5047208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Automatización y Análisis de bases de Datos Climáticos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380886" y="9821094"/>
            <a:ext cx="907114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10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61427" y="2639082"/>
            <a:ext cx="10631109" cy="43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 Extra Bold"/>
              </a:rPr>
              <a:t>2.2 Análisis específicos al conjunto de datos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36315" y="3385205"/>
            <a:ext cx="10631109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 Extra Bold Italics"/>
              </a:rPr>
              <a:t>2.1.1 ¿Cuál es la fecha con la temperatura promedio más alta?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36315" y="5814164"/>
            <a:ext cx="10631109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 Extra Bold Italics"/>
              </a:rPr>
              <a:t>2.1.1 ¿Cuál es el año más lluvioso?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36315" y="8013420"/>
            <a:ext cx="10631109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 Extra Bold Italics"/>
              </a:rPr>
              <a:t>2.1.1 ¿Cuál es la fecha con la temperatura promedio más alta?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2025" y="1795166"/>
            <a:ext cx="12046424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 strike="noStrike" u="none">
                <a:solidFill>
                  <a:srgbClr val="FDFDFD"/>
                </a:solidFill>
                <a:latin typeface="Open Sans Extra Bold"/>
              </a:rPr>
              <a:t>2. Automatización del Análisis Exploratorio de Datos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10770" y="313265"/>
            <a:ext cx="13484040" cy="111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52"/>
              </a:lnSpc>
              <a:spcBef>
                <a:spcPct val="0"/>
              </a:spcBef>
            </a:pPr>
            <a:r>
              <a:rPr lang="en-US" sz="6537">
                <a:solidFill>
                  <a:srgbClr val="010101"/>
                </a:solidFill>
                <a:latin typeface="Open Sans Extra Bold"/>
              </a:rPr>
              <a:t>METODOLOGÍA Y RESULTADOS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49869" y="0"/>
            <a:ext cx="4138131" cy="874180"/>
          </a:xfrm>
          <a:custGeom>
            <a:avLst/>
            <a:gdLst/>
            <a:ahLst/>
            <a:cxnLst/>
            <a:rect r="r" b="b" t="t" l="l"/>
            <a:pathLst>
              <a:path h="874180" w="4138131">
                <a:moveTo>
                  <a:pt x="0" y="0"/>
                </a:moveTo>
                <a:lnTo>
                  <a:pt x="4138131" y="0"/>
                </a:lnTo>
                <a:lnTo>
                  <a:pt x="4138131" y="874180"/>
                </a:lnTo>
                <a:lnTo>
                  <a:pt x="0" y="874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10770" y="1758923"/>
            <a:ext cx="10434956" cy="670609"/>
            <a:chOff x="0" y="0"/>
            <a:chExt cx="2834224" cy="1821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34224" cy="182143"/>
            </a:xfrm>
            <a:custGeom>
              <a:avLst/>
              <a:gdLst/>
              <a:ahLst/>
              <a:cxnLst/>
              <a:rect r="r" b="b" t="t" l="l"/>
              <a:pathLst>
                <a:path h="182143" w="2834224">
                  <a:moveTo>
                    <a:pt x="14838" y="0"/>
                  </a:moveTo>
                  <a:lnTo>
                    <a:pt x="2819385" y="0"/>
                  </a:lnTo>
                  <a:cubicBezTo>
                    <a:pt x="2827580" y="0"/>
                    <a:pt x="2834224" y="6643"/>
                    <a:pt x="2834224" y="14838"/>
                  </a:cubicBezTo>
                  <a:lnTo>
                    <a:pt x="2834224" y="167305"/>
                  </a:lnTo>
                  <a:cubicBezTo>
                    <a:pt x="2834224" y="175500"/>
                    <a:pt x="2827580" y="182143"/>
                    <a:pt x="2819385" y="182143"/>
                  </a:cubicBezTo>
                  <a:lnTo>
                    <a:pt x="14838" y="182143"/>
                  </a:lnTo>
                  <a:cubicBezTo>
                    <a:pt x="6643" y="182143"/>
                    <a:pt x="0" y="175500"/>
                    <a:pt x="0" y="167305"/>
                  </a:cubicBezTo>
                  <a:lnTo>
                    <a:pt x="0" y="14838"/>
                  </a:lnTo>
                  <a:cubicBezTo>
                    <a:pt x="0" y="6643"/>
                    <a:pt x="6643" y="0"/>
                    <a:pt x="14838" y="0"/>
                  </a:cubicBezTo>
                  <a:close/>
                </a:path>
              </a:pathLst>
            </a:custGeom>
            <a:solidFill>
              <a:srgbClr val="99999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834224" cy="229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62598" y="3207655"/>
            <a:ext cx="11794596" cy="999542"/>
          </a:xfrm>
          <a:custGeom>
            <a:avLst/>
            <a:gdLst/>
            <a:ahLst/>
            <a:cxnLst/>
            <a:rect r="r" b="b" t="t" l="l"/>
            <a:pathLst>
              <a:path h="999542" w="11794596">
                <a:moveTo>
                  <a:pt x="0" y="0"/>
                </a:moveTo>
                <a:lnTo>
                  <a:pt x="11794596" y="0"/>
                </a:lnTo>
                <a:lnTo>
                  <a:pt x="11794596" y="999542"/>
                </a:lnTo>
                <a:lnTo>
                  <a:pt x="0" y="9995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3061616" y="2696232"/>
            <a:ext cx="4651535" cy="6354219"/>
          </a:xfrm>
          <a:custGeom>
            <a:avLst/>
            <a:gdLst/>
            <a:ahLst/>
            <a:cxnLst/>
            <a:rect r="r" b="b" t="t" l="l"/>
            <a:pathLst>
              <a:path h="6354219" w="4651535">
                <a:moveTo>
                  <a:pt x="0" y="0"/>
                </a:moveTo>
                <a:lnTo>
                  <a:pt x="4651535" y="0"/>
                </a:lnTo>
                <a:lnTo>
                  <a:pt x="4651535" y="6354218"/>
                </a:lnTo>
                <a:lnTo>
                  <a:pt x="0" y="63542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61427" y="4585559"/>
            <a:ext cx="11650687" cy="2100991"/>
            <a:chOff x="0" y="0"/>
            <a:chExt cx="3068494" cy="5533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068494" cy="553347"/>
            </a:xfrm>
            <a:custGeom>
              <a:avLst/>
              <a:gdLst/>
              <a:ahLst/>
              <a:cxnLst/>
              <a:rect r="r" b="b" t="t" l="l"/>
              <a:pathLst>
                <a:path h="553347" w="3068494">
                  <a:moveTo>
                    <a:pt x="0" y="0"/>
                  </a:moveTo>
                  <a:lnTo>
                    <a:pt x="3068494" y="0"/>
                  </a:lnTo>
                  <a:lnTo>
                    <a:pt x="3068494" y="553347"/>
                  </a:lnTo>
                  <a:lnTo>
                    <a:pt x="0" y="5533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99999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068494" cy="5914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967373" y="4706100"/>
            <a:ext cx="11176206" cy="1859908"/>
          </a:xfrm>
          <a:custGeom>
            <a:avLst/>
            <a:gdLst/>
            <a:ahLst/>
            <a:cxnLst/>
            <a:rect r="r" b="b" t="t" l="l"/>
            <a:pathLst>
              <a:path h="1859908" w="11176206">
                <a:moveTo>
                  <a:pt x="0" y="0"/>
                </a:moveTo>
                <a:lnTo>
                  <a:pt x="11176205" y="0"/>
                </a:lnTo>
                <a:lnTo>
                  <a:pt x="11176205" y="1859909"/>
                </a:lnTo>
                <a:lnTo>
                  <a:pt x="0" y="18599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967373" y="1796730"/>
            <a:ext cx="8533230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FDFDFD"/>
                </a:solidFill>
                <a:latin typeface="Open Sans Extra Bold"/>
              </a:rPr>
              <a:t>3.Manipulación de datos con Pandas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61427" y="2639082"/>
            <a:ext cx="10631109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 Extra Bold"/>
              </a:rPr>
              <a:t>3.1 Funciones para agrupar y agregar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345328" y="9821094"/>
            <a:ext cx="5047208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Automatización y Análisis de bases de Datos Climáticos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380886" y="9821094"/>
            <a:ext cx="907114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11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2856499" y="2569759"/>
            <a:ext cx="4977944" cy="6688541"/>
            <a:chOff x="0" y="0"/>
            <a:chExt cx="1311063" cy="176159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11063" cy="1761591"/>
            </a:xfrm>
            <a:custGeom>
              <a:avLst/>
              <a:gdLst/>
              <a:ahLst/>
              <a:cxnLst/>
              <a:rect r="r" b="b" t="t" l="l"/>
              <a:pathLst>
                <a:path h="1761591" w="1311063">
                  <a:moveTo>
                    <a:pt x="0" y="0"/>
                  </a:moveTo>
                  <a:lnTo>
                    <a:pt x="1311063" y="0"/>
                  </a:lnTo>
                  <a:lnTo>
                    <a:pt x="1311063" y="1761591"/>
                  </a:lnTo>
                  <a:lnTo>
                    <a:pt x="0" y="17615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99999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311063" cy="17996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610770" y="313265"/>
            <a:ext cx="13484040" cy="111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52"/>
              </a:lnSpc>
              <a:spcBef>
                <a:spcPct val="0"/>
              </a:spcBef>
            </a:pPr>
            <a:r>
              <a:rPr lang="en-US" sz="6537">
                <a:solidFill>
                  <a:srgbClr val="010101"/>
                </a:solidFill>
                <a:latin typeface="Open Sans Extra Bold"/>
              </a:rPr>
              <a:t>METODOLOGÍA Y RESULTADOS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49869" y="0"/>
            <a:ext cx="4138131" cy="874180"/>
          </a:xfrm>
          <a:custGeom>
            <a:avLst/>
            <a:gdLst/>
            <a:ahLst/>
            <a:cxnLst/>
            <a:rect r="r" b="b" t="t" l="l"/>
            <a:pathLst>
              <a:path h="874180" w="4138131">
                <a:moveTo>
                  <a:pt x="0" y="0"/>
                </a:moveTo>
                <a:lnTo>
                  <a:pt x="4138131" y="0"/>
                </a:lnTo>
                <a:lnTo>
                  <a:pt x="4138131" y="874180"/>
                </a:lnTo>
                <a:lnTo>
                  <a:pt x="0" y="874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10770" y="1758923"/>
            <a:ext cx="10434956" cy="670609"/>
            <a:chOff x="0" y="0"/>
            <a:chExt cx="2834224" cy="1821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34224" cy="182143"/>
            </a:xfrm>
            <a:custGeom>
              <a:avLst/>
              <a:gdLst/>
              <a:ahLst/>
              <a:cxnLst/>
              <a:rect r="r" b="b" t="t" l="l"/>
              <a:pathLst>
                <a:path h="182143" w="2834224">
                  <a:moveTo>
                    <a:pt x="14838" y="0"/>
                  </a:moveTo>
                  <a:lnTo>
                    <a:pt x="2819385" y="0"/>
                  </a:lnTo>
                  <a:cubicBezTo>
                    <a:pt x="2827580" y="0"/>
                    <a:pt x="2834224" y="6643"/>
                    <a:pt x="2834224" y="14838"/>
                  </a:cubicBezTo>
                  <a:lnTo>
                    <a:pt x="2834224" y="167305"/>
                  </a:lnTo>
                  <a:cubicBezTo>
                    <a:pt x="2834224" y="175500"/>
                    <a:pt x="2827580" y="182143"/>
                    <a:pt x="2819385" y="182143"/>
                  </a:cubicBezTo>
                  <a:lnTo>
                    <a:pt x="14838" y="182143"/>
                  </a:lnTo>
                  <a:cubicBezTo>
                    <a:pt x="6643" y="182143"/>
                    <a:pt x="0" y="175500"/>
                    <a:pt x="0" y="167305"/>
                  </a:cubicBezTo>
                  <a:lnTo>
                    <a:pt x="0" y="14838"/>
                  </a:lnTo>
                  <a:cubicBezTo>
                    <a:pt x="0" y="6643"/>
                    <a:pt x="6643" y="0"/>
                    <a:pt x="14838" y="0"/>
                  </a:cubicBezTo>
                  <a:close/>
                </a:path>
              </a:pathLst>
            </a:custGeom>
            <a:solidFill>
              <a:srgbClr val="99999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834224" cy="229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62598" y="3207655"/>
            <a:ext cx="11794596" cy="999542"/>
          </a:xfrm>
          <a:custGeom>
            <a:avLst/>
            <a:gdLst/>
            <a:ahLst/>
            <a:cxnLst/>
            <a:rect r="r" b="b" t="t" l="l"/>
            <a:pathLst>
              <a:path h="999542" w="11794596">
                <a:moveTo>
                  <a:pt x="0" y="0"/>
                </a:moveTo>
                <a:lnTo>
                  <a:pt x="11794596" y="0"/>
                </a:lnTo>
                <a:lnTo>
                  <a:pt x="11794596" y="999542"/>
                </a:lnTo>
                <a:lnTo>
                  <a:pt x="0" y="9995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12856499" y="2334574"/>
            <a:ext cx="5201407" cy="6988794"/>
            <a:chOff x="0" y="0"/>
            <a:chExt cx="1311063" cy="176159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11063" cy="1761591"/>
            </a:xfrm>
            <a:custGeom>
              <a:avLst/>
              <a:gdLst/>
              <a:ahLst/>
              <a:cxnLst/>
              <a:rect r="r" b="b" t="t" l="l"/>
              <a:pathLst>
                <a:path h="1761591" w="1311063">
                  <a:moveTo>
                    <a:pt x="0" y="0"/>
                  </a:moveTo>
                  <a:lnTo>
                    <a:pt x="1311063" y="0"/>
                  </a:lnTo>
                  <a:lnTo>
                    <a:pt x="1311063" y="1761591"/>
                  </a:lnTo>
                  <a:lnTo>
                    <a:pt x="0" y="17615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99999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11063" cy="17996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67373" y="4706100"/>
            <a:ext cx="11176206" cy="1859908"/>
          </a:xfrm>
          <a:custGeom>
            <a:avLst/>
            <a:gdLst/>
            <a:ahLst/>
            <a:cxnLst/>
            <a:rect r="r" b="b" t="t" l="l"/>
            <a:pathLst>
              <a:path h="1859908" w="11176206">
                <a:moveTo>
                  <a:pt x="0" y="0"/>
                </a:moveTo>
                <a:lnTo>
                  <a:pt x="11176205" y="0"/>
                </a:lnTo>
                <a:lnTo>
                  <a:pt x="11176205" y="1859909"/>
                </a:lnTo>
                <a:lnTo>
                  <a:pt x="0" y="18599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761427" y="2639082"/>
            <a:ext cx="10631109" cy="43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 Extra Bold"/>
              </a:rPr>
              <a:t>3.1 Funciones para agrupar y agregar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345328" y="9821094"/>
            <a:ext cx="5047208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Automatización y Análisis de bases de Datos Climáticos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380886" y="9821094"/>
            <a:ext cx="907114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12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749182" y="7222377"/>
            <a:ext cx="11650687" cy="2100991"/>
            <a:chOff x="0" y="0"/>
            <a:chExt cx="3068494" cy="55334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068494" cy="553347"/>
            </a:xfrm>
            <a:custGeom>
              <a:avLst/>
              <a:gdLst/>
              <a:ahLst/>
              <a:cxnLst/>
              <a:rect r="r" b="b" t="t" l="l"/>
              <a:pathLst>
                <a:path h="553347" w="3068494">
                  <a:moveTo>
                    <a:pt x="0" y="0"/>
                  </a:moveTo>
                  <a:lnTo>
                    <a:pt x="3068494" y="0"/>
                  </a:lnTo>
                  <a:lnTo>
                    <a:pt x="3068494" y="553347"/>
                  </a:lnTo>
                  <a:lnTo>
                    <a:pt x="0" y="5533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99999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068494" cy="5914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038225" y="7577538"/>
            <a:ext cx="11253207" cy="1000627"/>
          </a:xfrm>
          <a:custGeom>
            <a:avLst/>
            <a:gdLst/>
            <a:ahLst/>
            <a:cxnLst/>
            <a:rect r="r" b="b" t="t" l="l"/>
            <a:pathLst>
              <a:path h="1000627" w="11253207">
                <a:moveTo>
                  <a:pt x="0" y="0"/>
                </a:moveTo>
                <a:lnTo>
                  <a:pt x="11253207" y="0"/>
                </a:lnTo>
                <a:lnTo>
                  <a:pt x="11253207" y="1000627"/>
                </a:lnTo>
                <a:lnTo>
                  <a:pt x="0" y="10006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3246223" y="2400649"/>
            <a:ext cx="4345760" cy="6856644"/>
          </a:xfrm>
          <a:custGeom>
            <a:avLst/>
            <a:gdLst/>
            <a:ahLst/>
            <a:cxnLst/>
            <a:rect r="r" b="b" t="t" l="l"/>
            <a:pathLst>
              <a:path h="6856644" w="4345760">
                <a:moveTo>
                  <a:pt x="0" y="0"/>
                </a:moveTo>
                <a:lnTo>
                  <a:pt x="4345760" y="0"/>
                </a:lnTo>
                <a:lnTo>
                  <a:pt x="4345760" y="6856644"/>
                </a:lnTo>
                <a:lnTo>
                  <a:pt x="0" y="68566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967373" y="1796730"/>
            <a:ext cx="8533230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FDFDFD"/>
                </a:solidFill>
                <a:latin typeface="Open Sans Extra Bold"/>
              </a:rPr>
              <a:t>3.Manipulación de datos con Pandas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10770" y="313265"/>
            <a:ext cx="13484040" cy="111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52"/>
              </a:lnSpc>
              <a:spcBef>
                <a:spcPct val="0"/>
              </a:spcBef>
            </a:pPr>
            <a:r>
              <a:rPr lang="en-US" sz="6537">
                <a:solidFill>
                  <a:srgbClr val="010101"/>
                </a:solidFill>
                <a:latin typeface="Open Sans Extra Bold"/>
              </a:rPr>
              <a:t>METODOLOGÍA Y RESULTADOS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49869" y="0"/>
            <a:ext cx="4138131" cy="874180"/>
          </a:xfrm>
          <a:custGeom>
            <a:avLst/>
            <a:gdLst/>
            <a:ahLst/>
            <a:cxnLst/>
            <a:rect r="r" b="b" t="t" l="l"/>
            <a:pathLst>
              <a:path h="874180" w="4138131">
                <a:moveTo>
                  <a:pt x="0" y="0"/>
                </a:moveTo>
                <a:lnTo>
                  <a:pt x="4138131" y="0"/>
                </a:lnTo>
                <a:lnTo>
                  <a:pt x="4138131" y="874180"/>
                </a:lnTo>
                <a:lnTo>
                  <a:pt x="0" y="874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10770" y="1758923"/>
            <a:ext cx="10434956" cy="670609"/>
            <a:chOff x="0" y="0"/>
            <a:chExt cx="2834224" cy="1821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34224" cy="182143"/>
            </a:xfrm>
            <a:custGeom>
              <a:avLst/>
              <a:gdLst/>
              <a:ahLst/>
              <a:cxnLst/>
              <a:rect r="r" b="b" t="t" l="l"/>
              <a:pathLst>
                <a:path h="182143" w="2834224">
                  <a:moveTo>
                    <a:pt x="14838" y="0"/>
                  </a:moveTo>
                  <a:lnTo>
                    <a:pt x="2819385" y="0"/>
                  </a:lnTo>
                  <a:cubicBezTo>
                    <a:pt x="2827580" y="0"/>
                    <a:pt x="2834224" y="6643"/>
                    <a:pt x="2834224" y="14838"/>
                  </a:cubicBezTo>
                  <a:lnTo>
                    <a:pt x="2834224" y="167305"/>
                  </a:lnTo>
                  <a:cubicBezTo>
                    <a:pt x="2834224" y="175500"/>
                    <a:pt x="2827580" y="182143"/>
                    <a:pt x="2819385" y="182143"/>
                  </a:cubicBezTo>
                  <a:lnTo>
                    <a:pt x="14838" y="182143"/>
                  </a:lnTo>
                  <a:cubicBezTo>
                    <a:pt x="6643" y="182143"/>
                    <a:pt x="0" y="175500"/>
                    <a:pt x="0" y="167305"/>
                  </a:cubicBezTo>
                  <a:lnTo>
                    <a:pt x="0" y="14838"/>
                  </a:lnTo>
                  <a:cubicBezTo>
                    <a:pt x="0" y="6643"/>
                    <a:pt x="6643" y="0"/>
                    <a:pt x="14838" y="0"/>
                  </a:cubicBezTo>
                  <a:close/>
                </a:path>
              </a:pathLst>
            </a:custGeom>
            <a:solidFill>
              <a:srgbClr val="99999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834224" cy="229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69033" y="3337580"/>
            <a:ext cx="9740229" cy="2275737"/>
          </a:xfrm>
          <a:custGeom>
            <a:avLst/>
            <a:gdLst/>
            <a:ahLst/>
            <a:cxnLst/>
            <a:rect r="r" b="b" t="t" l="l"/>
            <a:pathLst>
              <a:path h="2275737" w="9740229">
                <a:moveTo>
                  <a:pt x="0" y="0"/>
                </a:moveTo>
                <a:lnTo>
                  <a:pt x="9740229" y="0"/>
                </a:lnTo>
                <a:lnTo>
                  <a:pt x="9740229" y="2275737"/>
                </a:lnTo>
                <a:lnTo>
                  <a:pt x="0" y="22757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9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360616" y="6043337"/>
            <a:ext cx="12643978" cy="3385837"/>
          </a:xfrm>
          <a:custGeom>
            <a:avLst/>
            <a:gdLst/>
            <a:ahLst/>
            <a:cxnLst/>
            <a:rect r="r" b="b" t="t" l="l"/>
            <a:pathLst>
              <a:path h="3385837" w="12643978">
                <a:moveTo>
                  <a:pt x="0" y="0"/>
                </a:moveTo>
                <a:lnTo>
                  <a:pt x="12643977" y="0"/>
                </a:lnTo>
                <a:lnTo>
                  <a:pt x="12643977" y="3385837"/>
                </a:lnTo>
                <a:lnTo>
                  <a:pt x="0" y="33858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878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345328" y="9821094"/>
            <a:ext cx="5047208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Automatización y Análisis de bases de Datos Climáticos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380886" y="9821094"/>
            <a:ext cx="907114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13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1427" y="2639082"/>
            <a:ext cx="10631109" cy="43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 Extra Bold"/>
              </a:rPr>
              <a:t>3.2 Filtrado de datos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7373" y="1796730"/>
            <a:ext cx="8533230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FDFDFD"/>
                </a:solidFill>
                <a:latin typeface="Open Sans Extra Bold"/>
              </a:rPr>
              <a:t>3.Manipulación de datos con Pandas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0770" y="313265"/>
            <a:ext cx="13484040" cy="111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52"/>
              </a:lnSpc>
              <a:spcBef>
                <a:spcPct val="0"/>
              </a:spcBef>
            </a:pPr>
            <a:r>
              <a:rPr lang="en-US" sz="6537">
                <a:solidFill>
                  <a:srgbClr val="010101"/>
                </a:solidFill>
                <a:latin typeface="Open Sans Extra Bold"/>
              </a:rPr>
              <a:t>METODOLOGÍA Y RESULTADOS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49869" y="0"/>
            <a:ext cx="4138131" cy="874180"/>
          </a:xfrm>
          <a:custGeom>
            <a:avLst/>
            <a:gdLst/>
            <a:ahLst/>
            <a:cxnLst/>
            <a:rect r="r" b="b" t="t" l="l"/>
            <a:pathLst>
              <a:path h="874180" w="4138131">
                <a:moveTo>
                  <a:pt x="0" y="0"/>
                </a:moveTo>
                <a:lnTo>
                  <a:pt x="4138131" y="0"/>
                </a:lnTo>
                <a:lnTo>
                  <a:pt x="4138131" y="874180"/>
                </a:lnTo>
                <a:lnTo>
                  <a:pt x="0" y="874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10770" y="1758923"/>
            <a:ext cx="10434956" cy="670609"/>
            <a:chOff x="0" y="0"/>
            <a:chExt cx="2834224" cy="1821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34224" cy="182143"/>
            </a:xfrm>
            <a:custGeom>
              <a:avLst/>
              <a:gdLst/>
              <a:ahLst/>
              <a:cxnLst/>
              <a:rect r="r" b="b" t="t" l="l"/>
              <a:pathLst>
                <a:path h="182143" w="2834224">
                  <a:moveTo>
                    <a:pt x="14838" y="0"/>
                  </a:moveTo>
                  <a:lnTo>
                    <a:pt x="2819385" y="0"/>
                  </a:lnTo>
                  <a:cubicBezTo>
                    <a:pt x="2827580" y="0"/>
                    <a:pt x="2834224" y="6643"/>
                    <a:pt x="2834224" y="14838"/>
                  </a:cubicBezTo>
                  <a:lnTo>
                    <a:pt x="2834224" y="167305"/>
                  </a:lnTo>
                  <a:cubicBezTo>
                    <a:pt x="2834224" y="175500"/>
                    <a:pt x="2827580" y="182143"/>
                    <a:pt x="2819385" y="182143"/>
                  </a:cubicBezTo>
                  <a:lnTo>
                    <a:pt x="14838" y="182143"/>
                  </a:lnTo>
                  <a:cubicBezTo>
                    <a:pt x="6643" y="182143"/>
                    <a:pt x="0" y="175500"/>
                    <a:pt x="0" y="167305"/>
                  </a:cubicBezTo>
                  <a:lnTo>
                    <a:pt x="0" y="14838"/>
                  </a:lnTo>
                  <a:cubicBezTo>
                    <a:pt x="0" y="6643"/>
                    <a:pt x="6643" y="0"/>
                    <a:pt x="14838" y="0"/>
                  </a:cubicBezTo>
                  <a:close/>
                </a:path>
              </a:pathLst>
            </a:custGeom>
            <a:solidFill>
              <a:srgbClr val="99999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834224" cy="229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61427" y="3337580"/>
            <a:ext cx="13236650" cy="2224455"/>
          </a:xfrm>
          <a:custGeom>
            <a:avLst/>
            <a:gdLst/>
            <a:ahLst/>
            <a:cxnLst/>
            <a:rect r="r" b="b" t="t" l="l"/>
            <a:pathLst>
              <a:path h="2224455" w="13236650">
                <a:moveTo>
                  <a:pt x="0" y="0"/>
                </a:moveTo>
                <a:lnTo>
                  <a:pt x="13236650" y="0"/>
                </a:lnTo>
                <a:lnTo>
                  <a:pt x="13236650" y="2224455"/>
                </a:lnTo>
                <a:lnTo>
                  <a:pt x="0" y="22244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146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61427" y="2639082"/>
            <a:ext cx="10631109" cy="43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 Extra Bold"/>
              </a:rPr>
              <a:t>3.3 Creación de columnas derivadas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3926933" y="5562035"/>
            <a:ext cx="10543836" cy="3979213"/>
          </a:xfrm>
          <a:custGeom>
            <a:avLst/>
            <a:gdLst/>
            <a:ahLst/>
            <a:cxnLst/>
            <a:rect r="r" b="b" t="t" l="l"/>
            <a:pathLst>
              <a:path h="3979213" w="10543836">
                <a:moveTo>
                  <a:pt x="0" y="0"/>
                </a:moveTo>
                <a:lnTo>
                  <a:pt x="10543836" y="0"/>
                </a:lnTo>
                <a:lnTo>
                  <a:pt x="10543836" y="3979214"/>
                </a:lnTo>
                <a:lnTo>
                  <a:pt x="0" y="39792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2784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345328" y="9821094"/>
            <a:ext cx="5047208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Automatización y Análisis de bases de Datos Climáticos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380886" y="9821094"/>
            <a:ext cx="907114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14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7373" y="1796730"/>
            <a:ext cx="8533230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FDFDFD"/>
                </a:solidFill>
                <a:latin typeface="Open Sans Extra Bold"/>
              </a:rPr>
              <a:t>3.Manipulación de datos con Pandas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0770" y="313265"/>
            <a:ext cx="13484040" cy="111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52"/>
              </a:lnSpc>
              <a:spcBef>
                <a:spcPct val="0"/>
              </a:spcBef>
            </a:pPr>
            <a:r>
              <a:rPr lang="en-US" sz="6537">
                <a:solidFill>
                  <a:srgbClr val="010101"/>
                </a:solidFill>
                <a:latin typeface="Open Sans Extra Bold"/>
              </a:rPr>
              <a:t>METODOLOGÍA Y RESULTADOS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49869" y="0"/>
            <a:ext cx="4138131" cy="874180"/>
          </a:xfrm>
          <a:custGeom>
            <a:avLst/>
            <a:gdLst/>
            <a:ahLst/>
            <a:cxnLst/>
            <a:rect r="r" b="b" t="t" l="l"/>
            <a:pathLst>
              <a:path h="874180" w="4138131">
                <a:moveTo>
                  <a:pt x="0" y="0"/>
                </a:moveTo>
                <a:lnTo>
                  <a:pt x="4138131" y="0"/>
                </a:lnTo>
                <a:lnTo>
                  <a:pt x="4138131" y="874180"/>
                </a:lnTo>
                <a:lnTo>
                  <a:pt x="0" y="874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10770" y="1758923"/>
            <a:ext cx="8889832" cy="670609"/>
            <a:chOff x="0" y="0"/>
            <a:chExt cx="2414555" cy="1821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14555" cy="182143"/>
            </a:xfrm>
            <a:custGeom>
              <a:avLst/>
              <a:gdLst/>
              <a:ahLst/>
              <a:cxnLst/>
              <a:rect r="r" b="b" t="t" l="l"/>
              <a:pathLst>
                <a:path h="182143" w="2414555">
                  <a:moveTo>
                    <a:pt x="17417" y="0"/>
                  </a:moveTo>
                  <a:lnTo>
                    <a:pt x="2397137" y="0"/>
                  </a:lnTo>
                  <a:cubicBezTo>
                    <a:pt x="2406757" y="0"/>
                    <a:pt x="2414555" y="7798"/>
                    <a:pt x="2414555" y="17417"/>
                  </a:cubicBezTo>
                  <a:lnTo>
                    <a:pt x="2414555" y="164726"/>
                  </a:lnTo>
                  <a:cubicBezTo>
                    <a:pt x="2414555" y="174345"/>
                    <a:pt x="2406757" y="182143"/>
                    <a:pt x="2397137" y="182143"/>
                  </a:cubicBezTo>
                  <a:lnTo>
                    <a:pt x="17417" y="182143"/>
                  </a:lnTo>
                  <a:cubicBezTo>
                    <a:pt x="7798" y="182143"/>
                    <a:pt x="0" y="174345"/>
                    <a:pt x="0" y="164726"/>
                  </a:cubicBezTo>
                  <a:lnTo>
                    <a:pt x="0" y="17417"/>
                  </a:lnTo>
                  <a:cubicBezTo>
                    <a:pt x="0" y="7798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02C37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414555" cy="229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67373" y="3432830"/>
            <a:ext cx="16413514" cy="4561305"/>
          </a:xfrm>
          <a:custGeom>
            <a:avLst/>
            <a:gdLst/>
            <a:ahLst/>
            <a:cxnLst/>
            <a:rect r="r" b="b" t="t" l="l"/>
            <a:pathLst>
              <a:path h="4561305" w="16413514">
                <a:moveTo>
                  <a:pt x="0" y="0"/>
                </a:moveTo>
                <a:lnTo>
                  <a:pt x="16413513" y="0"/>
                </a:lnTo>
                <a:lnTo>
                  <a:pt x="16413513" y="4561305"/>
                </a:lnTo>
                <a:lnTo>
                  <a:pt x="0" y="45613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45328" y="9821094"/>
            <a:ext cx="5047208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Automatización y Análisis de bases de Datos Climáticos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380886" y="9821094"/>
            <a:ext cx="907114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15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67373" y="1796730"/>
            <a:ext cx="8533230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FDFDFD"/>
                </a:solidFill>
                <a:latin typeface="Open Sans Extra Bold"/>
              </a:rPr>
              <a:t>4.Visualización automatizada de datos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1427" y="2639082"/>
            <a:ext cx="10631109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 Extra Bold"/>
              </a:rPr>
              <a:t>4.1 Gráficos de línea con funciones Plotly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0770" y="313265"/>
            <a:ext cx="13484040" cy="111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52"/>
              </a:lnSpc>
              <a:spcBef>
                <a:spcPct val="0"/>
              </a:spcBef>
            </a:pPr>
            <a:r>
              <a:rPr lang="en-US" sz="6537">
                <a:solidFill>
                  <a:srgbClr val="010101"/>
                </a:solidFill>
                <a:latin typeface="Open Sans Extra Bold"/>
              </a:rPr>
              <a:t>METODOLOGÍA Y RESULTADOS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49869" y="0"/>
            <a:ext cx="4138131" cy="874180"/>
          </a:xfrm>
          <a:custGeom>
            <a:avLst/>
            <a:gdLst/>
            <a:ahLst/>
            <a:cxnLst/>
            <a:rect r="r" b="b" t="t" l="l"/>
            <a:pathLst>
              <a:path h="874180" w="4138131">
                <a:moveTo>
                  <a:pt x="0" y="0"/>
                </a:moveTo>
                <a:lnTo>
                  <a:pt x="4138131" y="0"/>
                </a:lnTo>
                <a:lnTo>
                  <a:pt x="4138131" y="874180"/>
                </a:lnTo>
                <a:lnTo>
                  <a:pt x="0" y="874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10770" y="1758923"/>
            <a:ext cx="8889832" cy="670609"/>
            <a:chOff x="0" y="0"/>
            <a:chExt cx="2414555" cy="1821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14555" cy="182143"/>
            </a:xfrm>
            <a:custGeom>
              <a:avLst/>
              <a:gdLst/>
              <a:ahLst/>
              <a:cxnLst/>
              <a:rect r="r" b="b" t="t" l="l"/>
              <a:pathLst>
                <a:path h="182143" w="2414555">
                  <a:moveTo>
                    <a:pt x="17417" y="0"/>
                  </a:moveTo>
                  <a:lnTo>
                    <a:pt x="2397137" y="0"/>
                  </a:lnTo>
                  <a:cubicBezTo>
                    <a:pt x="2406757" y="0"/>
                    <a:pt x="2414555" y="7798"/>
                    <a:pt x="2414555" y="17417"/>
                  </a:cubicBezTo>
                  <a:lnTo>
                    <a:pt x="2414555" y="164726"/>
                  </a:lnTo>
                  <a:cubicBezTo>
                    <a:pt x="2414555" y="174345"/>
                    <a:pt x="2406757" y="182143"/>
                    <a:pt x="2397137" y="182143"/>
                  </a:cubicBezTo>
                  <a:lnTo>
                    <a:pt x="17417" y="182143"/>
                  </a:lnTo>
                  <a:cubicBezTo>
                    <a:pt x="7798" y="182143"/>
                    <a:pt x="0" y="174345"/>
                    <a:pt x="0" y="164726"/>
                  </a:cubicBezTo>
                  <a:lnTo>
                    <a:pt x="0" y="17417"/>
                  </a:lnTo>
                  <a:cubicBezTo>
                    <a:pt x="0" y="7798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02C37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414555" cy="229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9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345328" y="9821094"/>
            <a:ext cx="5047208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Automatización y Análisis de bases de Datos Climáticos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380886" y="9821094"/>
            <a:ext cx="907114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16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67373" y="1796730"/>
            <a:ext cx="8533230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FDFDFD"/>
                </a:solidFill>
                <a:latin typeface="Open Sans Extra Bold"/>
              </a:rPr>
              <a:t>4.Visualización automatizada de datos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1427" y="2639082"/>
            <a:ext cx="10631109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 Extra Bold"/>
              </a:rPr>
              <a:t>4.1 Gráficos de línea con funciones Plotly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083344" y="3277129"/>
            <a:ext cx="14204656" cy="6466699"/>
            <a:chOff x="0" y="0"/>
            <a:chExt cx="18939541" cy="862226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109161" cy="8622265"/>
            </a:xfrm>
            <a:custGeom>
              <a:avLst/>
              <a:gdLst/>
              <a:ahLst/>
              <a:cxnLst/>
              <a:rect r="r" b="b" t="t" l="l"/>
              <a:pathLst>
                <a:path h="8622265" w="14109161">
                  <a:moveTo>
                    <a:pt x="0" y="0"/>
                  </a:moveTo>
                  <a:lnTo>
                    <a:pt x="14109161" y="0"/>
                  </a:lnTo>
                  <a:lnTo>
                    <a:pt x="14109161" y="8622265"/>
                  </a:lnTo>
                  <a:lnTo>
                    <a:pt x="0" y="86222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14109161" y="7038490"/>
              <a:ext cx="4830381" cy="7611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50"/>
                </a:lnSpc>
              </a:pPr>
              <a:r>
                <a:rPr lang="en-US" sz="1792">
                  <a:solidFill>
                    <a:srgbClr val="000000"/>
                  </a:solidFill>
                  <a:latin typeface="Arial"/>
                </a:rPr>
                <a:t>Gráfico de líneas:</a:t>
              </a:r>
            </a:p>
            <a:p>
              <a:pPr algn="l">
                <a:lnSpc>
                  <a:spcPts val="2150"/>
                </a:lnSpc>
                <a:spcBef>
                  <a:spcPct val="0"/>
                </a:spcBef>
              </a:pPr>
              <a:r>
                <a:rPr lang="en-US" sz="1792">
                  <a:solidFill>
                    <a:srgbClr val="000000"/>
                  </a:solidFill>
                  <a:latin typeface="Arial"/>
                </a:rPr>
                <a:t>Location vs Wind Speed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610770" y="313265"/>
            <a:ext cx="13484040" cy="111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52"/>
              </a:lnSpc>
              <a:spcBef>
                <a:spcPct val="0"/>
              </a:spcBef>
            </a:pPr>
            <a:r>
              <a:rPr lang="en-US" sz="6537">
                <a:solidFill>
                  <a:srgbClr val="010101"/>
                </a:solidFill>
                <a:latin typeface="Open Sans Extra Bold"/>
              </a:rPr>
              <a:t>METODOLOGÍA Y RESULTADOS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49869" y="0"/>
            <a:ext cx="4138131" cy="874180"/>
          </a:xfrm>
          <a:custGeom>
            <a:avLst/>
            <a:gdLst/>
            <a:ahLst/>
            <a:cxnLst/>
            <a:rect r="r" b="b" t="t" l="l"/>
            <a:pathLst>
              <a:path h="874180" w="4138131">
                <a:moveTo>
                  <a:pt x="0" y="0"/>
                </a:moveTo>
                <a:lnTo>
                  <a:pt x="4138131" y="0"/>
                </a:lnTo>
                <a:lnTo>
                  <a:pt x="4138131" y="874180"/>
                </a:lnTo>
                <a:lnTo>
                  <a:pt x="0" y="874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10770" y="1758923"/>
            <a:ext cx="8889832" cy="670609"/>
            <a:chOff x="0" y="0"/>
            <a:chExt cx="2414555" cy="1821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14555" cy="182143"/>
            </a:xfrm>
            <a:custGeom>
              <a:avLst/>
              <a:gdLst/>
              <a:ahLst/>
              <a:cxnLst/>
              <a:rect r="r" b="b" t="t" l="l"/>
              <a:pathLst>
                <a:path h="182143" w="2414555">
                  <a:moveTo>
                    <a:pt x="17417" y="0"/>
                  </a:moveTo>
                  <a:lnTo>
                    <a:pt x="2397137" y="0"/>
                  </a:lnTo>
                  <a:cubicBezTo>
                    <a:pt x="2406757" y="0"/>
                    <a:pt x="2414555" y="7798"/>
                    <a:pt x="2414555" y="17417"/>
                  </a:cubicBezTo>
                  <a:lnTo>
                    <a:pt x="2414555" y="164726"/>
                  </a:lnTo>
                  <a:cubicBezTo>
                    <a:pt x="2414555" y="174345"/>
                    <a:pt x="2406757" y="182143"/>
                    <a:pt x="2397137" y="182143"/>
                  </a:cubicBezTo>
                  <a:lnTo>
                    <a:pt x="17417" y="182143"/>
                  </a:lnTo>
                  <a:cubicBezTo>
                    <a:pt x="7798" y="182143"/>
                    <a:pt x="0" y="174345"/>
                    <a:pt x="0" y="164726"/>
                  </a:cubicBezTo>
                  <a:lnTo>
                    <a:pt x="0" y="17417"/>
                  </a:lnTo>
                  <a:cubicBezTo>
                    <a:pt x="0" y="7798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02C37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414555" cy="229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3432830"/>
            <a:ext cx="16928777" cy="3679386"/>
          </a:xfrm>
          <a:custGeom>
            <a:avLst/>
            <a:gdLst/>
            <a:ahLst/>
            <a:cxnLst/>
            <a:rect r="r" b="b" t="t" l="l"/>
            <a:pathLst>
              <a:path h="3679386" w="16928777">
                <a:moveTo>
                  <a:pt x="0" y="0"/>
                </a:moveTo>
                <a:lnTo>
                  <a:pt x="16928777" y="0"/>
                </a:lnTo>
                <a:lnTo>
                  <a:pt x="16928777" y="3679386"/>
                </a:lnTo>
                <a:lnTo>
                  <a:pt x="0" y="36793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62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6345328" y="9821094"/>
            <a:ext cx="5047208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Automatización y Análisis de bases de Datos Climáticos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380886" y="9821094"/>
            <a:ext cx="907114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17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67373" y="1796730"/>
            <a:ext cx="8533230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FDFDFD"/>
                </a:solidFill>
                <a:latin typeface="Open Sans Extra Bold"/>
              </a:rPr>
              <a:t>4.Visualización automatizada de datos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1427" y="2639082"/>
            <a:ext cx="10631109" cy="43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 Extra Bold"/>
              </a:rPr>
              <a:t>4.2 Histogramas con Seaborn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0770" y="313265"/>
            <a:ext cx="13484040" cy="111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52"/>
              </a:lnSpc>
              <a:spcBef>
                <a:spcPct val="0"/>
              </a:spcBef>
            </a:pPr>
            <a:r>
              <a:rPr lang="en-US" sz="6537">
                <a:solidFill>
                  <a:srgbClr val="010101"/>
                </a:solidFill>
                <a:latin typeface="Open Sans Extra Bold"/>
              </a:rPr>
              <a:t>METODOLOGÍA Y RESULTADOS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49869" y="0"/>
            <a:ext cx="4138131" cy="874180"/>
          </a:xfrm>
          <a:custGeom>
            <a:avLst/>
            <a:gdLst/>
            <a:ahLst/>
            <a:cxnLst/>
            <a:rect r="r" b="b" t="t" l="l"/>
            <a:pathLst>
              <a:path h="874180" w="4138131">
                <a:moveTo>
                  <a:pt x="0" y="0"/>
                </a:moveTo>
                <a:lnTo>
                  <a:pt x="4138131" y="0"/>
                </a:lnTo>
                <a:lnTo>
                  <a:pt x="4138131" y="874180"/>
                </a:lnTo>
                <a:lnTo>
                  <a:pt x="0" y="874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10770" y="1758923"/>
            <a:ext cx="8889832" cy="670609"/>
            <a:chOff x="0" y="0"/>
            <a:chExt cx="2414555" cy="1821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14555" cy="182143"/>
            </a:xfrm>
            <a:custGeom>
              <a:avLst/>
              <a:gdLst/>
              <a:ahLst/>
              <a:cxnLst/>
              <a:rect r="r" b="b" t="t" l="l"/>
              <a:pathLst>
                <a:path h="182143" w="2414555">
                  <a:moveTo>
                    <a:pt x="17417" y="0"/>
                  </a:moveTo>
                  <a:lnTo>
                    <a:pt x="2397137" y="0"/>
                  </a:lnTo>
                  <a:cubicBezTo>
                    <a:pt x="2406757" y="0"/>
                    <a:pt x="2414555" y="7798"/>
                    <a:pt x="2414555" y="17417"/>
                  </a:cubicBezTo>
                  <a:lnTo>
                    <a:pt x="2414555" y="164726"/>
                  </a:lnTo>
                  <a:cubicBezTo>
                    <a:pt x="2414555" y="174345"/>
                    <a:pt x="2406757" y="182143"/>
                    <a:pt x="2397137" y="182143"/>
                  </a:cubicBezTo>
                  <a:lnTo>
                    <a:pt x="17417" y="182143"/>
                  </a:lnTo>
                  <a:cubicBezTo>
                    <a:pt x="7798" y="182143"/>
                    <a:pt x="0" y="174345"/>
                    <a:pt x="0" y="164726"/>
                  </a:cubicBezTo>
                  <a:lnTo>
                    <a:pt x="0" y="17417"/>
                  </a:lnTo>
                  <a:cubicBezTo>
                    <a:pt x="0" y="7798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02C37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414555" cy="229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9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345328" y="9821094"/>
            <a:ext cx="5047208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Automatización y Análisis de bases de Datos Climáticos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380886" y="9821094"/>
            <a:ext cx="907114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18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67373" y="1796730"/>
            <a:ext cx="8533230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FDFDFD"/>
                </a:solidFill>
                <a:latin typeface="Open Sans Extra Bold"/>
              </a:rPr>
              <a:t>4.Visualización automatizada de datos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1427" y="2639082"/>
            <a:ext cx="10631109" cy="43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 Extra Bold"/>
              </a:rPr>
              <a:t>4.2 Histogramas con Seaborn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090639" y="3273044"/>
            <a:ext cx="14969674" cy="6383986"/>
            <a:chOff x="0" y="0"/>
            <a:chExt cx="19959566" cy="851198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276767" cy="8511981"/>
            </a:xfrm>
            <a:custGeom>
              <a:avLst/>
              <a:gdLst/>
              <a:ahLst/>
              <a:cxnLst/>
              <a:rect r="r" b="b" t="t" l="l"/>
              <a:pathLst>
                <a:path h="8511981" w="15276767">
                  <a:moveTo>
                    <a:pt x="0" y="0"/>
                  </a:moveTo>
                  <a:lnTo>
                    <a:pt x="15276767" y="0"/>
                  </a:lnTo>
                  <a:lnTo>
                    <a:pt x="15276767" y="8511981"/>
                  </a:lnTo>
                  <a:lnTo>
                    <a:pt x="0" y="85119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15006640" y="6655682"/>
              <a:ext cx="4952925" cy="7793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05"/>
                </a:lnSpc>
              </a:pPr>
              <a:r>
                <a:rPr lang="en-US" sz="1837">
                  <a:solidFill>
                    <a:srgbClr val="000000"/>
                  </a:solidFill>
                  <a:latin typeface="Arial"/>
                </a:rPr>
                <a:t>Histograma de Frecuencias:</a:t>
              </a:r>
            </a:p>
            <a:p>
              <a:pPr algn="l">
                <a:lnSpc>
                  <a:spcPts val="2205"/>
                </a:lnSpc>
                <a:spcBef>
                  <a:spcPct val="0"/>
                </a:spcBef>
              </a:pPr>
              <a:r>
                <a:rPr lang="en-US" sz="1837">
                  <a:solidFill>
                    <a:srgbClr val="000000"/>
                  </a:solidFill>
                  <a:latin typeface="Arial"/>
                </a:rPr>
                <a:t>Temperature vs Count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610770" y="313265"/>
            <a:ext cx="13484040" cy="111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52"/>
              </a:lnSpc>
              <a:spcBef>
                <a:spcPct val="0"/>
              </a:spcBef>
            </a:pPr>
            <a:r>
              <a:rPr lang="en-US" sz="6537">
                <a:solidFill>
                  <a:srgbClr val="010101"/>
                </a:solidFill>
                <a:latin typeface="Open Sans Extra Bold"/>
              </a:rPr>
              <a:t>METODOLOGÍA Y RESULTADOS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49869" y="0"/>
            <a:ext cx="4138131" cy="874180"/>
          </a:xfrm>
          <a:custGeom>
            <a:avLst/>
            <a:gdLst/>
            <a:ahLst/>
            <a:cxnLst/>
            <a:rect r="r" b="b" t="t" l="l"/>
            <a:pathLst>
              <a:path h="874180" w="4138131">
                <a:moveTo>
                  <a:pt x="0" y="0"/>
                </a:moveTo>
                <a:lnTo>
                  <a:pt x="4138131" y="0"/>
                </a:lnTo>
                <a:lnTo>
                  <a:pt x="4138131" y="874180"/>
                </a:lnTo>
                <a:lnTo>
                  <a:pt x="0" y="874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10770" y="1758923"/>
            <a:ext cx="8889832" cy="670609"/>
            <a:chOff x="0" y="0"/>
            <a:chExt cx="2414555" cy="1821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14555" cy="182143"/>
            </a:xfrm>
            <a:custGeom>
              <a:avLst/>
              <a:gdLst/>
              <a:ahLst/>
              <a:cxnLst/>
              <a:rect r="r" b="b" t="t" l="l"/>
              <a:pathLst>
                <a:path h="182143" w="2414555">
                  <a:moveTo>
                    <a:pt x="17417" y="0"/>
                  </a:moveTo>
                  <a:lnTo>
                    <a:pt x="2397137" y="0"/>
                  </a:lnTo>
                  <a:cubicBezTo>
                    <a:pt x="2406757" y="0"/>
                    <a:pt x="2414555" y="7798"/>
                    <a:pt x="2414555" y="17417"/>
                  </a:cubicBezTo>
                  <a:lnTo>
                    <a:pt x="2414555" y="164726"/>
                  </a:lnTo>
                  <a:cubicBezTo>
                    <a:pt x="2414555" y="174345"/>
                    <a:pt x="2406757" y="182143"/>
                    <a:pt x="2397137" y="182143"/>
                  </a:cubicBezTo>
                  <a:lnTo>
                    <a:pt x="17417" y="182143"/>
                  </a:lnTo>
                  <a:cubicBezTo>
                    <a:pt x="7798" y="182143"/>
                    <a:pt x="0" y="174345"/>
                    <a:pt x="0" y="164726"/>
                  </a:cubicBezTo>
                  <a:lnTo>
                    <a:pt x="0" y="17417"/>
                  </a:lnTo>
                  <a:cubicBezTo>
                    <a:pt x="0" y="7798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02C37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414555" cy="229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83014" y="4051856"/>
            <a:ext cx="16497873" cy="3466687"/>
          </a:xfrm>
          <a:custGeom>
            <a:avLst/>
            <a:gdLst/>
            <a:ahLst/>
            <a:cxnLst/>
            <a:rect r="r" b="b" t="t" l="l"/>
            <a:pathLst>
              <a:path h="3466687" w="16497873">
                <a:moveTo>
                  <a:pt x="0" y="0"/>
                </a:moveTo>
                <a:lnTo>
                  <a:pt x="16497872" y="0"/>
                </a:lnTo>
                <a:lnTo>
                  <a:pt x="16497872" y="3466686"/>
                </a:lnTo>
                <a:lnTo>
                  <a:pt x="0" y="34666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45328" y="9821094"/>
            <a:ext cx="5047208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Automatización y Análisis de bases de Datos Climáticos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380886" y="9821094"/>
            <a:ext cx="907114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19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67373" y="1796730"/>
            <a:ext cx="8533230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FDFDFD"/>
                </a:solidFill>
                <a:latin typeface="Open Sans Extra Bold"/>
              </a:rPr>
              <a:t>4.Visualización automatizada de datos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1427" y="2639082"/>
            <a:ext cx="10631109" cy="43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 Extra Bold"/>
              </a:rPr>
              <a:t>4.3 Diagramas de caja y bigote con Seaborn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0770" y="313265"/>
            <a:ext cx="13484040" cy="111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52"/>
              </a:lnSpc>
              <a:spcBef>
                <a:spcPct val="0"/>
              </a:spcBef>
            </a:pPr>
            <a:r>
              <a:rPr lang="en-US" sz="6537">
                <a:solidFill>
                  <a:srgbClr val="010101"/>
                </a:solidFill>
                <a:latin typeface="Open Sans Extra Bold"/>
              </a:rPr>
              <a:t>METODOLOGÍA Y RESULTADOS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45328" y="9821094"/>
            <a:ext cx="5047208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Automatización y Análisis de bases de Datos Climáticos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380886" y="9821094"/>
            <a:ext cx="907114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647484" y="1655294"/>
            <a:ext cx="8970128" cy="1119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52"/>
              </a:lnSpc>
              <a:spcBef>
                <a:spcPct val="0"/>
              </a:spcBef>
            </a:pPr>
            <a:r>
              <a:rPr lang="en-US" sz="6537" strike="noStrike" u="none">
                <a:solidFill>
                  <a:srgbClr val="010101"/>
                </a:solidFill>
                <a:latin typeface="Open Sans Extra Bold"/>
              </a:rPr>
              <a:t>CONTENIDO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5400000">
            <a:off x="2642619" y="3559577"/>
            <a:ext cx="832901" cy="739011"/>
          </a:xfrm>
          <a:custGeom>
            <a:avLst/>
            <a:gdLst/>
            <a:ahLst/>
            <a:cxnLst/>
            <a:rect r="r" b="b" t="t" l="l"/>
            <a:pathLst>
              <a:path h="739011" w="832901">
                <a:moveTo>
                  <a:pt x="0" y="0"/>
                </a:moveTo>
                <a:lnTo>
                  <a:pt x="832901" y="0"/>
                </a:lnTo>
                <a:lnTo>
                  <a:pt x="832901" y="739011"/>
                </a:lnTo>
                <a:lnTo>
                  <a:pt x="0" y="7390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723686" y="3490968"/>
            <a:ext cx="1077283" cy="786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512"/>
              </a:lnSpc>
              <a:spcBef>
                <a:spcPct val="0"/>
              </a:spcBef>
            </a:pPr>
            <a:r>
              <a:rPr lang="en-US" sz="4651" spc="-93">
                <a:solidFill>
                  <a:srgbClr val="051D40"/>
                </a:solidFill>
                <a:latin typeface="Montserrat"/>
              </a:rPr>
              <a:t>01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5400000">
            <a:off x="2642619" y="4579243"/>
            <a:ext cx="832901" cy="739011"/>
          </a:xfrm>
          <a:custGeom>
            <a:avLst/>
            <a:gdLst/>
            <a:ahLst/>
            <a:cxnLst/>
            <a:rect r="r" b="b" t="t" l="l"/>
            <a:pathLst>
              <a:path h="739011" w="832901">
                <a:moveTo>
                  <a:pt x="0" y="0"/>
                </a:moveTo>
                <a:lnTo>
                  <a:pt x="832901" y="0"/>
                </a:lnTo>
                <a:lnTo>
                  <a:pt x="832901" y="739011"/>
                </a:lnTo>
                <a:lnTo>
                  <a:pt x="0" y="7390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723686" y="4510634"/>
            <a:ext cx="1077283" cy="786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512"/>
              </a:lnSpc>
              <a:spcBef>
                <a:spcPct val="0"/>
              </a:spcBef>
            </a:pPr>
            <a:r>
              <a:rPr lang="en-US" sz="4651" spc="-93">
                <a:solidFill>
                  <a:srgbClr val="051D40"/>
                </a:solidFill>
                <a:latin typeface="Montserrat"/>
              </a:rPr>
              <a:t>02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5400000">
            <a:off x="2642619" y="5598470"/>
            <a:ext cx="832901" cy="739011"/>
          </a:xfrm>
          <a:custGeom>
            <a:avLst/>
            <a:gdLst/>
            <a:ahLst/>
            <a:cxnLst/>
            <a:rect r="r" b="b" t="t" l="l"/>
            <a:pathLst>
              <a:path h="739011" w="832901">
                <a:moveTo>
                  <a:pt x="0" y="0"/>
                </a:moveTo>
                <a:lnTo>
                  <a:pt x="832901" y="0"/>
                </a:lnTo>
                <a:lnTo>
                  <a:pt x="832901" y="739010"/>
                </a:lnTo>
                <a:lnTo>
                  <a:pt x="0" y="739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723686" y="5529861"/>
            <a:ext cx="1077283" cy="786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512"/>
              </a:lnSpc>
              <a:spcBef>
                <a:spcPct val="0"/>
              </a:spcBef>
            </a:pPr>
            <a:r>
              <a:rPr lang="en-US" sz="4651" spc="-93">
                <a:solidFill>
                  <a:srgbClr val="051D40"/>
                </a:solidFill>
                <a:latin typeface="Montserrat"/>
              </a:rPr>
              <a:t>03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5400000">
            <a:off x="2642619" y="6618136"/>
            <a:ext cx="832901" cy="739011"/>
          </a:xfrm>
          <a:custGeom>
            <a:avLst/>
            <a:gdLst/>
            <a:ahLst/>
            <a:cxnLst/>
            <a:rect r="r" b="b" t="t" l="l"/>
            <a:pathLst>
              <a:path h="739011" w="832901">
                <a:moveTo>
                  <a:pt x="0" y="0"/>
                </a:moveTo>
                <a:lnTo>
                  <a:pt x="832901" y="0"/>
                </a:lnTo>
                <a:lnTo>
                  <a:pt x="832901" y="739011"/>
                </a:lnTo>
                <a:lnTo>
                  <a:pt x="0" y="7390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866409" y="3481443"/>
            <a:ext cx="6150566" cy="7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2"/>
              </a:lnSpc>
              <a:spcBef>
                <a:spcPct val="0"/>
              </a:spcBef>
            </a:pPr>
            <a:r>
              <a:rPr lang="en-US" sz="4651" spc="-93">
                <a:solidFill>
                  <a:srgbClr val="051D40"/>
                </a:solidFill>
                <a:latin typeface="Open Sans"/>
              </a:rPr>
              <a:t>INTRODUCCIÓN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866409" y="4501958"/>
            <a:ext cx="6753722" cy="7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2"/>
              </a:lnSpc>
              <a:spcBef>
                <a:spcPct val="0"/>
              </a:spcBef>
            </a:pPr>
            <a:r>
              <a:rPr lang="en-US" sz="4651" spc="-93">
                <a:solidFill>
                  <a:srgbClr val="051D40"/>
                </a:solidFill>
                <a:latin typeface="Open Sans"/>
              </a:rPr>
              <a:t>METODOLOGÍA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866409" y="5522473"/>
            <a:ext cx="7584280" cy="7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2"/>
              </a:lnSpc>
              <a:spcBef>
                <a:spcPct val="0"/>
              </a:spcBef>
            </a:pPr>
            <a:r>
              <a:rPr lang="en-US" sz="4651" spc="-93">
                <a:solidFill>
                  <a:srgbClr val="051D40"/>
                </a:solidFill>
                <a:latin typeface="Open Sans"/>
              </a:rPr>
              <a:t>CONCLUSIONES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866409" y="6542988"/>
            <a:ext cx="7169001" cy="796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2"/>
              </a:lnSpc>
              <a:spcBef>
                <a:spcPct val="0"/>
              </a:spcBef>
            </a:pPr>
            <a:r>
              <a:rPr lang="en-US" sz="4651" spc="-93">
                <a:solidFill>
                  <a:srgbClr val="051D40"/>
                </a:solidFill>
                <a:latin typeface="Open Sans"/>
              </a:rPr>
              <a:t>RECOMENDACIONES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723686" y="6549527"/>
            <a:ext cx="1077283" cy="786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512"/>
              </a:lnSpc>
              <a:spcBef>
                <a:spcPct val="0"/>
              </a:spcBef>
            </a:pPr>
            <a:r>
              <a:rPr lang="en-US" sz="4651" spc="-93">
                <a:solidFill>
                  <a:srgbClr val="051D40"/>
                </a:solidFill>
                <a:latin typeface="Montserrat"/>
              </a:rPr>
              <a:t>04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4149869" y="0"/>
            <a:ext cx="4138131" cy="874180"/>
          </a:xfrm>
          <a:custGeom>
            <a:avLst/>
            <a:gdLst/>
            <a:ahLst/>
            <a:cxnLst/>
            <a:rect r="r" b="b" t="t" l="l"/>
            <a:pathLst>
              <a:path h="874180" w="4138131">
                <a:moveTo>
                  <a:pt x="0" y="0"/>
                </a:moveTo>
                <a:lnTo>
                  <a:pt x="4138131" y="0"/>
                </a:lnTo>
                <a:lnTo>
                  <a:pt x="4138131" y="874180"/>
                </a:lnTo>
                <a:lnTo>
                  <a:pt x="0" y="8741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2642619" y="7641537"/>
            <a:ext cx="832901" cy="739011"/>
          </a:xfrm>
          <a:custGeom>
            <a:avLst/>
            <a:gdLst/>
            <a:ahLst/>
            <a:cxnLst/>
            <a:rect r="r" b="b" t="t" l="l"/>
            <a:pathLst>
              <a:path h="739011" w="832901">
                <a:moveTo>
                  <a:pt x="0" y="0"/>
                </a:moveTo>
                <a:lnTo>
                  <a:pt x="832901" y="0"/>
                </a:lnTo>
                <a:lnTo>
                  <a:pt x="832901" y="739011"/>
                </a:lnTo>
                <a:lnTo>
                  <a:pt x="0" y="7390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866409" y="7563403"/>
            <a:ext cx="7169001" cy="7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2"/>
              </a:lnSpc>
              <a:spcBef>
                <a:spcPct val="0"/>
              </a:spcBef>
            </a:pPr>
            <a:r>
              <a:rPr lang="en-US" sz="4651" spc="-93">
                <a:solidFill>
                  <a:srgbClr val="051D40"/>
                </a:solidFill>
                <a:latin typeface="Open Sans"/>
              </a:rPr>
              <a:t>BIBLIOGRAFÍA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723686" y="7572928"/>
            <a:ext cx="1077283" cy="786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512"/>
              </a:lnSpc>
              <a:spcBef>
                <a:spcPct val="0"/>
              </a:spcBef>
            </a:pPr>
            <a:r>
              <a:rPr lang="en-US" sz="4651" spc="-93">
                <a:solidFill>
                  <a:srgbClr val="051D40"/>
                </a:solidFill>
                <a:latin typeface="Montserrat"/>
              </a:rPr>
              <a:t>05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49869" y="0"/>
            <a:ext cx="4138131" cy="874180"/>
          </a:xfrm>
          <a:custGeom>
            <a:avLst/>
            <a:gdLst/>
            <a:ahLst/>
            <a:cxnLst/>
            <a:rect r="r" b="b" t="t" l="l"/>
            <a:pathLst>
              <a:path h="874180" w="4138131">
                <a:moveTo>
                  <a:pt x="0" y="0"/>
                </a:moveTo>
                <a:lnTo>
                  <a:pt x="4138131" y="0"/>
                </a:lnTo>
                <a:lnTo>
                  <a:pt x="4138131" y="874180"/>
                </a:lnTo>
                <a:lnTo>
                  <a:pt x="0" y="874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10770" y="1758923"/>
            <a:ext cx="8889832" cy="670609"/>
            <a:chOff x="0" y="0"/>
            <a:chExt cx="2414555" cy="1821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14555" cy="182143"/>
            </a:xfrm>
            <a:custGeom>
              <a:avLst/>
              <a:gdLst/>
              <a:ahLst/>
              <a:cxnLst/>
              <a:rect r="r" b="b" t="t" l="l"/>
              <a:pathLst>
                <a:path h="182143" w="2414555">
                  <a:moveTo>
                    <a:pt x="17417" y="0"/>
                  </a:moveTo>
                  <a:lnTo>
                    <a:pt x="2397137" y="0"/>
                  </a:lnTo>
                  <a:cubicBezTo>
                    <a:pt x="2406757" y="0"/>
                    <a:pt x="2414555" y="7798"/>
                    <a:pt x="2414555" y="17417"/>
                  </a:cubicBezTo>
                  <a:lnTo>
                    <a:pt x="2414555" y="164726"/>
                  </a:lnTo>
                  <a:cubicBezTo>
                    <a:pt x="2414555" y="174345"/>
                    <a:pt x="2406757" y="182143"/>
                    <a:pt x="2397137" y="182143"/>
                  </a:cubicBezTo>
                  <a:lnTo>
                    <a:pt x="17417" y="182143"/>
                  </a:lnTo>
                  <a:cubicBezTo>
                    <a:pt x="7798" y="182143"/>
                    <a:pt x="0" y="174345"/>
                    <a:pt x="0" y="164726"/>
                  </a:cubicBezTo>
                  <a:lnTo>
                    <a:pt x="0" y="17417"/>
                  </a:lnTo>
                  <a:cubicBezTo>
                    <a:pt x="0" y="7798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02C37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414555" cy="229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9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4630413" y="7790624"/>
            <a:ext cx="3657587" cy="585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1"/>
              </a:lnSpc>
            </a:pPr>
            <a:r>
              <a:rPr lang="en-US" sz="1809">
                <a:solidFill>
                  <a:srgbClr val="000000"/>
                </a:solidFill>
                <a:latin typeface="Arial"/>
              </a:rPr>
              <a:t>Diagrama de caja y bigote:</a:t>
            </a:r>
          </a:p>
          <a:p>
            <a:pPr algn="l">
              <a:lnSpc>
                <a:spcPts val="2171"/>
              </a:lnSpc>
              <a:spcBef>
                <a:spcPct val="0"/>
              </a:spcBef>
            </a:pPr>
            <a:r>
              <a:rPr lang="en-US" sz="1809">
                <a:solidFill>
                  <a:srgbClr val="000000"/>
                </a:solidFill>
                <a:latin typeface="Arial"/>
              </a:rPr>
              <a:t>Location vs Wind Speed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3681749" y="3337481"/>
            <a:ext cx="10924501" cy="6083323"/>
          </a:xfrm>
          <a:custGeom>
            <a:avLst/>
            <a:gdLst/>
            <a:ahLst/>
            <a:cxnLst/>
            <a:rect r="r" b="b" t="t" l="l"/>
            <a:pathLst>
              <a:path h="6083323" w="10924501">
                <a:moveTo>
                  <a:pt x="0" y="0"/>
                </a:moveTo>
                <a:lnTo>
                  <a:pt x="10924502" y="0"/>
                </a:lnTo>
                <a:lnTo>
                  <a:pt x="10924502" y="6083323"/>
                </a:lnTo>
                <a:lnTo>
                  <a:pt x="0" y="60833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345328" y="9821094"/>
            <a:ext cx="5047208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Automatización y Análisis de bases de Datos Climáticos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380886" y="9821094"/>
            <a:ext cx="907114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20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7373" y="1796730"/>
            <a:ext cx="8533230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FDFDFD"/>
                </a:solidFill>
                <a:latin typeface="Open Sans Extra Bold"/>
              </a:rPr>
              <a:t>4.Visualización automatizada de datos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61427" y="2639082"/>
            <a:ext cx="10631109" cy="43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 Extra Bold"/>
              </a:rPr>
              <a:t>4.3 Diagramas de caja y bigote con Seaborn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0770" y="313265"/>
            <a:ext cx="13484040" cy="111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52"/>
              </a:lnSpc>
              <a:spcBef>
                <a:spcPct val="0"/>
              </a:spcBef>
            </a:pPr>
            <a:r>
              <a:rPr lang="en-US" sz="6537">
                <a:solidFill>
                  <a:srgbClr val="010101"/>
                </a:solidFill>
                <a:latin typeface="Open Sans Extra Bold"/>
              </a:rPr>
              <a:t>METODOLOGÍA Y RESULTADOS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49869" y="0"/>
            <a:ext cx="4138131" cy="874180"/>
          </a:xfrm>
          <a:custGeom>
            <a:avLst/>
            <a:gdLst/>
            <a:ahLst/>
            <a:cxnLst/>
            <a:rect r="r" b="b" t="t" l="l"/>
            <a:pathLst>
              <a:path h="874180" w="4138131">
                <a:moveTo>
                  <a:pt x="0" y="0"/>
                </a:moveTo>
                <a:lnTo>
                  <a:pt x="4138131" y="0"/>
                </a:lnTo>
                <a:lnTo>
                  <a:pt x="4138131" y="874180"/>
                </a:lnTo>
                <a:lnTo>
                  <a:pt x="0" y="874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10770" y="1758923"/>
            <a:ext cx="8889832" cy="670609"/>
            <a:chOff x="0" y="0"/>
            <a:chExt cx="2414555" cy="1821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14555" cy="182143"/>
            </a:xfrm>
            <a:custGeom>
              <a:avLst/>
              <a:gdLst/>
              <a:ahLst/>
              <a:cxnLst/>
              <a:rect r="r" b="b" t="t" l="l"/>
              <a:pathLst>
                <a:path h="182143" w="2414555">
                  <a:moveTo>
                    <a:pt x="17417" y="0"/>
                  </a:moveTo>
                  <a:lnTo>
                    <a:pt x="2397137" y="0"/>
                  </a:lnTo>
                  <a:cubicBezTo>
                    <a:pt x="2406757" y="0"/>
                    <a:pt x="2414555" y="7798"/>
                    <a:pt x="2414555" y="17417"/>
                  </a:cubicBezTo>
                  <a:lnTo>
                    <a:pt x="2414555" y="164726"/>
                  </a:lnTo>
                  <a:cubicBezTo>
                    <a:pt x="2414555" y="174345"/>
                    <a:pt x="2406757" y="182143"/>
                    <a:pt x="2397137" y="182143"/>
                  </a:cubicBezTo>
                  <a:lnTo>
                    <a:pt x="17417" y="182143"/>
                  </a:lnTo>
                  <a:cubicBezTo>
                    <a:pt x="7798" y="182143"/>
                    <a:pt x="0" y="174345"/>
                    <a:pt x="0" y="164726"/>
                  </a:cubicBezTo>
                  <a:lnTo>
                    <a:pt x="0" y="17417"/>
                  </a:lnTo>
                  <a:cubicBezTo>
                    <a:pt x="0" y="7798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02C37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414555" cy="229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61427" y="3337481"/>
            <a:ext cx="12573307" cy="6151990"/>
          </a:xfrm>
          <a:custGeom>
            <a:avLst/>
            <a:gdLst/>
            <a:ahLst/>
            <a:cxnLst/>
            <a:rect r="r" b="b" t="t" l="l"/>
            <a:pathLst>
              <a:path h="6151990" w="12573307">
                <a:moveTo>
                  <a:pt x="0" y="0"/>
                </a:moveTo>
                <a:lnTo>
                  <a:pt x="12573308" y="0"/>
                </a:lnTo>
                <a:lnTo>
                  <a:pt x="12573308" y="6151990"/>
                </a:lnTo>
                <a:lnTo>
                  <a:pt x="0" y="61519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6345328" y="9821094"/>
            <a:ext cx="5047208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Automatización y Análisis de bases de Datos Climáticos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380886" y="9821094"/>
            <a:ext cx="907114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21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67373" y="1796730"/>
            <a:ext cx="8533230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FDFDFD"/>
                </a:solidFill>
                <a:latin typeface="Open Sans Extra Bold"/>
              </a:rPr>
              <a:t>4.Visualización automatizada de datos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1427" y="2639082"/>
            <a:ext cx="10631109" cy="43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 Extra Bold"/>
              </a:rPr>
              <a:t>4.4 Generación y guardado automatizado de gráficos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0770" y="313265"/>
            <a:ext cx="13484040" cy="111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52"/>
              </a:lnSpc>
              <a:spcBef>
                <a:spcPct val="0"/>
              </a:spcBef>
            </a:pPr>
            <a:r>
              <a:rPr lang="en-US" sz="6537">
                <a:solidFill>
                  <a:srgbClr val="010101"/>
                </a:solidFill>
                <a:latin typeface="Open Sans Extra Bold"/>
              </a:rPr>
              <a:t>METODOLOGÍA Y RESULTADOS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49869" y="0"/>
            <a:ext cx="4138131" cy="874180"/>
          </a:xfrm>
          <a:custGeom>
            <a:avLst/>
            <a:gdLst/>
            <a:ahLst/>
            <a:cxnLst/>
            <a:rect r="r" b="b" t="t" l="l"/>
            <a:pathLst>
              <a:path h="874180" w="4138131">
                <a:moveTo>
                  <a:pt x="0" y="0"/>
                </a:moveTo>
                <a:lnTo>
                  <a:pt x="4138131" y="0"/>
                </a:lnTo>
                <a:lnTo>
                  <a:pt x="4138131" y="874180"/>
                </a:lnTo>
                <a:lnTo>
                  <a:pt x="0" y="874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10770" y="1758923"/>
            <a:ext cx="8889832" cy="670609"/>
            <a:chOff x="0" y="0"/>
            <a:chExt cx="2414555" cy="1821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14555" cy="182143"/>
            </a:xfrm>
            <a:custGeom>
              <a:avLst/>
              <a:gdLst/>
              <a:ahLst/>
              <a:cxnLst/>
              <a:rect r="r" b="b" t="t" l="l"/>
              <a:pathLst>
                <a:path h="182143" w="2414555">
                  <a:moveTo>
                    <a:pt x="17417" y="0"/>
                  </a:moveTo>
                  <a:lnTo>
                    <a:pt x="2397137" y="0"/>
                  </a:lnTo>
                  <a:cubicBezTo>
                    <a:pt x="2406757" y="0"/>
                    <a:pt x="2414555" y="7798"/>
                    <a:pt x="2414555" y="17417"/>
                  </a:cubicBezTo>
                  <a:lnTo>
                    <a:pt x="2414555" y="164726"/>
                  </a:lnTo>
                  <a:cubicBezTo>
                    <a:pt x="2414555" y="174345"/>
                    <a:pt x="2406757" y="182143"/>
                    <a:pt x="2397137" y="182143"/>
                  </a:cubicBezTo>
                  <a:lnTo>
                    <a:pt x="17417" y="182143"/>
                  </a:lnTo>
                  <a:cubicBezTo>
                    <a:pt x="7798" y="182143"/>
                    <a:pt x="0" y="174345"/>
                    <a:pt x="0" y="164726"/>
                  </a:cubicBezTo>
                  <a:lnTo>
                    <a:pt x="0" y="17417"/>
                  </a:lnTo>
                  <a:cubicBezTo>
                    <a:pt x="0" y="7798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02C37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414555" cy="229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9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345328" y="9821094"/>
            <a:ext cx="5047208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Automatización y Análisis de bases de Datos Climáticos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380886" y="9821094"/>
            <a:ext cx="907114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22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67373" y="1796730"/>
            <a:ext cx="8533230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FDFDFD"/>
                </a:solidFill>
                <a:latin typeface="Open Sans Extra Bold"/>
              </a:rPr>
              <a:t>4.Visualización automatizada de datos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1427" y="2639082"/>
            <a:ext cx="10631109" cy="43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 Extra Bold"/>
              </a:rPr>
              <a:t>4.4 Generación y guardado automatizado de gráficos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0770" y="313265"/>
            <a:ext cx="13484040" cy="111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52"/>
              </a:lnSpc>
              <a:spcBef>
                <a:spcPct val="0"/>
              </a:spcBef>
            </a:pPr>
            <a:r>
              <a:rPr lang="en-US" sz="6537">
                <a:solidFill>
                  <a:srgbClr val="010101"/>
                </a:solidFill>
                <a:latin typeface="Open Sans Extra Bold"/>
              </a:rPr>
              <a:t>METODOLOGÍA Y RESULTADOS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3778843" y="3225379"/>
            <a:ext cx="14085720" cy="6479218"/>
            <a:chOff x="0" y="0"/>
            <a:chExt cx="18780959" cy="863895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828034" cy="8638957"/>
            </a:xfrm>
            <a:custGeom>
              <a:avLst/>
              <a:gdLst/>
              <a:ahLst/>
              <a:cxnLst/>
              <a:rect r="r" b="b" t="t" l="l"/>
              <a:pathLst>
                <a:path h="8638957" w="13828034">
                  <a:moveTo>
                    <a:pt x="0" y="0"/>
                  </a:moveTo>
                  <a:lnTo>
                    <a:pt x="13828034" y="0"/>
                  </a:lnTo>
                  <a:lnTo>
                    <a:pt x="13828034" y="8638957"/>
                  </a:lnTo>
                  <a:lnTo>
                    <a:pt x="0" y="8638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13828034" y="7137075"/>
              <a:ext cx="4952925" cy="7793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05"/>
                </a:lnSpc>
              </a:pPr>
              <a:r>
                <a:rPr lang="en-US" sz="1837">
                  <a:solidFill>
                    <a:srgbClr val="000000"/>
                  </a:solidFill>
                  <a:latin typeface="Arial"/>
                </a:rPr>
                <a:t>Histograma de Frecuencias:</a:t>
              </a:r>
            </a:p>
            <a:p>
              <a:pPr algn="l">
                <a:lnSpc>
                  <a:spcPts val="2205"/>
                </a:lnSpc>
                <a:spcBef>
                  <a:spcPct val="0"/>
                </a:spcBef>
              </a:pPr>
              <a:r>
                <a:rPr lang="en-US" sz="1837">
                  <a:solidFill>
                    <a:srgbClr val="000000"/>
                  </a:solidFill>
                  <a:latin typeface="Arial"/>
                </a:rPr>
                <a:t>Wind speed vs Frequency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49869" y="0"/>
            <a:ext cx="4138131" cy="874180"/>
          </a:xfrm>
          <a:custGeom>
            <a:avLst/>
            <a:gdLst/>
            <a:ahLst/>
            <a:cxnLst/>
            <a:rect r="r" b="b" t="t" l="l"/>
            <a:pathLst>
              <a:path h="874180" w="4138131">
                <a:moveTo>
                  <a:pt x="0" y="0"/>
                </a:moveTo>
                <a:lnTo>
                  <a:pt x="4138131" y="0"/>
                </a:lnTo>
                <a:lnTo>
                  <a:pt x="4138131" y="874180"/>
                </a:lnTo>
                <a:lnTo>
                  <a:pt x="0" y="874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55229" y="3921454"/>
            <a:ext cx="5512658" cy="2256164"/>
          </a:xfrm>
          <a:custGeom>
            <a:avLst/>
            <a:gdLst/>
            <a:ahLst/>
            <a:cxnLst/>
            <a:rect r="r" b="b" t="t" l="l"/>
            <a:pathLst>
              <a:path h="2256164" w="5512658">
                <a:moveTo>
                  <a:pt x="0" y="0"/>
                </a:moveTo>
                <a:lnTo>
                  <a:pt x="5512658" y="0"/>
                </a:lnTo>
                <a:lnTo>
                  <a:pt x="5512658" y="2256164"/>
                </a:lnTo>
                <a:lnTo>
                  <a:pt x="0" y="22561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93332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75500" y="7376911"/>
            <a:ext cx="5512658" cy="2256164"/>
          </a:xfrm>
          <a:custGeom>
            <a:avLst/>
            <a:gdLst/>
            <a:ahLst/>
            <a:cxnLst/>
            <a:rect r="r" b="b" t="t" l="l"/>
            <a:pathLst>
              <a:path h="2256164" w="5512658">
                <a:moveTo>
                  <a:pt x="0" y="0"/>
                </a:moveTo>
                <a:lnTo>
                  <a:pt x="5512658" y="0"/>
                </a:lnTo>
                <a:lnTo>
                  <a:pt x="5512658" y="2256164"/>
                </a:lnTo>
                <a:lnTo>
                  <a:pt x="0" y="22561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93332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652316" y="3921454"/>
            <a:ext cx="5512658" cy="2256164"/>
          </a:xfrm>
          <a:custGeom>
            <a:avLst/>
            <a:gdLst/>
            <a:ahLst/>
            <a:cxnLst/>
            <a:rect r="r" b="b" t="t" l="l"/>
            <a:pathLst>
              <a:path h="2256164" w="5512658">
                <a:moveTo>
                  <a:pt x="0" y="0"/>
                </a:moveTo>
                <a:lnTo>
                  <a:pt x="5512658" y="0"/>
                </a:lnTo>
                <a:lnTo>
                  <a:pt x="5512658" y="2256164"/>
                </a:lnTo>
                <a:lnTo>
                  <a:pt x="0" y="22561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93332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155229" y="2758693"/>
            <a:ext cx="5753200" cy="2528730"/>
            <a:chOff x="0" y="0"/>
            <a:chExt cx="1284183" cy="5644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4183" cy="564443"/>
            </a:xfrm>
            <a:custGeom>
              <a:avLst/>
              <a:gdLst/>
              <a:ahLst/>
              <a:cxnLst/>
              <a:rect r="r" b="b" t="t" l="l"/>
              <a:pathLst>
                <a:path h="564443" w="1284183">
                  <a:moveTo>
                    <a:pt x="26913" y="0"/>
                  </a:moveTo>
                  <a:lnTo>
                    <a:pt x="1257270" y="0"/>
                  </a:lnTo>
                  <a:cubicBezTo>
                    <a:pt x="1264408" y="0"/>
                    <a:pt x="1271253" y="2836"/>
                    <a:pt x="1276300" y="7883"/>
                  </a:cubicBezTo>
                  <a:cubicBezTo>
                    <a:pt x="1281348" y="12930"/>
                    <a:pt x="1284183" y="19776"/>
                    <a:pt x="1284183" y="26913"/>
                  </a:cubicBezTo>
                  <a:lnTo>
                    <a:pt x="1284183" y="537529"/>
                  </a:lnTo>
                  <a:cubicBezTo>
                    <a:pt x="1284183" y="544667"/>
                    <a:pt x="1281348" y="551513"/>
                    <a:pt x="1276300" y="556560"/>
                  </a:cubicBezTo>
                  <a:cubicBezTo>
                    <a:pt x="1271253" y="561607"/>
                    <a:pt x="1264408" y="564443"/>
                    <a:pt x="1257270" y="564443"/>
                  </a:cubicBezTo>
                  <a:lnTo>
                    <a:pt x="26913" y="564443"/>
                  </a:lnTo>
                  <a:cubicBezTo>
                    <a:pt x="19776" y="564443"/>
                    <a:pt x="12930" y="561607"/>
                    <a:pt x="7883" y="556560"/>
                  </a:cubicBezTo>
                  <a:cubicBezTo>
                    <a:pt x="2836" y="551513"/>
                    <a:pt x="0" y="544667"/>
                    <a:pt x="0" y="537529"/>
                  </a:cubicBezTo>
                  <a:lnTo>
                    <a:pt x="0" y="26913"/>
                  </a:lnTo>
                  <a:cubicBezTo>
                    <a:pt x="0" y="19776"/>
                    <a:pt x="2836" y="12930"/>
                    <a:pt x="7883" y="7883"/>
                  </a:cubicBezTo>
                  <a:cubicBezTo>
                    <a:pt x="12930" y="2836"/>
                    <a:pt x="19776" y="0"/>
                    <a:pt x="26913" y="0"/>
                  </a:cubicBez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1284183" cy="659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78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155229" y="6214150"/>
            <a:ext cx="5753200" cy="2528730"/>
            <a:chOff x="0" y="0"/>
            <a:chExt cx="1284183" cy="5644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4183" cy="564443"/>
            </a:xfrm>
            <a:custGeom>
              <a:avLst/>
              <a:gdLst/>
              <a:ahLst/>
              <a:cxnLst/>
              <a:rect r="r" b="b" t="t" l="l"/>
              <a:pathLst>
                <a:path h="564443" w="1284183">
                  <a:moveTo>
                    <a:pt x="33642" y="0"/>
                  </a:moveTo>
                  <a:lnTo>
                    <a:pt x="1250541" y="0"/>
                  </a:lnTo>
                  <a:cubicBezTo>
                    <a:pt x="1259464" y="0"/>
                    <a:pt x="1268021" y="3544"/>
                    <a:pt x="1274330" y="9853"/>
                  </a:cubicBezTo>
                  <a:cubicBezTo>
                    <a:pt x="1280639" y="16163"/>
                    <a:pt x="1284183" y="24719"/>
                    <a:pt x="1284183" y="33642"/>
                  </a:cubicBezTo>
                  <a:lnTo>
                    <a:pt x="1284183" y="530801"/>
                  </a:lnTo>
                  <a:cubicBezTo>
                    <a:pt x="1284183" y="539723"/>
                    <a:pt x="1280639" y="548280"/>
                    <a:pt x="1274330" y="554589"/>
                  </a:cubicBezTo>
                  <a:cubicBezTo>
                    <a:pt x="1268021" y="560899"/>
                    <a:pt x="1259464" y="564443"/>
                    <a:pt x="1250541" y="564443"/>
                  </a:cubicBezTo>
                  <a:lnTo>
                    <a:pt x="33642" y="564443"/>
                  </a:lnTo>
                  <a:cubicBezTo>
                    <a:pt x="24719" y="564443"/>
                    <a:pt x="16163" y="560899"/>
                    <a:pt x="9853" y="554589"/>
                  </a:cubicBezTo>
                  <a:cubicBezTo>
                    <a:pt x="3544" y="548280"/>
                    <a:pt x="0" y="539723"/>
                    <a:pt x="0" y="530801"/>
                  </a:cubicBezTo>
                  <a:lnTo>
                    <a:pt x="0" y="33642"/>
                  </a:lnTo>
                  <a:cubicBezTo>
                    <a:pt x="0" y="24719"/>
                    <a:pt x="3544" y="16163"/>
                    <a:pt x="9853" y="9853"/>
                  </a:cubicBezTo>
                  <a:cubicBezTo>
                    <a:pt x="16163" y="3544"/>
                    <a:pt x="24719" y="0"/>
                    <a:pt x="33642" y="0"/>
                  </a:cubicBezTo>
                  <a:close/>
                </a:path>
              </a:pathLst>
            </a:custGeom>
            <a:solidFill>
              <a:srgbClr val="6AB8C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84183" cy="612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9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652316" y="2758693"/>
            <a:ext cx="5786001" cy="2528730"/>
            <a:chOff x="0" y="0"/>
            <a:chExt cx="1291505" cy="56444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91505" cy="564443"/>
            </a:xfrm>
            <a:custGeom>
              <a:avLst/>
              <a:gdLst/>
              <a:ahLst/>
              <a:cxnLst/>
              <a:rect r="r" b="b" t="t" l="l"/>
              <a:pathLst>
                <a:path h="564443" w="1291505">
                  <a:moveTo>
                    <a:pt x="26761" y="0"/>
                  </a:moveTo>
                  <a:lnTo>
                    <a:pt x="1264744" y="0"/>
                  </a:lnTo>
                  <a:cubicBezTo>
                    <a:pt x="1271841" y="0"/>
                    <a:pt x="1278648" y="2819"/>
                    <a:pt x="1283667" y="7838"/>
                  </a:cubicBezTo>
                  <a:cubicBezTo>
                    <a:pt x="1288685" y="12857"/>
                    <a:pt x="1291505" y="19663"/>
                    <a:pt x="1291505" y="26761"/>
                  </a:cubicBezTo>
                  <a:lnTo>
                    <a:pt x="1291505" y="537682"/>
                  </a:lnTo>
                  <a:cubicBezTo>
                    <a:pt x="1291505" y="544779"/>
                    <a:pt x="1288685" y="551586"/>
                    <a:pt x="1283667" y="556605"/>
                  </a:cubicBezTo>
                  <a:cubicBezTo>
                    <a:pt x="1278648" y="561623"/>
                    <a:pt x="1271841" y="564443"/>
                    <a:pt x="1264744" y="564443"/>
                  </a:cubicBezTo>
                  <a:lnTo>
                    <a:pt x="26761" y="564443"/>
                  </a:lnTo>
                  <a:cubicBezTo>
                    <a:pt x="19663" y="564443"/>
                    <a:pt x="12857" y="561623"/>
                    <a:pt x="7838" y="556605"/>
                  </a:cubicBezTo>
                  <a:cubicBezTo>
                    <a:pt x="2819" y="551586"/>
                    <a:pt x="0" y="544779"/>
                    <a:pt x="0" y="537682"/>
                  </a:cubicBezTo>
                  <a:lnTo>
                    <a:pt x="0" y="26761"/>
                  </a:lnTo>
                  <a:cubicBezTo>
                    <a:pt x="0" y="19663"/>
                    <a:pt x="2819" y="12857"/>
                    <a:pt x="7838" y="7838"/>
                  </a:cubicBezTo>
                  <a:cubicBezTo>
                    <a:pt x="12857" y="2819"/>
                    <a:pt x="19663" y="0"/>
                    <a:pt x="26761" y="0"/>
                  </a:cubicBezTo>
                  <a:close/>
                </a:path>
              </a:pathLst>
            </a:custGeom>
            <a:solidFill>
              <a:srgbClr val="02C37E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0"/>
              <a:ext cx="1291505" cy="659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78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10800000">
            <a:off x="5338016" y="2051042"/>
            <a:ext cx="1147084" cy="906045"/>
            <a:chOff x="0" y="0"/>
            <a:chExt cx="660400" cy="52162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60400" cy="521629"/>
            </a:xfrm>
            <a:custGeom>
              <a:avLst/>
              <a:gdLst/>
              <a:ahLst/>
              <a:cxnLst/>
              <a:rect r="r" b="b" t="t" l="l"/>
              <a:pathLst>
                <a:path h="521629" w="660400">
                  <a:moveTo>
                    <a:pt x="220252" y="502560"/>
                  </a:moveTo>
                  <a:cubicBezTo>
                    <a:pt x="254109" y="514074"/>
                    <a:pt x="292600" y="521629"/>
                    <a:pt x="330378" y="521629"/>
                  </a:cubicBezTo>
                  <a:cubicBezTo>
                    <a:pt x="368157" y="521629"/>
                    <a:pt x="404509" y="515152"/>
                    <a:pt x="438009" y="503638"/>
                  </a:cubicBezTo>
                  <a:cubicBezTo>
                    <a:pt x="438723" y="503279"/>
                    <a:pt x="439435" y="503279"/>
                    <a:pt x="440148" y="502919"/>
                  </a:cubicBezTo>
                  <a:cubicBezTo>
                    <a:pt x="565955" y="456864"/>
                    <a:pt x="658618" y="335250"/>
                    <a:pt x="660400" y="199595"/>
                  </a:cubicBezTo>
                  <a:lnTo>
                    <a:pt x="660400" y="99797"/>
                  </a:lnTo>
                  <a:cubicBezTo>
                    <a:pt x="660400" y="44681"/>
                    <a:pt x="615719" y="0"/>
                    <a:pt x="560603" y="0"/>
                  </a:cubicBezTo>
                  <a:lnTo>
                    <a:pt x="99723" y="0"/>
                  </a:lnTo>
                  <a:cubicBezTo>
                    <a:pt x="44648" y="0"/>
                    <a:pt x="0" y="44648"/>
                    <a:pt x="0" y="99723"/>
                  </a:cubicBezTo>
                  <a:lnTo>
                    <a:pt x="0" y="199446"/>
                  </a:lnTo>
                  <a:cubicBezTo>
                    <a:pt x="1782" y="335969"/>
                    <a:pt x="93019" y="457584"/>
                    <a:pt x="220252" y="502560"/>
                  </a:cubicBezTo>
                  <a:lnTo>
                    <a:pt x="220252" y="502560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0"/>
              <a:ext cx="660400" cy="4898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78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10800000">
            <a:off x="5338016" y="5506499"/>
            <a:ext cx="1147084" cy="906045"/>
            <a:chOff x="0" y="0"/>
            <a:chExt cx="660400" cy="52162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60400" cy="521629"/>
            </a:xfrm>
            <a:custGeom>
              <a:avLst/>
              <a:gdLst/>
              <a:ahLst/>
              <a:cxnLst/>
              <a:rect r="r" b="b" t="t" l="l"/>
              <a:pathLst>
                <a:path h="521629" w="660400">
                  <a:moveTo>
                    <a:pt x="220252" y="502560"/>
                  </a:moveTo>
                  <a:cubicBezTo>
                    <a:pt x="254109" y="514074"/>
                    <a:pt x="292600" y="521629"/>
                    <a:pt x="330378" y="521629"/>
                  </a:cubicBezTo>
                  <a:cubicBezTo>
                    <a:pt x="368157" y="521629"/>
                    <a:pt x="404509" y="515152"/>
                    <a:pt x="438009" y="503638"/>
                  </a:cubicBezTo>
                  <a:cubicBezTo>
                    <a:pt x="438723" y="503279"/>
                    <a:pt x="439435" y="503279"/>
                    <a:pt x="440148" y="502919"/>
                  </a:cubicBezTo>
                  <a:cubicBezTo>
                    <a:pt x="565955" y="456864"/>
                    <a:pt x="658618" y="335250"/>
                    <a:pt x="660400" y="199595"/>
                  </a:cubicBezTo>
                  <a:lnTo>
                    <a:pt x="660400" y="99797"/>
                  </a:lnTo>
                  <a:cubicBezTo>
                    <a:pt x="660400" y="44681"/>
                    <a:pt x="615719" y="0"/>
                    <a:pt x="560603" y="0"/>
                  </a:cubicBezTo>
                  <a:lnTo>
                    <a:pt x="99723" y="0"/>
                  </a:lnTo>
                  <a:cubicBezTo>
                    <a:pt x="44648" y="0"/>
                    <a:pt x="0" y="44648"/>
                    <a:pt x="0" y="99723"/>
                  </a:cubicBezTo>
                  <a:lnTo>
                    <a:pt x="0" y="199446"/>
                  </a:lnTo>
                  <a:cubicBezTo>
                    <a:pt x="1782" y="335969"/>
                    <a:pt x="93019" y="457584"/>
                    <a:pt x="220252" y="502560"/>
                  </a:cubicBezTo>
                  <a:lnTo>
                    <a:pt x="220252" y="502560"/>
                  </a:lnTo>
                  <a:close/>
                </a:path>
              </a:pathLst>
            </a:custGeom>
            <a:solidFill>
              <a:srgbClr val="6AB8C0"/>
            </a:solidFill>
            <a:ln cap="rnd">
              <a:noFill/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660400" cy="4422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9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-10800000">
            <a:off x="11835103" y="2051042"/>
            <a:ext cx="1147084" cy="906045"/>
            <a:chOff x="0" y="0"/>
            <a:chExt cx="660400" cy="52162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60400" cy="521629"/>
            </a:xfrm>
            <a:custGeom>
              <a:avLst/>
              <a:gdLst/>
              <a:ahLst/>
              <a:cxnLst/>
              <a:rect r="r" b="b" t="t" l="l"/>
              <a:pathLst>
                <a:path h="521629" w="660400">
                  <a:moveTo>
                    <a:pt x="220252" y="502560"/>
                  </a:moveTo>
                  <a:cubicBezTo>
                    <a:pt x="254109" y="514074"/>
                    <a:pt x="292600" y="521629"/>
                    <a:pt x="330378" y="521629"/>
                  </a:cubicBezTo>
                  <a:cubicBezTo>
                    <a:pt x="368157" y="521629"/>
                    <a:pt x="404509" y="515152"/>
                    <a:pt x="438009" y="503638"/>
                  </a:cubicBezTo>
                  <a:cubicBezTo>
                    <a:pt x="438723" y="503279"/>
                    <a:pt x="439435" y="503279"/>
                    <a:pt x="440148" y="502919"/>
                  </a:cubicBezTo>
                  <a:cubicBezTo>
                    <a:pt x="565955" y="456864"/>
                    <a:pt x="658618" y="335250"/>
                    <a:pt x="660400" y="199595"/>
                  </a:cubicBezTo>
                  <a:lnTo>
                    <a:pt x="660400" y="99797"/>
                  </a:lnTo>
                  <a:cubicBezTo>
                    <a:pt x="660400" y="44681"/>
                    <a:pt x="615719" y="0"/>
                    <a:pt x="560603" y="0"/>
                  </a:cubicBezTo>
                  <a:lnTo>
                    <a:pt x="99723" y="0"/>
                  </a:lnTo>
                  <a:cubicBezTo>
                    <a:pt x="44648" y="0"/>
                    <a:pt x="0" y="44648"/>
                    <a:pt x="0" y="99723"/>
                  </a:cubicBezTo>
                  <a:lnTo>
                    <a:pt x="0" y="199446"/>
                  </a:lnTo>
                  <a:cubicBezTo>
                    <a:pt x="1782" y="335969"/>
                    <a:pt x="93019" y="457584"/>
                    <a:pt x="220252" y="502560"/>
                  </a:cubicBezTo>
                  <a:lnTo>
                    <a:pt x="220252" y="502560"/>
                  </a:lnTo>
                  <a:close/>
                </a:path>
              </a:pathLst>
            </a:custGeom>
            <a:solidFill>
              <a:srgbClr val="02C37E"/>
            </a:solidFill>
            <a:ln cap="sq">
              <a:noFill/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0"/>
              <a:ext cx="660400" cy="4898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78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5716811" y="372828"/>
            <a:ext cx="6940383" cy="111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52"/>
              </a:lnSpc>
              <a:spcBef>
                <a:spcPct val="0"/>
              </a:spcBef>
            </a:pPr>
            <a:r>
              <a:rPr lang="en-US" sz="6537">
                <a:solidFill>
                  <a:srgbClr val="010101"/>
                </a:solidFill>
                <a:latin typeface="Open Sans Extra Bold"/>
              </a:rPr>
              <a:t>CONCLUSIONES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345328" y="9821094"/>
            <a:ext cx="5047208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Automatización y Análisis de bases de Datos Climáticos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7380886" y="9821094"/>
            <a:ext cx="907114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23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329842" y="3129482"/>
            <a:ext cx="5163432" cy="1536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8"/>
              </a:lnSpc>
            </a:pPr>
            <a:r>
              <a:rPr lang="en-US" sz="1672" spc="86">
                <a:solidFill>
                  <a:srgbClr val="FFFFFF"/>
                </a:solidFill>
                <a:latin typeface="Montserrat Bold"/>
              </a:rPr>
              <a:t>El análisis de datos climatológicos empleando Python permiten comprender los patrones climáticos a largo </a:t>
            </a:r>
          </a:p>
          <a:p>
            <a:pPr algn="ctr" marL="0" indent="0" lvl="0">
              <a:lnSpc>
                <a:spcPts val="2508"/>
              </a:lnSpc>
              <a:spcBef>
                <a:spcPct val="0"/>
              </a:spcBef>
            </a:pPr>
            <a:r>
              <a:rPr lang="en-US" sz="1672" spc="86">
                <a:solidFill>
                  <a:srgbClr val="FFFFFF"/>
                </a:solidFill>
                <a:latin typeface="Montserrat Bold"/>
              </a:rPr>
              <a:t>plazo y construir modelos climatológicos de futuros escenarios.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329842" y="6584939"/>
            <a:ext cx="5408177" cy="184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8"/>
              </a:lnSpc>
            </a:pPr>
            <a:r>
              <a:rPr lang="en-US" sz="1672" spc="86">
                <a:solidFill>
                  <a:srgbClr val="FFFFFF"/>
                </a:solidFill>
                <a:latin typeface="Montserrat Bold"/>
              </a:rPr>
              <a:t>Los gráficos proporcionados por las librerías Matplotlib y Seaborn son </a:t>
            </a:r>
          </a:p>
          <a:p>
            <a:pPr algn="ctr">
              <a:lnSpc>
                <a:spcPts val="2508"/>
              </a:lnSpc>
            </a:pPr>
            <a:r>
              <a:rPr lang="en-US" sz="1672" spc="86">
                <a:solidFill>
                  <a:srgbClr val="FFFFFF"/>
                </a:solidFill>
                <a:latin typeface="Montserrat Bold"/>
              </a:rPr>
              <a:t>clave para análisis de tendencias, simulación de modelos climáticos futuros </a:t>
            </a:r>
          </a:p>
          <a:p>
            <a:pPr algn="ctr" marL="0" indent="0" lvl="0">
              <a:lnSpc>
                <a:spcPts val="2508"/>
              </a:lnSpc>
              <a:spcBef>
                <a:spcPct val="0"/>
              </a:spcBef>
            </a:pPr>
            <a:r>
              <a:rPr lang="en-US" sz="1672" spc="86">
                <a:solidFill>
                  <a:srgbClr val="FFFFFF"/>
                </a:solidFill>
                <a:latin typeface="Montserrat Bold"/>
              </a:rPr>
              <a:t>y es  fundamental en el monitoreo ambiental.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765774" y="3101168"/>
            <a:ext cx="5559085" cy="1564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6"/>
              </a:lnSpc>
            </a:pPr>
            <a:r>
              <a:rPr lang="en-US" sz="1704" spc="88">
                <a:solidFill>
                  <a:srgbClr val="FFFFFF"/>
                </a:solidFill>
                <a:latin typeface="Montserrat Bold"/>
              </a:rPr>
              <a:t>El uso de funciones en Python</a:t>
            </a:r>
          </a:p>
          <a:p>
            <a:pPr algn="ctr">
              <a:lnSpc>
                <a:spcPts val="2556"/>
              </a:lnSpc>
            </a:pPr>
            <a:r>
              <a:rPr lang="en-US" sz="1704" spc="88">
                <a:solidFill>
                  <a:srgbClr val="FFFFFF"/>
                </a:solidFill>
                <a:latin typeface="Montserrat Bold"/>
              </a:rPr>
              <a:t> presenta ventajas como: optimización y rendimiento, mejora la estructura, código más claro y facilita la identificación </a:t>
            </a:r>
          </a:p>
          <a:p>
            <a:pPr algn="ctr" marL="0" indent="0" lvl="0">
              <a:lnSpc>
                <a:spcPts val="2556"/>
              </a:lnSpc>
              <a:spcBef>
                <a:spcPct val="0"/>
              </a:spcBef>
            </a:pPr>
            <a:r>
              <a:rPr lang="en-US" sz="1704" spc="88">
                <a:solidFill>
                  <a:srgbClr val="FFFFFF"/>
                </a:solidFill>
                <a:latin typeface="Montserrat Bold"/>
              </a:rPr>
              <a:t>de los errores para su posterior depuración.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464698" y="2144271"/>
            <a:ext cx="893720" cy="643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6"/>
              </a:lnSpc>
            </a:pPr>
            <a:r>
              <a:rPr lang="en-US" sz="3775" spc="158">
                <a:solidFill>
                  <a:srgbClr val="FFFFFF"/>
                </a:solidFill>
                <a:latin typeface="Barlow Bold"/>
              </a:rPr>
              <a:t>01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464698" y="5599728"/>
            <a:ext cx="893720" cy="643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6"/>
              </a:lnSpc>
            </a:pPr>
            <a:r>
              <a:rPr lang="en-US" sz="3775" spc="158">
                <a:solidFill>
                  <a:srgbClr val="FFFFFF"/>
                </a:solidFill>
                <a:latin typeface="Barlow Bold"/>
              </a:rPr>
              <a:t>03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961785" y="2144271"/>
            <a:ext cx="893720" cy="643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6"/>
              </a:lnSpc>
            </a:pPr>
            <a:r>
              <a:rPr lang="en-US" sz="3775" spc="158">
                <a:solidFill>
                  <a:srgbClr val="FFFFFF"/>
                </a:solidFill>
                <a:latin typeface="Barlow Bold"/>
              </a:rPr>
              <a:t>02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10792781" y="5506499"/>
            <a:ext cx="3505070" cy="3505070"/>
            <a:chOff x="0" y="0"/>
            <a:chExt cx="4673427" cy="4673427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673427" cy="4673427"/>
            </a:xfrm>
            <a:custGeom>
              <a:avLst/>
              <a:gdLst/>
              <a:ahLst/>
              <a:cxnLst/>
              <a:rect r="r" b="b" t="t" l="l"/>
              <a:pathLst>
                <a:path h="4673427" w="4673427">
                  <a:moveTo>
                    <a:pt x="0" y="0"/>
                  </a:moveTo>
                  <a:lnTo>
                    <a:pt x="4673427" y="0"/>
                  </a:lnTo>
                  <a:lnTo>
                    <a:pt x="4673427" y="4673427"/>
                  </a:lnTo>
                  <a:lnTo>
                    <a:pt x="0" y="46734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2964543" y="189213"/>
              <a:ext cx="1511851" cy="2468329"/>
            </a:xfrm>
            <a:custGeom>
              <a:avLst/>
              <a:gdLst/>
              <a:ahLst/>
              <a:cxnLst/>
              <a:rect r="r" b="b" t="t" l="l"/>
              <a:pathLst>
                <a:path h="2468329" w="1511851">
                  <a:moveTo>
                    <a:pt x="0" y="0"/>
                  </a:moveTo>
                  <a:lnTo>
                    <a:pt x="1511851" y="0"/>
                  </a:lnTo>
                  <a:lnTo>
                    <a:pt x="1511851" y="2468329"/>
                  </a:lnTo>
                  <a:lnTo>
                    <a:pt x="0" y="2468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49869" y="0"/>
            <a:ext cx="4138131" cy="874180"/>
          </a:xfrm>
          <a:custGeom>
            <a:avLst/>
            <a:gdLst/>
            <a:ahLst/>
            <a:cxnLst/>
            <a:rect r="r" b="b" t="t" l="l"/>
            <a:pathLst>
              <a:path h="874180" w="4138131">
                <a:moveTo>
                  <a:pt x="0" y="0"/>
                </a:moveTo>
                <a:lnTo>
                  <a:pt x="4138131" y="0"/>
                </a:lnTo>
                <a:lnTo>
                  <a:pt x="4138131" y="874180"/>
                </a:lnTo>
                <a:lnTo>
                  <a:pt x="0" y="874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55229" y="3921454"/>
            <a:ext cx="5512658" cy="2256164"/>
          </a:xfrm>
          <a:custGeom>
            <a:avLst/>
            <a:gdLst/>
            <a:ahLst/>
            <a:cxnLst/>
            <a:rect r="r" b="b" t="t" l="l"/>
            <a:pathLst>
              <a:path h="2256164" w="5512658">
                <a:moveTo>
                  <a:pt x="0" y="0"/>
                </a:moveTo>
                <a:lnTo>
                  <a:pt x="5512658" y="0"/>
                </a:lnTo>
                <a:lnTo>
                  <a:pt x="5512658" y="2256164"/>
                </a:lnTo>
                <a:lnTo>
                  <a:pt x="0" y="22561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93332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75500" y="7376911"/>
            <a:ext cx="5512658" cy="2256164"/>
          </a:xfrm>
          <a:custGeom>
            <a:avLst/>
            <a:gdLst/>
            <a:ahLst/>
            <a:cxnLst/>
            <a:rect r="r" b="b" t="t" l="l"/>
            <a:pathLst>
              <a:path h="2256164" w="5512658">
                <a:moveTo>
                  <a:pt x="0" y="0"/>
                </a:moveTo>
                <a:lnTo>
                  <a:pt x="5512658" y="0"/>
                </a:lnTo>
                <a:lnTo>
                  <a:pt x="5512658" y="2256164"/>
                </a:lnTo>
                <a:lnTo>
                  <a:pt x="0" y="22561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93332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155229" y="2758693"/>
            <a:ext cx="5753200" cy="2528730"/>
            <a:chOff x="0" y="0"/>
            <a:chExt cx="1284183" cy="5644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4183" cy="564443"/>
            </a:xfrm>
            <a:custGeom>
              <a:avLst/>
              <a:gdLst/>
              <a:ahLst/>
              <a:cxnLst/>
              <a:rect r="r" b="b" t="t" l="l"/>
              <a:pathLst>
                <a:path h="564443" w="1284183">
                  <a:moveTo>
                    <a:pt x="26913" y="0"/>
                  </a:moveTo>
                  <a:lnTo>
                    <a:pt x="1257270" y="0"/>
                  </a:lnTo>
                  <a:cubicBezTo>
                    <a:pt x="1264408" y="0"/>
                    <a:pt x="1271253" y="2836"/>
                    <a:pt x="1276300" y="7883"/>
                  </a:cubicBezTo>
                  <a:cubicBezTo>
                    <a:pt x="1281348" y="12930"/>
                    <a:pt x="1284183" y="19776"/>
                    <a:pt x="1284183" y="26913"/>
                  </a:cubicBezTo>
                  <a:lnTo>
                    <a:pt x="1284183" y="537529"/>
                  </a:lnTo>
                  <a:cubicBezTo>
                    <a:pt x="1284183" y="544667"/>
                    <a:pt x="1281348" y="551513"/>
                    <a:pt x="1276300" y="556560"/>
                  </a:cubicBezTo>
                  <a:cubicBezTo>
                    <a:pt x="1271253" y="561607"/>
                    <a:pt x="1264408" y="564443"/>
                    <a:pt x="1257270" y="564443"/>
                  </a:cubicBezTo>
                  <a:lnTo>
                    <a:pt x="26913" y="564443"/>
                  </a:lnTo>
                  <a:cubicBezTo>
                    <a:pt x="19776" y="564443"/>
                    <a:pt x="12930" y="561607"/>
                    <a:pt x="7883" y="556560"/>
                  </a:cubicBezTo>
                  <a:cubicBezTo>
                    <a:pt x="2836" y="551513"/>
                    <a:pt x="0" y="544667"/>
                    <a:pt x="0" y="537529"/>
                  </a:cubicBezTo>
                  <a:lnTo>
                    <a:pt x="0" y="26913"/>
                  </a:lnTo>
                  <a:cubicBezTo>
                    <a:pt x="0" y="19776"/>
                    <a:pt x="2836" y="12930"/>
                    <a:pt x="7883" y="7883"/>
                  </a:cubicBezTo>
                  <a:cubicBezTo>
                    <a:pt x="12930" y="2836"/>
                    <a:pt x="19776" y="0"/>
                    <a:pt x="26913" y="0"/>
                  </a:cubicBez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1284183" cy="659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78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155229" y="6214150"/>
            <a:ext cx="5753200" cy="2528730"/>
            <a:chOff x="0" y="0"/>
            <a:chExt cx="1284183" cy="5644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4183" cy="564443"/>
            </a:xfrm>
            <a:custGeom>
              <a:avLst/>
              <a:gdLst/>
              <a:ahLst/>
              <a:cxnLst/>
              <a:rect r="r" b="b" t="t" l="l"/>
              <a:pathLst>
                <a:path h="564443" w="1284183">
                  <a:moveTo>
                    <a:pt x="33642" y="0"/>
                  </a:moveTo>
                  <a:lnTo>
                    <a:pt x="1250541" y="0"/>
                  </a:lnTo>
                  <a:cubicBezTo>
                    <a:pt x="1259464" y="0"/>
                    <a:pt x="1268021" y="3544"/>
                    <a:pt x="1274330" y="9853"/>
                  </a:cubicBezTo>
                  <a:cubicBezTo>
                    <a:pt x="1280639" y="16163"/>
                    <a:pt x="1284183" y="24719"/>
                    <a:pt x="1284183" y="33642"/>
                  </a:cubicBezTo>
                  <a:lnTo>
                    <a:pt x="1284183" y="530801"/>
                  </a:lnTo>
                  <a:cubicBezTo>
                    <a:pt x="1284183" y="539723"/>
                    <a:pt x="1280639" y="548280"/>
                    <a:pt x="1274330" y="554589"/>
                  </a:cubicBezTo>
                  <a:cubicBezTo>
                    <a:pt x="1268021" y="560899"/>
                    <a:pt x="1259464" y="564443"/>
                    <a:pt x="1250541" y="564443"/>
                  </a:cubicBezTo>
                  <a:lnTo>
                    <a:pt x="33642" y="564443"/>
                  </a:lnTo>
                  <a:cubicBezTo>
                    <a:pt x="24719" y="564443"/>
                    <a:pt x="16163" y="560899"/>
                    <a:pt x="9853" y="554589"/>
                  </a:cubicBezTo>
                  <a:cubicBezTo>
                    <a:pt x="3544" y="548280"/>
                    <a:pt x="0" y="539723"/>
                    <a:pt x="0" y="530801"/>
                  </a:cubicBezTo>
                  <a:lnTo>
                    <a:pt x="0" y="33642"/>
                  </a:lnTo>
                  <a:cubicBezTo>
                    <a:pt x="0" y="24719"/>
                    <a:pt x="3544" y="16163"/>
                    <a:pt x="9853" y="9853"/>
                  </a:cubicBezTo>
                  <a:cubicBezTo>
                    <a:pt x="16163" y="3544"/>
                    <a:pt x="24719" y="0"/>
                    <a:pt x="33642" y="0"/>
                  </a:cubicBezTo>
                  <a:close/>
                </a:path>
              </a:pathLst>
            </a:custGeom>
            <a:solidFill>
              <a:srgbClr val="6AB8C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84183" cy="612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9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10800000">
            <a:off x="5338016" y="2051042"/>
            <a:ext cx="1147084" cy="906045"/>
            <a:chOff x="0" y="0"/>
            <a:chExt cx="660400" cy="52162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521629"/>
            </a:xfrm>
            <a:custGeom>
              <a:avLst/>
              <a:gdLst/>
              <a:ahLst/>
              <a:cxnLst/>
              <a:rect r="r" b="b" t="t" l="l"/>
              <a:pathLst>
                <a:path h="521629" w="660400">
                  <a:moveTo>
                    <a:pt x="220252" y="502560"/>
                  </a:moveTo>
                  <a:cubicBezTo>
                    <a:pt x="254109" y="514074"/>
                    <a:pt x="292600" y="521629"/>
                    <a:pt x="330378" y="521629"/>
                  </a:cubicBezTo>
                  <a:cubicBezTo>
                    <a:pt x="368157" y="521629"/>
                    <a:pt x="404509" y="515152"/>
                    <a:pt x="438009" y="503638"/>
                  </a:cubicBezTo>
                  <a:cubicBezTo>
                    <a:pt x="438723" y="503279"/>
                    <a:pt x="439435" y="503279"/>
                    <a:pt x="440148" y="502919"/>
                  </a:cubicBezTo>
                  <a:cubicBezTo>
                    <a:pt x="565955" y="456864"/>
                    <a:pt x="658618" y="335250"/>
                    <a:pt x="660400" y="199595"/>
                  </a:cubicBezTo>
                  <a:lnTo>
                    <a:pt x="660400" y="99797"/>
                  </a:lnTo>
                  <a:cubicBezTo>
                    <a:pt x="660400" y="44681"/>
                    <a:pt x="615719" y="0"/>
                    <a:pt x="560603" y="0"/>
                  </a:cubicBezTo>
                  <a:lnTo>
                    <a:pt x="99723" y="0"/>
                  </a:lnTo>
                  <a:cubicBezTo>
                    <a:pt x="44648" y="0"/>
                    <a:pt x="0" y="44648"/>
                    <a:pt x="0" y="99723"/>
                  </a:cubicBezTo>
                  <a:lnTo>
                    <a:pt x="0" y="199446"/>
                  </a:lnTo>
                  <a:cubicBezTo>
                    <a:pt x="1782" y="335969"/>
                    <a:pt x="93019" y="457584"/>
                    <a:pt x="220252" y="502560"/>
                  </a:cubicBezTo>
                  <a:lnTo>
                    <a:pt x="220252" y="502560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0"/>
              <a:ext cx="660400" cy="4898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78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10800000">
            <a:off x="5338016" y="5506499"/>
            <a:ext cx="1147084" cy="906045"/>
            <a:chOff x="0" y="0"/>
            <a:chExt cx="660400" cy="52162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60400" cy="521629"/>
            </a:xfrm>
            <a:custGeom>
              <a:avLst/>
              <a:gdLst/>
              <a:ahLst/>
              <a:cxnLst/>
              <a:rect r="r" b="b" t="t" l="l"/>
              <a:pathLst>
                <a:path h="521629" w="660400">
                  <a:moveTo>
                    <a:pt x="220252" y="502560"/>
                  </a:moveTo>
                  <a:cubicBezTo>
                    <a:pt x="254109" y="514074"/>
                    <a:pt x="292600" y="521629"/>
                    <a:pt x="330378" y="521629"/>
                  </a:cubicBezTo>
                  <a:cubicBezTo>
                    <a:pt x="368157" y="521629"/>
                    <a:pt x="404509" y="515152"/>
                    <a:pt x="438009" y="503638"/>
                  </a:cubicBezTo>
                  <a:cubicBezTo>
                    <a:pt x="438723" y="503279"/>
                    <a:pt x="439435" y="503279"/>
                    <a:pt x="440148" y="502919"/>
                  </a:cubicBezTo>
                  <a:cubicBezTo>
                    <a:pt x="565955" y="456864"/>
                    <a:pt x="658618" y="335250"/>
                    <a:pt x="660400" y="199595"/>
                  </a:cubicBezTo>
                  <a:lnTo>
                    <a:pt x="660400" y="99797"/>
                  </a:lnTo>
                  <a:cubicBezTo>
                    <a:pt x="660400" y="44681"/>
                    <a:pt x="615719" y="0"/>
                    <a:pt x="560603" y="0"/>
                  </a:cubicBezTo>
                  <a:lnTo>
                    <a:pt x="99723" y="0"/>
                  </a:lnTo>
                  <a:cubicBezTo>
                    <a:pt x="44648" y="0"/>
                    <a:pt x="0" y="44648"/>
                    <a:pt x="0" y="99723"/>
                  </a:cubicBezTo>
                  <a:lnTo>
                    <a:pt x="0" y="199446"/>
                  </a:lnTo>
                  <a:cubicBezTo>
                    <a:pt x="1782" y="335969"/>
                    <a:pt x="93019" y="457584"/>
                    <a:pt x="220252" y="502560"/>
                  </a:cubicBezTo>
                  <a:lnTo>
                    <a:pt x="220252" y="502560"/>
                  </a:lnTo>
                  <a:close/>
                </a:path>
              </a:pathLst>
            </a:custGeom>
            <a:solidFill>
              <a:srgbClr val="6AB8C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660400" cy="4422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9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1030176" y="2220471"/>
            <a:ext cx="3883435" cy="6353268"/>
          </a:xfrm>
          <a:custGeom>
            <a:avLst/>
            <a:gdLst/>
            <a:ahLst/>
            <a:cxnLst/>
            <a:rect r="r" b="b" t="t" l="l"/>
            <a:pathLst>
              <a:path h="6353268" w="3883435">
                <a:moveTo>
                  <a:pt x="0" y="0"/>
                </a:moveTo>
                <a:lnTo>
                  <a:pt x="3883435" y="0"/>
                </a:lnTo>
                <a:lnTo>
                  <a:pt x="3883435" y="6353268"/>
                </a:lnTo>
                <a:lnTo>
                  <a:pt x="0" y="63532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716811" y="372828"/>
            <a:ext cx="8698029" cy="1116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52"/>
              </a:lnSpc>
              <a:spcBef>
                <a:spcPct val="0"/>
              </a:spcBef>
            </a:pPr>
            <a:r>
              <a:rPr lang="en-US" sz="6537">
                <a:solidFill>
                  <a:srgbClr val="010101"/>
                </a:solidFill>
                <a:latin typeface="Open Sans Extra Bold"/>
              </a:rPr>
              <a:t>RECOMENDACIONES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345328" y="9821094"/>
            <a:ext cx="5047208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Automatización y Análisis de bases de Datos Climáticos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380886" y="9821094"/>
            <a:ext cx="907114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24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275500" y="3114260"/>
            <a:ext cx="5408177" cy="1557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4"/>
              </a:lnSpc>
            </a:pPr>
            <a:r>
              <a:rPr lang="en-US" sz="2129" spc="110">
                <a:solidFill>
                  <a:srgbClr val="FFFFFF"/>
                </a:solidFill>
                <a:latin typeface="Montserrat Bold"/>
              </a:rPr>
              <a:t>Simplificar el nombre de </a:t>
            </a:r>
          </a:p>
          <a:p>
            <a:pPr algn="ctr">
              <a:lnSpc>
                <a:spcPts val="3194"/>
              </a:lnSpc>
            </a:pPr>
            <a:r>
              <a:rPr lang="en-US" sz="2129" spc="110">
                <a:solidFill>
                  <a:srgbClr val="FFFFFF"/>
                </a:solidFill>
                <a:latin typeface="Montserrat Bold"/>
              </a:rPr>
              <a:t>las variables para una </a:t>
            </a:r>
          </a:p>
          <a:p>
            <a:pPr algn="ctr">
              <a:lnSpc>
                <a:spcPts val="3194"/>
              </a:lnSpc>
            </a:pPr>
            <a:r>
              <a:rPr lang="en-US" sz="2129" spc="110">
                <a:solidFill>
                  <a:srgbClr val="FFFFFF"/>
                </a:solidFill>
                <a:latin typeface="Montserrat Bold"/>
              </a:rPr>
              <a:t>mayor facilidad de su </a:t>
            </a:r>
          </a:p>
          <a:p>
            <a:pPr algn="ctr" marL="0" indent="0" lvl="0">
              <a:lnSpc>
                <a:spcPts val="3194"/>
              </a:lnSpc>
              <a:spcBef>
                <a:spcPct val="0"/>
              </a:spcBef>
            </a:pPr>
            <a:r>
              <a:rPr lang="en-US" sz="2129" spc="110">
                <a:solidFill>
                  <a:srgbClr val="FFFFFF"/>
                </a:solidFill>
                <a:latin typeface="Montserrat Bold"/>
              </a:rPr>
              <a:t>uso en el código.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155229" y="6575414"/>
            <a:ext cx="5632929" cy="2037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1"/>
              </a:lnSpc>
            </a:pPr>
            <a:r>
              <a:rPr lang="en-US" sz="1841" spc="95">
                <a:solidFill>
                  <a:srgbClr val="FFFFFF"/>
                </a:solidFill>
                <a:latin typeface="Montserrat Bold"/>
              </a:rPr>
              <a:t>Reasignar un nombre a las </a:t>
            </a:r>
          </a:p>
          <a:p>
            <a:pPr algn="ctr">
              <a:lnSpc>
                <a:spcPts val="2761"/>
              </a:lnSpc>
            </a:pPr>
            <a:r>
              <a:rPr lang="en-US" sz="1841" spc="95">
                <a:solidFill>
                  <a:srgbClr val="FFFFFF"/>
                </a:solidFill>
                <a:latin typeface="Montserrat Bold"/>
              </a:rPr>
              <a:t>columnas del DataFrame para una </a:t>
            </a:r>
          </a:p>
          <a:p>
            <a:pPr algn="ctr">
              <a:lnSpc>
                <a:spcPts val="2761"/>
              </a:lnSpc>
            </a:pPr>
            <a:r>
              <a:rPr lang="en-US" sz="1841" spc="95">
                <a:solidFill>
                  <a:srgbClr val="FFFFFF"/>
                </a:solidFill>
                <a:latin typeface="Montserrat Bold"/>
              </a:rPr>
              <a:t>mejor comprensión y visualización más amigable /estética de los </a:t>
            </a:r>
          </a:p>
          <a:p>
            <a:pPr algn="ctr">
              <a:lnSpc>
                <a:spcPts val="2761"/>
              </a:lnSpc>
            </a:pPr>
            <a:r>
              <a:rPr lang="en-US" sz="1841" spc="95">
                <a:solidFill>
                  <a:srgbClr val="FFFFFF"/>
                </a:solidFill>
                <a:latin typeface="Montserrat Bold"/>
              </a:rPr>
              <a:t>datos y gráficos que observará </a:t>
            </a:r>
          </a:p>
          <a:p>
            <a:pPr algn="ctr" marL="0" indent="0" lvl="0">
              <a:lnSpc>
                <a:spcPts val="2761"/>
              </a:lnSpc>
              <a:spcBef>
                <a:spcPct val="0"/>
              </a:spcBef>
            </a:pPr>
            <a:r>
              <a:rPr lang="en-US" sz="1841" spc="95">
                <a:solidFill>
                  <a:srgbClr val="FFFFFF"/>
                </a:solidFill>
                <a:latin typeface="Montserrat Bold"/>
              </a:rPr>
              <a:t>el usuario final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464698" y="2144271"/>
            <a:ext cx="893720" cy="643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6"/>
              </a:lnSpc>
            </a:pPr>
            <a:r>
              <a:rPr lang="en-US" sz="3775" spc="158">
                <a:solidFill>
                  <a:srgbClr val="FFFFFF"/>
                </a:solidFill>
                <a:latin typeface="Barlow Bold"/>
              </a:rPr>
              <a:t>01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464698" y="5599728"/>
            <a:ext cx="893720" cy="64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6"/>
              </a:lnSpc>
            </a:pPr>
            <a:r>
              <a:rPr lang="en-US" sz="3775" spc="158">
                <a:solidFill>
                  <a:srgbClr val="FFFFFF"/>
                </a:solidFill>
                <a:latin typeface="Barlow Bold"/>
              </a:rPr>
              <a:t>02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49869" y="0"/>
            <a:ext cx="4138131" cy="874180"/>
          </a:xfrm>
          <a:custGeom>
            <a:avLst/>
            <a:gdLst/>
            <a:ahLst/>
            <a:cxnLst/>
            <a:rect r="r" b="b" t="t" l="l"/>
            <a:pathLst>
              <a:path h="874180" w="4138131">
                <a:moveTo>
                  <a:pt x="0" y="0"/>
                </a:moveTo>
                <a:lnTo>
                  <a:pt x="4138131" y="0"/>
                </a:lnTo>
                <a:lnTo>
                  <a:pt x="4138131" y="874180"/>
                </a:lnTo>
                <a:lnTo>
                  <a:pt x="0" y="874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16811" y="372828"/>
            <a:ext cx="6940383" cy="111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52"/>
              </a:lnSpc>
              <a:spcBef>
                <a:spcPct val="0"/>
              </a:spcBef>
            </a:pPr>
            <a:r>
              <a:rPr lang="en-US" sz="6537">
                <a:solidFill>
                  <a:srgbClr val="010101"/>
                </a:solidFill>
                <a:latin typeface="Open Sans Extra Bold"/>
              </a:rPr>
              <a:t>BIBLIOGRAFÍA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345328" y="9821094"/>
            <a:ext cx="5047208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Automatización y Análisis de bases de Datos Climáticos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380886" y="9821094"/>
            <a:ext cx="907114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25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14828" y="1917439"/>
            <a:ext cx="16404109" cy="677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</a:rPr>
              <a:t>Colliau, T., Rogers, G., Hughes, Z., &amp; Ozgur, C. (2017). MatLab vs. Python vs. R. Journal of Data Science, 15(3), 355–372.</a:t>
            </a:r>
          </a:p>
          <a:p>
            <a:pPr algn="l">
              <a:lnSpc>
                <a:spcPts val="227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</a:rPr>
              <a:t>Conrad, V., &amp; Pollak, L. W. (1950). Methods in Climatology. Harvard University Press. https://doi.org/10.4159/harvard.9780674187856</a:t>
            </a:r>
          </a:p>
          <a:p>
            <a:pPr algn="l">
              <a:lnSpc>
                <a:spcPts val="2279"/>
              </a:lnSpc>
              <a:spcBef>
                <a:spcPct val="0"/>
              </a:spcBef>
            </a:pPr>
          </a:p>
          <a:p>
            <a:pPr algn="l">
              <a:lnSpc>
                <a:spcPts val="227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</a:rPr>
              <a:t>El Adlouni, S., Beaulieu, C., Ouarda, T. B., Gosselin, P. L., &amp; Saint-Hilaire, A. (2007). Effects of climate on West Nile Virus transmission risk used for public health decision-making in Quebec. International Journal of Health Geographics, 6(1), 40. https://doi.org/10.1186/1476-072X-6-40</a:t>
            </a:r>
          </a:p>
          <a:p>
            <a:pPr algn="l">
              <a:lnSpc>
                <a:spcPts val="2279"/>
              </a:lnSpc>
              <a:spcBef>
                <a:spcPct val="0"/>
              </a:spcBef>
            </a:pPr>
          </a:p>
          <a:p>
            <a:pPr algn="l">
              <a:lnSpc>
                <a:spcPts val="227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</a:rPr>
              <a:t>Gaurav, &amp; Sindhu, R. (2018). Python as a key for Data Science. International Journal of Computer Sciences and Engineering, 6(4), 325–328. https://doi.org/10.26438/ijcse/v6i4.325328</a:t>
            </a:r>
          </a:p>
          <a:p>
            <a:pPr algn="l">
              <a:lnSpc>
                <a:spcPts val="2279"/>
              </a:lnSpc>
              <a:spcBef>
                <a:spcPct val="0"/>
              </a:spcBef>
            </a:pPr>
          </a:p>
          <a:p>
            <a:pPr algn="l">
              <a:lnSpc>
                <a:spcPts val="227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</a:rPr>
              <a:t>Hassan Sial, A., Shah Rashdi, S. Y., &amp; Hafeez Khan, A. (2021). Comparative Analysis of Data Visualization Libraries Matplotlib and Seaborn in Python. International Journal of Advanced Trends in Computer Science and Engineering, 10(1), 277–281. https://doi.org/10.30534/ijatcse/2021/391012021</a:t>
            </a:r>
          </a:p>
          <a:p>
            <a:pPr algn="l">
              <a:lnSpc>
                <a:spcPts val="2279"/>
              </a:lnSpc>
              <a:spcBef>
                <a:spcPct val="0"/>
              </a:spcBef>
            </a:pPr>
          </a:p>
          <a:p>
            <a:pPr algn="l">
              <a:lnSpc>
                <a:spcPts val="227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</a:rPr>
              <a:t>Kanygin, G., &amp; Koretckaia, V. (2021). Analytical Coding: Performing Qualitative Data Analysis Based on Programming Principles. The Qualitative Report. https://doi.org/10.46743/2160-3715/2021.4342</a:t>
            </a:r>
          </a:p>
          <a:p>
            <a:pPr algn="l">
              <a:lnSpc>
                <a:spcPts val="2279"/>
              </a:lnSpc>
              <a:spcBef>
                <a:spcPct val="0"/>
              </a:spcBef>
            </a:pPr>
          </a:p>
          <a:p>
            <a:pPr algn="l">
              <a:lnSpc>
                <a:spcPts val="227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</a:rPr>
              <a:t>Lambert, K. A. (2014). Fundamentals of Python: Data Structures, Second Edition. Cengage Learning PTR. http://kennethalambert.com/python/cs2pythonv2/TOC.pdf</a:t>
            </a:r>
          </a:p>
          <a:p>
            <a:pPr algn="l">
              <a:lnSpc>
                <a:spcPts val="2279"/>
              </a:lnSpc>
              <a:spcBef>
                <a:spcPct val="0"/>
              </a:spcBef>
            </a:pPr>
          </a:p>
          <a:p>
            <a:pPr algn="l">
              <a:lnSpc>
                <a:spcPts val="227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</a:rPr>
              <a:t>Oberoi, A., &amp; Chauhan, R. (2019). Visualizing data using Matplotlib and Seaborn libraries in Python for data science. International Journal of Scientific and Research Publications (IJSRP), 9(3), p8733. https://doi.org/10.29322/IJSRP.9.03.2019.p8733</a:t>
            </a:r>
          </a:p>
          <a:p>
            <a:pPr algn="l">
              <a:lnSpc>
                <a:spcPts val="2279"/>
              </a:lnSpc>
              <a:spcBef>
                <a:spcPct val="0"/>
              </a:spcBef>
            </a:pPr>
          </a:p>
          <a:p>
            <a:pPr algn="l">
              <a:lnSpc>
                <a:spcPts val="227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</a:rPr>
              <a:t>Rawat, A. (2020). A Review on Python Programming. International Journal of Research in Engineering, Science and Management, 3(12), 8–11. https://journal.ijresm.com/index.php/ijresm/article/view/395</a:t>
            </a:r>
          </a:p>
          <a:p>
            <a:pPr algn="just">
              <a:lnSpc>
                <a:spcPts val="22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53908" y="6599640"/>
            <a:ext cx="14099416" cy="1409941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613800" y="8531985"/>
            <a:ext cx="8779632" cy="1733977"/>
          </a:xfrm>
          <a:custGeom>
            <a:avLst/>
            <a:gdLst/>
            <a:ahLst/>
            <a:cxnLst/>
            <a:rect r="r" b="b" t="t" l="l"/>
            <a:pathLst>
              <a:path h="1733977" w="8779632">
                <a:moveTo>
                  <a:pt x="0" y="0"/>
                </a:moveTo>
                <a:lnTo>
                  <a:pt x="8779632" y="0"/>
                </a:lnTo>
                <a:lnTo>
                  <a:pt x="8779632" y="1733977"/>
                </a:lnTo>
                <a:lnTo>
                  <a:pt x="0" y="1733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17931" y="921575"/>
            <a:ext cx="10441757" cy="2803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892"/>
              </a:lnSpc>
              <a:spcBef>
                <a:spcPct val="0"/>
              </a:spcBef>
            </a:pPr>
            <a:r>
              <a:rPr lang="en-US" sz="16351" strike="noStrike" u="none">
                <a:solidFill>
                  <a:srgbClr val="000000"/>
                </a:solidFill>
                <a:latin typeface="Open Sans Extra Bold"/>
              </a:rPr>
              <a:t>GRACIAS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4391928" y="4087082"/>
            <a:ext cx="9268749" cy="5316443"/>
            <a:chOff x="0" y="0"/>
            <a:chExt cx="12358332" cy="7088590"/>
          </a:xfrm>
        </p:grpSpPr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0" y="0"/>
              <a:ext cx="12358332" cy="7088590"/>
              <a:chOff x="0" y="0"/>
              <a:chExt cx="7981950" cy="457835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765810" y="21590"/>
                <a:ext cx="6451600" cy="4326890"/>
              </a:xfrm>
              <a:custGeom>
                <a:avLst/>
                <a:gdLst/>
                <a:ahLst/>
                <a:cxnLst/>
                <a:rect r="r" b="b" t="t" l="l"/>
                <a:pathLst>
                  <a:path h="4326890" w="6451600">
                    <a:moveTo>
                      <a:pt x="6224270" y="0"/>
                    </a:moveTo>
                    <a:lnTo>
                      <a:pt x="226060" y="0"/>
                    </a:lnTo>
                    <a:cubicBezTo>
                      <a:pt x="101600" y="0"/>
                      <a:pt x="0" y="101600"/>
                      <a:pt x="0" y="226060"/>
                    </a:cubicBezTo>
                    <a:lnTo>
                      <a:pt x="0" y="4326890"/>
                    </a:lnTo>
                    <a:lnTo>
                      <a:pt x="6451601" y="4326890"/>
                    </a:lnTo>
                    <a:lnTo>
                      <a:pt x="6451601" y="226060"/>
                    </a:lnTo>
                    <a:cubicBezTo>
                      <a:pt x="6450331" y="101600"/>
                      <a:pt x="6348731" y="0"/>
                      <a:pt x="6224270" y="0"/>
                    </a:cubicBezTo>
                    <a:close/>
                    <a:moveTo>
                      <a:pt x="6252210" y="4043680"/>
                    </a:moveTo>
                    <a:lnTo>
                      <a:pt x="196851" y="4043680"/>
                    </a:lnTo>
                    <a:lnTo>
                      <a:pt x="196851" y="255270"/>
                    </a:lnTo>
                    <a:lnTo>
                      <a:pt x="6252210" y="255270"/>
                    </a:lnTo>
                    <a:lnTo>
                      <a:pt x="6252210" y="4043680"/>
                    </a:lnTo>
                    <a:close/>
                  </a:path>
                </a:pathLst>
              </a:custGeom>
              <a:solidFill>
                <a:srgbClr val="242424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981950" cy="4542790"/>
              </a:xfrm>
              <a:custGeom>
                <a:avLst/>
                <a:gdLst/>
                <a:ahLst/>
                <a:cxnLst/>
                <a:rect r="r" b="b" t="t" l="l"/>
                <a:pathLst>
                  <a:path h="4542790" w="7981950">
                    <a:moveTo>
                      <a:pt x="7239000" y="4348480"/>
                    </a:moveTo>
                    <a:lnTo>
                      <a:pt x="7239000" y="243840"/>
                    </a:lnTo>
                    <a:cubicBezTo>
                      <a:pt x="7239000" y="109220"/>
                      <a:pt x="7129780" y="0"/>
                      <a:pt x="6995160" y="0"/>
                    </a:cubicBezTo>
                    <a:lnTo>
                      <a:pt x="985520" y="0"/>
                    </a:lnTo>
                    <a:cubicBezTo>
                      <a:pt x="852170" y="0"/>
                      <a:pt x="742950" y="109220"/>
                      <a:pt x="742950" y="243840"/>
                    </a:cubicBezTo>
                    <a:lnTo>
                      <a:pt x="742950" y="4349750"/>
                    </a:lnTo>
                    <a:lnTo>
                      <a:pt x="0" y="4349750"/>
                    </a:lnTo>
                    <a:lnTo>
                      <a:pt x="0" y="4447540"/>
                    </a:lnTo>
                    <a:cubicBezTo>
                      <a:pt x="0" y="4500880"/>
                      <a:pt x="43180" y="4542790"/>
                      <a:pt x="95250" y="4542790"/>
                    </a:cubicBezTo>
                    <a:lnTo>
                      <a:pt x="7886700" y="4542790"/>
                    </a:lnTo>
                    <a:cubicBezTo>
                      <a:pt x="7940040" y="4542790"/>
                      <a:pt x="7981950" y="4499610"/>
                      <a:pt x="7981950" y="4447540"/>
                    </a:cubicBezTo>
                    <a:lnTo>
                      <a:pt x="7981950" y="4349750"/>
                    </a:lnTo>
                    <a:lnTo>
                      <a:pt x="7239000" y="4349750"/>
                    </a:lnTo>
                    <a:close/>
                    <a:moveTo>
                      <a:pt x="4519930" y="4348480"/>
                    </a:moveTo>
                    <a:lnTo>
                      <a:pt x="4519930" y="4349750"/>
                    </a:lnTo>
                    <a:cubicBezTo>
                      <a:pt x="4519930" y="4403090"/>
                      <a:pt x="4476750" y="4445000"/>
                      <a:pt x="4424680" y="4445000"/>
                    </a:cubicBezTo>
                    <a:lnTo>
                      <a:pt x="3557270" y="4445000"/>
                    </a:lnTo>
                    <a:cubicBezTo>
                      <a:pt x="3503930" y="4445000"/>
                      <a:pt x="3462020" y="4401820"/>
                      <a:pt x="3462020" y="4349750"/>
                    </a:cubicBezTo>
                    <a:lnTo>
                      <a:pt x="3462020" y="4348480"/>
                    </a:lnTo>
                    <a:lnTo>
                      <a:pt x="765810" y="4348480"/>
                    </a:lnTo>
                    <a:lnTo>
                      <a:pt x="765810" y="247650"/>
                    </a:lnTo>
                    <a:cubicBezTo>
                      <a:pt x="765810" y="123190"/>
                      <a:pt x="867410" y="21590"/>
                      <a:pt x="991870" y="21590"/>
                    </a:cubicBezTo>
                    <a:lnTo>
                      <a:pt x="6990080" y="21590"/>
                    </a:lnTo>
                    <a:cubicBezTo>
                      <a:pt x="7114539" y="21590"/>
                      <a:pt x="7216139" y="123190"/>
                      <a:pt x="7216139" y="247650"/>
                    </a:cubicBezTo>
                    <a:lnTo>
                      <a:pt x="7216139" y="4348480"/>
                    </a:lnTo>
                    <a:lnTo>
                      <a:pt x="4519930" y="4348480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3460750" y="4349750"/>
                <a:ext cx="1059180" cy="96520"/>
              </a:xfrm>
              <a:custGeom>
                <a:avLst/>
                <a:gdLst/>
                <a:ahLst/>
                <a:cxnLst/>
                <a:rect r="r" b="b" t="t" l="l"/>
                <a:pathLst>
                  <a:path h="96520" w="1059180">
                    <a:moveTo>
                      <a:pt x="96520" y="96520"/>
                    </a:moveTo>
                    <a:lnTo>
                      <a:pt x="963930" y="96520"/>
                    </a:lnTo>
                    <a:cubicBezTo>
                      <a:pt x="1017270" y="96520"/>
                      <a:pt x="1059180" y="53340"/>
                      <a:pt x="1059180" y="1270"/>
                    </a:cubicBezTo>
                    <a:lnTo>
                      <a:pt x="1059180" y="0"/>
                    </a:lnTo>
                    <a:lnTo>
                      <a:pt x="0" y="0"/>
                    </a:lnTo>
                    <a:lnTo>
                      <a:pt x="0" y="1270"/>
                    </a:lnTo>
                    <a:cubicBezTo>
                      <a:pt x="0" y="53340"/>
                      <a:pt x="43180" y="96520"/>
                      <a:pt x="96520" y="96520"/>
                    </a:cubicBezTo>
                    <a:close/>
                  </a:path>
                </a:pathLst>
              </a:custGeom>
              <a:solidFill>
                <a:srgbClr val="CCCCCC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163830" y="4542790"/>
                <a:ext cx="7654290" cy="35560"/>
              </a:xfrm>
              <a:custGeom>
                <a:avLst/>
                <a:gdLst/>
                <a:ahLst/>
                <a:cxnLst/>
                <a:rect r="r" b="b" t="t" l="l"/>
                <a:pathLst>
                  <a:path h="35560" w="7654290">
                    <a:moveTo>
                      <a:pt x="0" y="0"/>
                    </a:moveTo>
                    <a:cubicBezTo>
                      <a:pt x="0" y="20320"/>
                      <a:pt x="16510" y="35560"/>
                      <a:pt x="35560" y="35560"/>
                    </a:cubicBezTo>
                    <a:lnTo>
                      <a:pt x="7618730" y="35560"/>
                    </a:lnTo>
                    <a:cubicBezTo>
                      <a:pt x="7639050" y="35560"/>
                      <a:pt x="7654290" y="19050"/>
                      <a:pt x="765429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962660" y="276860"/>
                <a:ext cx="6055360" cy="3789680"/>
              </a:xfrm>
              <a:custGeom>
                <a:avLst/>
                <a:gdLst/>
                <a:ahLst/>
                <a:cxnLst/>
                <a:rect r="r" b="b" t="t" l="l"/>
                <a:pathLst>
                  <a:path h="3789680" w="6055360">
                    <a:moveTo>
                      <a:pt x="0" y="0"/>
                    </a:moveTo>
                    <a:lnTo>
                      <a:pt x="6055360" y="0"/>
                    </a:lnTo>
                    <a:lnTo>
                      <a:pt x="6055360" y="3789680"/>
                    </a:lnTo>
                    <a:lnTo>
                      <a:pt x="0" y="378968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/>
                </a:solidFill>
              </a:ln>
            </p:spPr>
          </p:sp>
        </p:grpSp>
        <p:grpSp>
          <p:nvGrpSpPr>
            <p:cNvPr name="Group 14" id="14"/>
            <p:cNvGrpSpPr/>
            <p:nvPr/>
          </p:nvGrpSpPr>
          <p:grpSpPr>
            <a:xfrm rot="0">
              <a:off x="1418765" y="412538"/>
              <a:ext cx="9522091" cy="5983587"/>
              <a:chOff x="0" y="0"/>
              <a:chExt cx="1655648" cy="1040392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655648" cy="1040392"/>
              </a:xfrm>
              <a:custGeom>
                <a:avLst/>
                <a:gdLst/>
                <a:ahLst/>
                <a:cxnLst/>
                <a:rect r="r" b="b" t="t" l="l"/>
                <a:pathLst>
                  <a:path h="1040392" w="1655648">
                    <a:moveTo>
                      <a:pt x="0" y="0"/>
                    </a:moveTo>
                    <a:lnTo>
                      <a:pt x="1655648" y="0"/>
                    </a:lnTo>
                    <a:lnTo>
                      <a:pt x="1655648" y="1040392"/>
                    </a:lnTo>
                    <a:lnTo>
                      <a:pt x="0" y="104039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9525"/>
                <a:ext cx="1655648" cy="1049917"/>
              </a:xfrm>
              <a:prstGeom prst="rect">
                <a:avLst/>
              </a:prstGeom>
            </p:spPr>
            <p:txBody>
              <a:bodyPr anchor="ctr" rtlCol="false" tIns="83388" lIns="83388" bIns="83388" rIns="83388"/>
              <a:lstStyle/>
              <a:p>
                <a:pPr algn="ctr">
                  <a:lnSpc>
                    <a:spcPts val="2519"/>
                  </a:lnSpc>
                </a:pPr>
              </a:p>
            </p:txBody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2434867" y="597205"/>
              <a:ext cx="7039660" cy="5798920"/>
            </a:xfrm>
            <a:custGeom>
              <a:avLst/>
              <a:gdLst/>
              <a:ahLst/>
              <a:cxnLst/>
              <a:rect r="r" b="b" t="t" l="l"/>
              <a:pathLst>
                <a:path h="5798920" w="7039660">
                  <a:moveTo>
                    <a:pt x="0" y="0"/>
                  </a:moveTo>
                  <a:lnTo>
                    <a:pt x="7039660" y="0"/>
                  </a:lnTo>
                  <a:lnTo>
                    <a:pt x="7039660" y="5798920"/>
                  </a:lnTo>
                  <a:lnTo>
                    <a:pt x="0" y="5798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8" id="18"/>
            <p:cNvGrpSpPr/>
            <p:nvPr/>
          </p:nvGrpSpPr>
          <p:grpSpPr>
            <a:xfrm rot="0">
              <a:off x="8221694" y="1188426"/>
              <a:ext cx="1701772" cy="1517822"/>
              <a:chOff x="0" y="0"/>
              <a:chExt cx="409007" cy="364796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409007" cy="364796"/>
              </a:xfrm>
              <a:custGeom>
                <a:avLst/>
                <a:gdLst/>
                <a:ahLst/>
                <a:cxnLst/>
                <a:rect r="r" b="b" t="t" l="l"/>
                <a:pathLst>
                  <a:path h="364796" w="409007">
                    <a:moveTo>
                      <a:pt x="0" y="0"/>
                    </a:moveTo>
                    <a:lnTo>
                      <a:pt x="409007" y="0"/>
                    </a:lnTo>
                    <a:lnTo>
                      <a:pt x="409007" y="364796"/>
                    </a:lnTo>
                    <a:lnTo>
                      <a:pt x="0" y="36479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9525"/>
                <a:ext cx="409007" cy="374321"/>
              </a:xfrm>
              <a:prstGeom prst="rect">
                <a:avLst/>
              </a:prstGeom>
            </p:spPr>
            <p:txBody>
              <a:bodyPr anchor="ctr" rtlCol="false" tIns="60327" lIns="60327" bIns="60327" rIns="60327"/>
              <a:lstStyle/>
              <a:p>
                <a:pPr algn="ctr">
                  <a:lnSpc>
                    <a:spcPts val="2519"/>
                  </a:lnSpc>
                </a:pP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8288325" y="783736"/>
              <a:ext cx="1536719" cy="1536719"/>
            </a:xfrm>
            <a:custGeom>
              <a:avLst/>
              <a:gdLst/>
              <a:ahLst/>
              <a:cxnLst/>
              <a:rect r="r" b="b" t="t" l="l"/>
              <a:pathLst>
                <a:path h="1536719" w="1536719">
                  <a:moveTo>
                    <a:pt x="0" y="0"/>
                  </a:moveTo>
                  <a:lnTo>
                    <a:pt x="1536720" y="0"/>
                  </a:lnTo>
                  <a:lnTo>
                    <a:pt x="1536720" y="1536720"/>
                  </a:lnTo>
                  <a:lnTo>
                    <a:pt x="0" y="1536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2" id="22"/>
            <p:cNvGrpSpPr/>
            <p:nvPr/>
          </p:nvGrpSpPr>
          <p:grpSpPr>
            <a:xfrm rot="0">
              <a:off x="3643604" y="514493"/>
              <a:ext cx="1890898" cy="1890898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60327" lIns="60327" bIns="60327" rIns="60327"/>
              <a:lstStyle/>
              <a:p>
                <a:pPr algn="ctr">
                  <a:lnSpc>
                    <a:spcPts val="2519"/>
                  </a:lnSpc>
                </a:pPr>
              </a:p>
            </p:txBody>
          </p:sp>
        </p:grpSp>
        <p:sp>
          <p:nvSpPr>
            <p:cNvPr name="Freeform 25" id="25"/>
            <p:cNvSpPr/>
            <p:nvPr/>
          </p:nvSpPr>
          <p:spPr>
            <a:xfrm flipH="false" flipV="false" rot="0">
              <a:off x="3643604" y="451892"/>
              <a:ext cx="1949649" cy="1996247"/>
            </a:xfrm>
            <a:custGeom>
              <a:avLst/>
              <a:gdLst/>
              <a:ahLst/>
              <a:cxnLst/>
              <a:rect r="r" b="b" t="t" l="l"/>
              <a:pathLst>
                <a:path h="1996247" w="1949649">
                  <a:moveTo>
                    <a:pt x="0" y="0"/>
                  </a:moveTo>
                  <a:lnTo>
                    <a:pt x="1949649" y="0"/>
                  </a:lnTo>
                  <a:lnTo>
                    <a:pt x="1949649" y="1996247"/>
                  </a:lnTo>
                  <a:lnTo>
                    <a:pt x="0" y="1996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7493" r="0" b="-8774"/>
              </a:stretch>
            </a:blip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0" y="0"/>
            <a:ext cx="1953908" cy="925239"/>
          </a:xfrm>
          <a:custGeom>
            <a:avLst/>
            <a:gdLst/>
            <a:ahLst/>
            <a:cxnLst/>
            <a:rect r="r" b="b" t="t" l="l"/>
            <a:pathLst>
              <a:path h="925239" w="1953908">
                <a:moveTo>
                  <a:pt x="0" y="0"/>
                </a:moveTo>
                <a:lnTo>
                  <a:pt x="1953908" y="0"/>
                </a:lnTo>
                <a:lnTo>
                  <a:pt x="1953908" y="925239"/>
                </a:lnTo>
                <a:lnTo>
                  <a:pt x="0" y="9252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124157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2498570" y="0"/>
            <a:ext cx="4138131" cy="874180"/>
          </a:xfrm>
          <a:custGeom>
            <a:avLst/>
            <a:gdLst/>
            <a:ahLst/>
            <a:cxnLst/>
            <a:rect r="r" b="b" t="t" l="l"/>
            <a:pathLst>
              <a:path h="874180" w="4138131">
                <a:moveTo>
                  <a:pt x="0" y="0"/>
                </a:moveTo>
                <a:lnTo>
                  <a:pt x="4138131" y="0"/>
                </a:lnTo>
                <a:lnTo>
                  <a:pt x="4138131" y="874180"/>
                </a:lnTo>
                <a:lnTo>
                  <a:pt x="0" y="87418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49869" y="0"/>
            <a:ext cx="4138131" cy="874180"/>
          </a:xfrm>
          <a:custGeom>
            <a:avLst/>
            <a:gdLst/>
            <a:ahLst/>
            <a:cxnLst/>
            <a:rect r="r" b="b" t="t" l="l"/>
            <a:pathLst>
              <a:path h="874180" w="4138131">
                <a:moveTo>
                  <a:pt x="0" y="0"/>
                </a:moveTo>
                <a:lnTo>
                  <a:pt x="4138131" y="0"/>
                </a:lnTo>
                <a:lnTo>
                  <a:pt x="4138131" y="874180"/>
                </a:lnTo>
                <a:lnTo>
                  <a:pt x="0" y="874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41135" y="1489093"/>
            <a:ext cx="3755598" cy="5379112"/>
          </a:xfrm>
          <a:custGeom>
            <a:avLst/>
            <a:gdLst/>
            <a:ahLst/>
            <a:cxnLst/>
            <a:rect r="r" b="b" t="t" l="l"/>
            <a:pathLst>
              <a:path h="5379112" w="3755598">
                <a:moveTo>
                  <a:pt x="0" y="0"/>
                </a:moveTo>
                <a:lnTo>
                  <a:pt x="3755598" y="0"/>
                </a:lnTo>
                <a:lnTo>
                  <a:pt x="3755598" y="5379113"/>
                </a:lnTo>
                <a:lnTo>
                  <a:pt x="0" y="53791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62" y="6397145"/>
            <a:ext cx="4316066" cy="3889855"/>
          </a:xfrm>
          <a:custGeom>
            <a:avLst/>
            <a:gdLst/>
            <a:ahLst/>
            <a:cxnLst/>
            <a:rect r="r" b="b" t="t" l="l"/>
            <a:pathLst>
              <a:path h="3889855" w="4316066">
                <a:moveTo>
                  <a:pt x="0" y="0"/>
                </a:moveTo>
                <a:lnTo>
                  <a:pt x="4316066" y="0"/>
                </a:lnTo>
                <a:lnTo>
                  <a:pt x="4316066" y="3889855"/>
                </a:lnTo>
                <a:lnTo>
                  <a:pt x="0" y="38898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398741" y="750355"/>
            <a:ext cx="6940383" cy="111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52"/>
              </a:lnSpc>
              <a:spcBef>
                <a:spcPct val="0"/>
              </a:spcBef>
            </a:pPr>
            <a:r>
              <a:rPr lang="en-US" sz="6537">
                <a:solidFill>
                  <a:srgbClr val="010101"/>
                </a:solidFill>
                <a:latin typeface="Open Sans Extra Bold"/>
              </a:rPr>
              <a:t>INTRODUCCIÓN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45328" y="9821094"/>
            <a:ext cx="5047208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Automatización y Análisis de bases de Datos Climáticos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380886" y="9821094"/>
            <a:ext cx="907114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99570" y="3390407"/>
            <a:ext cx="10835476" cy="3628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21"/>
              </a:lnSpc>
            </a:pPr>
            <a:r>
              <a:rPr lang="en-US" sz="3934">
                <a:solidFill>
                  <a:srgbClr val="000000"/>
                </a:solidFill>
                <a:latin typeface="Arial"/>
              </a:rPr>
              <a:t>La climatología analiza los cambios del </a:t>
            </a:r>
          </a:p>
          <a:p>
            <a:pPr algn="ctr">
              <a:lnSpc>
                <a:spcPts val="4721"/>
              </a:lnSpc>
            </a:pPr>
            <a:r>
              <a:rPr lang="en-US" sz="3934">
                <a:solidFill>
                  <a:srgbClr val="000000"/>
                </a:solidFill>
                <a:latin typeface="Arial"/>
              </a:rPr>
              <a:t>clima en el tiempo y sus </a:t>
            </a:r>
          </a:p>
          <a:p>
            <a:pPr algn="ctr">
              <a:lnSpc>
                <a:spcPts val="4721"/>
              </a:lnSpc>
              <a:spcBef>
                <a:spcPct val="0"/>
              </a:spcBef>
            </a:pPr>
            <a:r>
              <a:rPr lang="en-US" sz="3934">
                <a:solidFill>
                  <a:srgbClr val="000000"/>
                </a:solidFill>
                <a:latin typeface="Arial"/>
              </a:rPr>
              <a:t>diferentes impactos a nivel global mediante datos como, </a:t>
            </a:r>
            <a:r>
              <a:rPr lang="en-US" sz="3934">
                <a:solidFill>
                  <a:srgbClr val="000000"/>
                </a:solidFill>
                <a:latin typeface="Arial"/>
              </a:rPr>
              <a:t>temperatura, precipitación, velocidad y dirección del viento, humedad </a:t>
            </a:r>
          </a:p>
          <a:p>
            <a:pPr algn="ctr">
              <a:lnSpc>
                <a:spcPts val="4721"/>
              </a:lnSpc>
              <a:spcBef>
                <a:spcPct val="0"/>
              </a:spcBef>
            </a:pPr>
            <a:r>
              <a:rPr lang="en-US" sz="3934">
                <a:solidFill>
                  <a:srgbClr val="000000"/>
                </a:solidFill>
                <a:latin typeface="Arial"/>
              </a:rPr>
              <a:t>y presión atmosférica.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3469" y="2489218"/>
            <a:ext cx="2345225" cy="2597430"/>
          </a:xfrm>
          <a:custGeom>
            <a:avLst/>
            <a:gdLst/>
            <a:ahLst/>
            <a:cxnLst/>
            <a:rect r="r" b="b" t="t" l="l"/>
            <a:pathLst>
              <a:path h="2597430" w="2345225">
                <a:moveTo>
                  <a:pt x="0" y="0"/>
                </a:moveTo>
                <a:lnTo>
                  <a:pt x="2345224" y="0"/>
                </a:lnTo>
                <a:lnTo>
                  <a:pt x="2345224" y="2597431"/>
                </a:lnTo>
                <a:lnTo>
                  <a:pt x="0" y="25974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6246" y="5981829"/>
            <a:ext cx="2762503" cy="1778362"/>
          </a:xfrm>
          <a:custGeom>
            <a:avLst/>
            <a:gdLst/>
            <a:ahLst/>
            <a:cxnLst/>
            <a:rect r="r" b="b" t="t" l="l"/>
            <a:pathLst>
              <a:path h="1778362" w="2762503">
                <a:moveTo>
                  <a:pt x="0" y="0"/>
                </a:moveTo>
                <a:lnTo>
                  <a:pt x="2762503" y="0"/>
                </a:lnTo>
                <a:lnTo>
                  <a:pt x="2762503" y="1778361"/>
                </a:lnTo>
                <a:lnTo>
                  <a:pt x="0" y="17783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359080" y="2902246"/>
            <a:ext cx="2651077" cy="2559494"/>
          </a:xfrm>
          <a:custGeom>
            <a:avLst/>
            <a:gdLst/>
            <a:ahLst/>
            <a:cxnLst/>
            <a:rect r="r" b="b" t="t" l="l"/>
            <a:pathLst>
              <a:path h="2559494" w="2651077">
                <a:moveTo>
                  <a:pt x="0" y="0"/>
                </a:moveTo>
                <a:lnTo>
                  <a:pt x="2651077" y="0"/>
                </a:lnTo>
                <a:lnTo>
                  <a:pt x="2651077" y="2559494"/>
                </a:lnTo>
                <a:lnTo>
                  <a:pt x="0" y="25594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716811" y="372828"/>
            <a:ext cx="6940383" cy="111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52"/>
              </a:lnSpc>
              <a:spcBef>
                <a:spcPct val="0"/>
              </a:spcBef>
            </a:pPr>
            <a:r>
              <a:rPr lang="en-US" sz="6537">
                <a:solidFill>
                  <a:srgbClr val="010101"/>
                </a:solidFill>
                <a:latin typeface="Open Sans Extra Bold"/>
              </a:rPr>
              <a:t>METODOLOGÍA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45328" y="9821094"/>
            <a:ext cx="5047208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Automatización y Análisis de bases de Datos Climáticos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380886" y="9821094"/>
            <a:ext cx="907114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4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4149869" y="0"/>
            <a:ext cx="4138131" cy="874180"/>
          </a:xfrm>
          <a:custGeom>
            <a:avLst/>
            <a:gdLst/>
            <a:ahLst/>
            <a:cxnLst/>
            <a:rect r="r" b="b" t="t" l="l"/>
            <a:pathLst>
              <a:path h="874180" w="4138131">
                <a:moveTo>
                  <a:pt x="0" y="0"/>
                </a:moveTo>
                <a:lnTo>
                  <a:pt x="4138131" y="0"/>
                </a:lnTo>
                <a:lnTo>
                  <a:pt x="4138131" y="874180"/>
                </a:lnTo>
                <a:lnTo>
                  <a:pt x="0" y="87418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138749" y="2504923"/>
            <a:ext cx="11943965" cy="6413596"/>
            <a:chOff x="0" y="0"/>
            <a:chExt cx="15925286" cy="8551461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295229" y="169231"/>
              <a:ext cx="5073014" cy="2780734"/>
              <a:chOff x="0" y="0"/>
              <a:chExt cx="1033406" cy="56645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033406" cy="566453"/>
              </a:xfrm>
              <a:custGeom>
                <a:avLst/>
                <a:gdLst/>
                <a:ahLst/>
                <a:cxnLst/>
                <a:rect r="r" b="b" t="t" l="l"/>
                <a:pathLst>
                  <a:path h="566453" w="1033406">
                    <a:moveTo>
                      <a:pt x="40696" y="0"/>
                    </a:moveTo>
                    <a:lnTo>
                      <a:pt x="992710" y="0"/>
                    </a:lnTo>
                    <a:cubicBezTo>
                      <a:pt x="1015185" y="0"/>
                      <a:pt x="1033406" y="18220"/>
                      <a:pt x="1033406" y="40696"/>
                    </a:cubicBezTo>
                    <a:lnTo>
                      <a:pt x="1033406" y="525757"/>
                    </a:lnTo>
                    <a:cubicBezTo>
                      <a:pt x="1033406" y="548233"/>
                      <a:pt x="1015185" y="566453"/>
                      <a:pt x="992710" y="566453"/>
                    </a:cubicBezTo>
                    <a:lnTo>
                      <a:pt x="40696" y="566453"/>
                    </a:lnTo>
                    <a:cubicBezTo>
                      <a:pt x="18220" y="566453"/>
                      <a:pt x="0" y="548233"/>
                      <a:pt x="0" y="525757"/>
                    </a:cubicBezTo>
                    <a:lnTo>
                      <a:pt x="0" y="40696"/>
                    </a:lnTo>
                    <a:cubicBezTo>
                      <a:pt x="0" y="18220"/>
                      <a:pt x="18220" y="0"/>
                      <a:pt x="40696" y="0"/>
                    </a:cubicBez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1033406" cy="61407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9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10582255" y="1458277"/>
              <a:ext cx="5073014" cy="2780734"/>
              <a:chOff x="0" y="0"/>
              <a:chExt cx="1033406" cy="566453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033406" cy="566453"/>
              </a:xfrm>
              <a:custGeom>
                <a:avLst/>
                <a:gdLst/>
                <a:ahLst/>
                <a:cxnLst/>
                <a:rect r="r" b="b" t="t" l="l"/>
                <a:pathLst>
                  <a:path h="566453" w="1033406">
                    <a:moveTo>
                      <a:pt x="40696" y="0"/>
                    </a:moveTo>
                    <a:lnTo>
                      <a:pt x="992710" y="0"/>
                    </a:lnTo>
                    <a:cubicBezTo>
                      <a:pt x="1015185" y="0"/>
                      <a:pt x="1033406" y="18220"/>
                      <a:pt x="1033406" y="40696"/>
                    </a:cubicBezTo>
                    <a:lnTo>
                      <a:pt x="1033406" y="525757"/>
                    </a:lnTo>
                    <a:cubicBezTo>
                      <a:pt x="1033406" y="548233"/>
                      <a:pt x="1015185" y="566453"/>
                      <a:pt x="992710" y="566453"/>
                    </a:cubicBezTo>
                    <a:lnTo>
                      <a:pt x="40696" y="566453"/>
                    </a:lnTo>
                    <a:cubicBezTo>
                      <a:pt x="18220" y="566453"/>
                      <a:pt x="0" y="548233"/>
                      <a:pt x="0" y="525757"/>
                    </a:cubicBezTo>
                    <a:lnTo>
                      <a:pt x="0" y="40696"/>
                    </a:lnTo>
                    <a:cubicBezTo>
                      <a:pt x="0" y="18220"/>
                      <a:pt x="18220" y="0"/>
                      <a:pt x="40696" y="0"/>
                    </a:cubicBez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1033406" cy="61407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9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466748" y="4499035"/>
              <a:ext cx="5073014" cy="2780734"/>
              <a:chOff x="0" y="0"/>
              <a:chExt cx="1033406" cy="566453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033406" cy="566453"/>
              </a:xfrm>
              <a:custGeom>
                <a:avLst/>
                <a:gdLst/>
                <a:ahLst/>
                <a:cxnLst/>
                <a:rect r="r" b="b" t="t" l="l"/>
                <a:pathLst>
                  <a:path h="566453" w="1033406">
                    <a:moveTo>
                      <a:pt x="40696" y="0"/>
                    </a:moveTo>
                    <a:lnTo>
                      <a:pt x="992710" y="0"/>
                    </a:lnTo>
                    <a:cubicBezTo>
                      <a:pt x="1015185" y="0"/>
                      <a:pt x="1033406" y="18220"/>
                      <a:pt x="1033406" y="40696"/>
                    </a:cubicBezTo>
                    <a:lnTo>
                      <a:pt x="1033406" y="525757"/>
                    </a:lnTo>
                    <a:cubicBezTo>
                      <a:pt x="1033406" y="548233"/>
                      <a:pt x="1015185" y="566453"/>
                      <a:pt x="992710" y="566453"/>
                    </a:cubicBezTo>
                    <a:lnTo>
                      <a:pt x="40696" y="566453"/>
                    </a:lnTo>
                    <a:cubicBezTo>
                      <a:pt x="18220" y="566453"/>
                      <a:pt x="0" y="548233"/>
                      <a:pt x="0" y="525757"/>
                    </a:cubicBezTo>
                    <a:lnTo>
                      <a:pt x="0" y="40696"/>
                    </a:lnTo>
                    <a:cubicBezTo>
                      <a:pt x="0" y="18220"/>
                      <a:pt x="18220" y="0"/>
                      <a:pt x="40696" y="0"/>
                    </a:cubicBez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47625"/>
                <a:ext cx="1033406" cy="61407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99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10607468" y="5770728"/>
              <a:ext cx="5073014" cy="2780734"/>
              <a:chOff x="0" y="0"/>
              <a:chExt cx="1033406" cy="566453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033406" cy="566453"/>
              </a:xfrm>
              <a:custGeom>
                <a:avLst/>
                <a:gdLst/>
                <a:ahLst/>
                <a:cxnLst/>
                <a:rect r="r" b="b" t="t" l="l"/>
                <a:pathLst>
                  <a:path h="566453" w="1033406">
                    <a:moveTo>
                      <a:pt x="40696" y="0"/>
                    </a:moveTo>
                    <a:lnTo>
                      <a:pt x="992710" y="0"/>
                    </a:lnTo>
                    <a:cubicBezTo>
                      <a:pt x="1015185" y="0"/>
                      <a:pt x="1033406" y="18220"/>
                      <a:pt x="1033406" y="40696"/>
                    </a:cubicBezTo>
                    <a:lnTo>
                      <a:pt x="1033406" y="525757"/>
                    </a:lnTo>
                    <a:cubicBezTo>
                      <a:pt x="1033406" y="548233"/>
                      <a:pt x="1015185" y="566453"/>
                      <a:pt x="992710" y="566453"/>
                    </a:cubicBezTo>
                    <a:lnTo>
                      <a:pt x="40696" y="566453"/>
                    </a:lnTo>
                    <a:cubicBezTo>
                      <a:pt x="18220" y="566453"/>
                      <a:pt x="0" y="548233"/>
                      <a:pt x="0" y="525757"/>
                    </a:cubicBezTo>
                    <a:lnTo>
                      <a:pt x="0" y="40696"/>
                    </a:lnTo>
                    <a:cubicBezTo>
                      <a:pt x="0" y="18220"/>
                      <a:pt x="18220" y="0"/>
                      <a:pt x="40696" y="0"/>
                    </a:cubicBez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47625"/>
                <a:ext cx="1033406" cy="61407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99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499181" y="0"/>
              <a:ext cx="5113867" cy="2746675"/>
              <a:chOff x="0" y="0"/>
              <a:chExt cx="1041728" cy="559515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041728" cy="559515"/>
              </a:xfrm>
              <a:custGeom>
                <a:avLst/>
                <a:gdLst/>
                <a:ahLst/>
                <a:cxnLst/>
                <a:rect r="r" b="b" t="t" l="l"/>
                <a:pathLst>
                  <a:path h="559515" w="1041728">
                    <a:moveTo>
                      <a:pt x="40371" y="0"/>
                    </a:moveTo>
                    <a:lnTo>
                      <a:pt x="1001357" y="0"/>
                    </a:lnTo>
                    <a:cubicBezTo>
                      <a:pt x="1023653" y="0"/>
                      <a:pt x="1041728" y="18075"/>
                      <a:pt x="1041728" y="40371"/>
                    </a:cubicBezTo>
                    <a:lnTo>
                      <a:pt x="1041728" y="519145"/>
                    </a:lnTo>
                    <a:cubicBezTo>
                      <a:pt x="1041728" y="541441"/>
                      <a:pt x="1023653" y="559515"/>
                      <a:pt x="1001357" y="559515"/>
                    </a:cubicBezTo>
                    <a:lnTo>
                      <a:pt x="40371" y="559515"/>
                    </a:lnTo>
                    <a:cubicBezTo>
                      <a:pt x="18075" y="559515"/>
                      <a:pt x="0" y="541441"/>
                      <a:pt x="0" y="519145"/>
                    </a:cubicBezTo>
                    <a:lnTo>
                      <a:pt x="0" y="40371"/>
                    </a:lnTo>
                    <a:cubicBezTo>
                      <a:pt x="0" y="18075"/>
                      <a:pt x="18075" y="0"/>
                      <a:pt x="40371" y="0"/>
                    </a:cubicBezTo>
                    <a:close/>
                  </a:path>
                </a:pathLst>
              </a:custGeom>
              <a:solidFill>
                <a:srgbClr val="00569E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47625"/>
                <a:ext cx="1041728" cy="60714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99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10786207" y="1289046"/>
              <a:ext cx="5113867" cy="2746675"/>
              <a:chOff x="0" y="0"/>
              <a:chExt cx="1041728" cy="559515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041728" cy="559515"/>
              </a:xfrm>
              <a:custGeom>
                <a:avLst/>
                <a:gdLst/>
                <a:ahLst/>
                <a:cxnLst/>
                <a:rect r="r" b="b" t="t" l="l"/>
                <a:pathLst>
                  <a:path h="559515" w="1041728">
                    <a:moveTo>
                      <a:pt x="40371" y="0"/>
                    </a:moveTo>
                    <a:lnTo>
                      <a:pt x="1001357" y="0"/>
                    </a:lnTo>
                    <a:cubicBezTo>
                      <a:pt x="1023653" y="0"/>
                      <a:pt x="1041728" y="18075"/>
                      <a:pt x="1041728" y="40371"/>
                    </a:cubicBezTo>
                    <a:lnTo>
                      <a:pt x="1041728" y="519145"/>
                    </a:lnTo>
                    <a:cubicBezTo>
                      <a:pt x="1041728" y="541441"/>
                      <a:pt x="1023653" y="559515"/>
                      <a:pt x="1001357" y="559515"/>
                    </a:cubicBezTo>
                    <a:lnTo>
                      <a:pt x="40371" y="559515"/>
                    </a:lnTo>
                    <a:cubicBezTo>
                      <a:pt x="18075" y="559515"/>
                      <a:pt x="0" y="541441"/>
                      <a:pt x="0" y="519145"/>
                    </a:cubicBezTo>
                    <a:lnTo>
                      <a:pt x="0" y="40371"/>
                    </a:lnTo>
                    <a:cubicBezTo>
                      <a:pt x="0" y="18075"/>
                      <a:pt x="18075" y="0"/>
                      <a:pt x="40371" y="0"/>
                    </a:cubicBezTo>
                    <a:close/>
                  </a:path>
                </a:pathLst>
              </a:custGeom>
              <a:solidFill>
                <a:srgbClr val="999999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47625"/>
                <a:ext cx="1041728" cy="60714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99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670700" y="4329804"/>
              <a:ext cx="5113867" cy="2746675"/>
              <a:chOff x="0" y="0"/>
              <a:chExt cx="1041728" cy="559515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1041728" cy="559515"/>
              </a:xfrm>
              <a:custGeom>
                <a:avLst/>
                <a:gdLst/>
                <a:ahLst/>
                <a:cxnLst/>
                <a:rect r="r" b="b" t="t" l="l"/>
                <a:pathLst>
                  <a:path h="559515" w="1041728">
                    <a:moveTo>
                      <a:pt x="40371" y="0"/>
                    </a:moveTo>
                    <a:lnTo>
                      <a:pt x="1001357" y="0"/>
                    </a:lnTo>
                    <a:cubicBezTo>
                      <a:pt x="1023653" y="0"/>
                      <a:pt x="1041728" y="18075"/>
                      <a:pt x="1041728" y="40371"/>
                    </a:cubicBezTo>
                    <a:lnTo>
                      <a:pt x="1041728" y="519145"/>
                    </a:lnTo>
                    <a:cubicBezTo>
                      <a:pt x="1041728" y="541441"/>
                      <a:pt x="1023653" y="559515"/>
                      <a:pt x="1001357" y="559515"/>
                    </a:cubicBezTo>
                    <a:lnTo>
                      <a:pt x="40371" y="559515"/>
                    </a:lnTo>
                    <a:cubicBezTo>
                      <a:pt x="18075" y="559515"/>
                      <a:pt x="0" y="541441"/>
                      <a:pt x="0" y="519145"/>
                    </a:cubicBezTo>
                    <a:lnTo>
                      <a:pt x="0" y="40371"/>
                    </a:lnTo>
                    <a:cubicBezTo>
                      <a:pt x="0" y="18075"/>
                      <a:pt x="18075" y="0"/>
                      <a:pt x="40371" y="0"/>
                    </a:cubicBezTo>
                    <a:close/>
                  </a:path>
                </a:pathLst>
              </a:custGeom>
              <a:solidFill>
                <a:srgbClr val="5B98BA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47625"/>
                <a:ext cx="1041728" cy="60714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99"/>
                  </a:lnSpc>
                </a:pP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10811419" y="5601496"/>
              <a:ext cx="5113867" cy="2746675"/>
              <a:chOff x="0" y="0"/>
              <a:chExt cx="1041728" cy="559515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1041728" cy="559515"/>
              </a:xfrm>
              <a:custGeom>
                <a:avLst/>
                <a:gdLst/>
                <a:ahLst/>
                <a:cxnLst/>
                <a:rect r="r" b="b" t="t" l="l"/>
                <a:pathLst>
                  <a:path h="559515" w="1041728">
                    <a:moveTo>
                      <a:pt x="40371" y="0"/>
                    </a:moveTo>
                    <a:lnTo>
                      <a:pt x="1001357" y="0"/>
                    </a:lnTo>
                    <a:cubicBezTo>
                      <a:pt x="1023653" y="0"/>
                      <a:pt x="1041728" y="18075"/>
                      <a:pt x="1041728" y="40371"/>
                    </a:cubicBezTo>
                    <a:lnTo>
                      <a:pt x="1041728" y="519145"/>
                    </a:lnTo>
                    <a:cubicBezTo>
                      <a:pt x="1041728" y="541441"/>
                      <a:pt x="1023653" y="559515"/>
                      <a:pt x="1001357" y="559515"/>
                    </a:cubicBezTo>
                    <a:lnTo>
                      <a:pt x="40371" y="559515"/>
                    </a:lnTo>
                    <a:cubicBezTo>
                      <a:pt x="18075" y="559515"/>
                      <a:pt x="0" y="541441"/>
                      <a:pt x="0" y="519145"/>
                    </a:cubicBezTo>
                    <a:lnTo>
                      <a:pt x="0" y="40371"/>
                    </a:lnTo>
                    <a:cubicBezTo>
                      <a:pt x="0" y="18075"/>
                      <a:pt x="18075" y="0"/>
                      <a:pt x="40371" y="0"/>
                    </a:cubicBezTo>
                    <a:close/>
                  </a:path>
                </a:pathLst>
              </a:custGeom>
              <a:solidFill>
                <a:srgbClr val="02C37E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47625"/>
                <a:ext cx="1041728" cy="60714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99"/>
                  </a:lnSpc>
                </a:pPr>
              </a:p>
            </p:txBody>
          </p:sp>
        </p:grpSp>
        <p:grpSp>
          <p:nvGrpSpPr>
            <p:cNvPr name="Group 34" id="34"/>
            <p:cNvGrpSpPr/>
            <p:nvPr/>
          </p:nvGrpSpPr>
          <p:grpSpPr>
            <a:xfrm rot="0">
              <a:off x="0" y="436064"/>
              <a:ext cx="5445323" cy="1800030"/>
              <a:chOff x="0" y="0"/>
              <a:chExt cx="8225536" cy="271907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450850" cy="450850"/>
              </a:xfrm>
              <a:custGeom>
                <a:avLst/>
                <a:gdLst/>
                <a:ahLst/>
                <a:cxnLst/>
                <a:rect r="r" b="b" t="t" l="l"/>
                <a:pathLst>
                  <a:path h="450850" w="450850">
                    <a:moveTo>
                      <a:pt x="450850" y="450850"/>
                    </a:moveTo>
                    <a:lnTo>
                      <a:pt x="0" y="450850"/>
                    </a:lnTo>
                    <a:lnTo>
                      <a:pt x="450850" y="0"/>
                    </a:lnTo>
                    <a:close/>
                  </a:path>
                </a:pathLst>
              </a:custGeom>
              <a:solidFill>
                <a:srgbClr val="EAE9E9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450850"/>
                <a:ext cx="8225536" cy="2269490"/>
              </a:xfrm>
              <a:custGeom>
                <a:avLst/>
                <a:gdLst/>
                <a:ahLst/>
                <a:cxnLst/>
                <a:rect r="r" b="b" t="t" l="l"/>
                <a:pathLst>
                  <a:path h="2269490" w="8225536">
                    <a:moveTo>
                      <a:pt x="7636256" y="0"/>
                    </a:moveTo>
                    <a:lnTo>
                      <a:pt x="0" y="0"/>
                    </a:lnTo>
                    <a:lnTo>
                      <a:pt x="0" y="2269490"/>
                    </a:lnTo>
                    <a:lnTo>
                      <a:pt x="7636256" y="2269490"/>
                    </a:lnTo>
                    <a:lnTo>
                      <a:pt x="7636256" y="2268220"/>
                    </a:lnTo>
                    <a:lnTo>
                      <a:pt x="8225536" y="1134110"/>
                    </a:lnTo>
                    <a:close/>
                  </a:path>
                </a:pathLst>
              </a:custGeom>
              <a:solidFill>
                <a:srgbClr val="EAE9E9"/>
              </a:solidFill>
            </p:spPr>
          </p:sp>
        </p:grpSp>
        <p:grpSp>
          <p:nvGrpSpPr>
            <p:cNvPr name="Group 37" id="37"/>
            <p:cNvGrpSpPr/>
            <p:nvPr/>
          </p:nvGrpSpPr>
          <p:grpSpPr>
            <a:xfrm rot="0">
              <a:off x="10287026" y="1725109"/>
              <a:ext cx="5445323" cy="1800030"/>
              <a:chOff x="0" y="0"/>
              <a:chExt cx="8225536" cy="2719070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450850" cy="450850"/>
              </a:xfrm>
              <a:custGeom>
                <a:avLst/>
                <a:gdLst/>
                <a:ahLst/>
                <a:cxnLst/>
                <a:rect r="r" b="b" t="t" l="l"/>
                <a:pathLst>
                  <a:path h="450850" w="450850">
                    <a:moveTo>
                      <a:pt x="450850" y="450850"/>
                    </a:moveTo>
                    <a:lnTo>
                      <a:pt x="0" y="450850"/>
                    </a:lnTo>
                    <a:lnTo>
                      <a:pt x="450850" y="0"/>
                    </a:lnTo>
                    <a:close/>
                  </a:path>
                </a:pathLst>
              </a:custGeom>
              <a:solidFill>
                <a:srgbClr val="EAE9E9"/>
              </a:solidFill>
            </p:spPr>
          </p:sp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450850"/>
                <a:ext cx="8225536" cy="2269490"/>
              </a:xfrm>
              <a:custGeom>
                <a:avLst/>
                <a:gdLst/>
                <a:ahLst/>
                <a:cxnLst/>
                <a:rect r="r" b="b" t="t" l="l"/>
                <a:pathLst>
                  <a:path h="2269490" w="8225536">
                    <a:moveTo>
                      <a:pt x="7636256" y="0"/>
                    </a:moveTo>
                    <a:lnTo>
                      <a:pt x="0" y="0"/>
                    </a:lnTo>
                    <a:lnTo>
                      <a:pt x="0" y="2269490"/>
                    </a:lnTo>
                    <a:lnTo>
                      <a:pt x="7636256" y="2269490"/>
                    </a:lnTo>
                    <a:lnTo>
                      <a:pt x="7636256" y="2268220"/>
                    </a:lnTo>
                    <a:lnTo>
                      <a:pt x="8225536" y="1134110"/>
                    </a:lnTo>
                    <a:close/>
                  </a:path>
                </a:pathLst>
              </a:custGeom>
              <a:solidFill>
                <a:srgbClr val="EAE9E9"/>
              </a:solidFill>
            </p:spPr>
          </p:sp>
        </p:grpSp>
        <p:grpSp>
          <p:nvGrpSpPr>
            <p:cNvPr name="Group 40" id="40"/>
            <p:cNvGrpSpPr/>
            <p:nvPr/>
          </p:nvGrpSpPr>
          <p:grpSpPr>
            <a:xfrm rot="0">
              <a:off x="171519" y="4765867"/>
              <a:ext cx="5445323" cy="1800030"/>
              <a:chOff x="0" y="0"/>
              <a:chExt cx="8225536" cy="2719070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450850" cy="450850"/>
              </a:xfrm>
              <a:custGeom>
                <a:avLst/>
                <a:gdLst/>
                <a:ahLst/>
                <a:cxnLst/>
                <a:rect r="r" b="b" t="t" l="l"/>
                <a:pathLst>
                  <a:path h="450850" w="450850">
                    <a:moveTo>
                      <a:pt x="450850" y="450850"/>
                    </a:moveTo>
                    <a:lnTo>
                      <a:pt x="0" y="450850"/>
                    </a:lnTo>
                    <a:lnTo>
                      <a:pt x="450850" y="0"/>
                    </a:lnTo>
                    <a:close/>
                  </a:path>
                </a:pathLst>
              </a:custGeom>
              <a:solidFill>
                <a:srgbClr val="EAE9E9"/>
              </a:solidFill>
            </p:spPr>
          </p:sp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450850"/>
                <a:ext cx="8225536" cy="2269490"/>
              </a:xfrm>
              <a:custGeom>
                <a:avLst/>
                <a:gdLst/>
                <a:ahLst/>
                <a:cxnLst/>
                <a:rect r="r" b="b" t="t" l="l"/>
                <a:pathLst>
                  <a:path h="2269490" w="8225536">
                    <a:moveTo>
                      <a:pt x="7636256" y="0"/>
                    </a:moveTo>
                    <a:lnTo>
                      <a:pt x="0" y="0"/>
                    </a:lnTo>
                    <a:lnTo>
                      <a:pt x="0" y="2269490"/>
                    </a:lnTo>
                    <a:lnTo>
                      <a:pt x="7636256" y="2269490"/>
                    </a:lnTo>
                    <a:lnTo>
                      <a:pt x="7636256" y="2268220"/>
                    </a:lnTo>
                    <a:lnTo>
                      <a:pt x="8225536" y="1134110"/>
                    </a:lnTo>
                    <a:close/>
                  </a:path>
                </a:pathLst>
              </a:custGeom>
              <a:solidFill>
                <a:srgbClr val="EAE9E9"/>
              </a:solidFill>
            </p:spPr>
          </p:sp>
        </p:grpSp>
        <p:grpSp>
          <p:nvGrpSpPr>
            <p:cNvPr name="Group 43" id="43"/>
            <p:cNvGrpSpPr/>
            <p:nvPr/>
          </p:nvGrpSpPr>
          <p:grpSpPr>
            <a:xfrm rot="0">
              <a:off x="10312239" y="6037560"/>
              <a:ext cx="5445323" cy="1800030"/>
              <a:chOff x="0" y="0"/>
              <a:chExt cx="8225536" cy="2719070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450850" cy="450850"/>
              </a:xfrm>
              <a:custGeom>
                <a:avLst/>
                <a:gdLst/>
                <a:ahLst/>
                <a:cxnLst/>
                <a:rect r="r" b="b" t="t" l="l"/>
                <a:pathLst>
                  <a:path h="450850" w="450850">
                    <a:moveTo>
                      <a:pt x="450850" y="450850"/>
                    </a:moveTo>
                    <a:lnTo>
                      <a:pt x="0" y="450850"/>
                    </a:lnTo>
                    <a:lnTo>
                      <a:pt x="450850" y="0"/>
                    </a:lnTo>
                    <a:close/>
                  </a:path>
                </a:pathLst>
              </a:custGeom>
              <a:solidFill>
                <a:srgbClr val="EAE9E9"/>
              </a:solidFill>
            </p:spPr>
          </p:sp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450850"/>
                <a:ext cx="8225536" cy="2269490"/>
              </a:xfrm>
              <a:custGeom>
                <a:avLst/>
                <a:gdLst/>
                <a:ahLst/>
                <a:cxnLst/>
                <a:rect r="r" b="b" t="t" l="l"/>
                <a:pathLst>
                  <a:path h="2269490" w="8225536">
                    <a:moveTo>
                      <a:pt x="7636256" y="0"/>
                    </a:moveTo>
                    <a:lnTo>
                      <a:pt x="0" y="0"/>
                    </a:lnTo>
                    <a:lnTo>
                      <a:pt x="0" y="2269490"/>
                    </a:lnTo>
                    <a:lnTo>
                      <a:pt x="7636256" y="2269490"/>
                    </a:lnTo>
                    <a:lnTo>
                      <a:pt x="7636256" y="2268220"/>
                    </a:lnTo>
                    <a:lnTo>
                      <a:pt x="8225536" y="1134110"/>
                    </a:lnTo>
                    <a:close/>
                  </a:path>
                </a:pathLst>
              </a:custGeom>
              <a:solidFill>
                <a:srgbClr val="EAE9E9"/>
              </a:solidFill>
            </p:spPr>
          </p:sp>
        </p:grpSp>
        <p:sp>
          <p:nvSpPr>
            <p:cNvPr name="Freeform 46" id="46"/>
            <p:cNvSpPr/>
            <p:nvPr/>
          </p:nvSpPr>
          <p:spPr>
            <a:xfrm flipH="false" flipV="false" rot="0">
              <a:off x="8064337" y="6355480"/>
              <a:ext cx="1943289" cy="230175"/>
            </a:xfrm>
            <a:custGeom>
              <a:avLst/>
              <a:gdLst/>
              <a:ahLst/>
              <a:cxnLst/>
              <a:rect r="r" b="b" t="t" l="l"/>
              <a:pathLst>
                <a:path h="230175" w="1943289">
                  <a:moveTo>
                    <a:pt x="0" y="0"/>
                  </a:moveTo>
                  <a:lnTo>
                    <a:pt x="1943289" y="0"/>
                  </a:lnTo>
                  <a:lnTo>
                    <a:pt x="1943289" y="230175"/>
                  </a:lnTo>
                  <a:lnTo>
                    <a:pt x="0" y="2301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-24680" t="0" r="0" b="0"/>
              </a:stretch>
            </a:blip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8007256" y="2485399"/>
              <a:ext cx="1943289" cy="230175"/>
            </a:xfrm>
            <a:custGeom>
              <a:avLst/>
              <a:gdLst/>
              <a:ahLst/>
              <a:cxnLst/>
              <a:rect r="r" b="b" t="t" l="l"/>
              <a:pathLst>
                <a:path h="230175" w="1943289">
                  <a:moveTo>
                    <a:pt x="0" y="0"/>
                  </a:moveTo>
                  <a:lnTo>
                    <a:pt x="1943289" y="0"/>
                  </a:lnTo>
                  <a:lnTo>
                    <a:pt x="1943289" y="230175"/>
                  </a:lnTo>
                  <a:lnTo>
                    <a:pt x="0" y="2301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-24680" t="0" r="0" b="0"/>
              </a:stretch>
            </a:blipFill>
          </p:spPr>
        </p:sp>
        <p:sp>
          <p:nvSpPr>
            <p:cNvPr name="AutoShape 48" id="48"/>
            <p:cNvSpPr/>
            <p:nvPr/>
          </p:nvSpPr>
          <p:spPr>
            <a:xfrm flipV="true">
              <a:off x="8054881" y="0"/>
              <a:ext cx="0" cy="7476414"/>
            </a:xfrm>
            <a:prstGeom prst="line">
              <a:avLst/>
            </a:prstGeom>
            <a:ln cap="flat" w="63500">
              <a:solidFill>
                <a:srgbClr val="C4C4C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49" id="49"/>
            <p:cNvSpPr/>
            <p:nvPr/>
          </p:nvSpPr>
          <p:spPr>
            <a:xfrm flipH="false" flipV="false" rot="-10800000">
              <a:off x="6006748" y="904011"/>
              <a:ext cx="1943289" cy="230175"/>
            </a:xfrm>
            <a:custGeom>
              <a:avLst/>
              <a:gdLst/>
              <a:ahLst/>
              <a:cxnLst/>
              <a:rect r="r" b="b" t="t" l="l"/>
              <a:pathLst>
                <a:path h="230175" w="1943289">
                  <a:moveTo>
                    <a:pt x="0" y="0"/>
                  </a:moveTo>
                  <a:lnTo>
                    <a:pt x="1943289" y="0"/>
                  </a:lnTo>
                  <a:lnTo>
                    <a:pt x="1943289" y="230175"/>
                  </a:lnTo>
                  <a:lnTo>
                    <a:pt x="0" y="2301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-24680" t="0" r="0" b="0"/>
              </a:stretch>
            </a:blipFill>
          </p:spPr>
        </p:sp>
        <p:sp>
          <p:nvSpPr>
            <p:cNvPr name="Freeform 50" id="50"/>
            <p:cNvSpPr/>
            <p:nvPr/>
          </p:nvSpPr>
          <p:spPr>
            <a:xfrm flipH="false" flipV="false" rot="-10800000">
              <a:off x="6063967" y="5415982"/>
              <a:ext cx="1943289" cy="230175"/>
            </a:xfrm>
            <a:custGeom>
              <a:avLst/>
              <a:gdLst/>
              <a:ahLst/>
              <a:cxnLst/>
              <a:rect r="r" b="b" t="t" l="l"/>
              <a:pathLst>
                <a:path h="230175" w="1943289">
                  <a:moveTo>
                    <a:pt x="0" y="0"/>
                  </a:moveTo>
                  <a:lnTo>
                    <a:pt x="1943289" y="0"/>
                  </a:lnTo>
                  <a:lnTo>
                    <a:pt x="1943289" y="230175"/>
                  </a:lnTo>
                  <a:lnTo>
                    <a:pt x="0" y="2301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-24680" t="0" r="0" b="0"/>
              </a:stretch>
            </a:blipFill>
          </p:spPr>
        </p:sp>
        <p:grpSp>
          <p:nvGrpSpPr>
            <p:cNvPr name="Group 51" id="51"/>
            <p:cNvGrpSpPr>
              <a:grpSpLocks noChangeAspect="true"/>
            </p:cNvGrpSpPr>
            <p:nvPr/>
          </p:nvGrpSpPr>
          <p:grpSpPr>
            <a:xfrm rot="0">
              <a:off x="7775872" y="740090"/>
              <a:ext cx="558017" cy="558017"/>
              <a:chOff x="0" y="0"/>
              <a:chExt cx="495300" cy="495300"/>
            </a:xfrm>
          </p:grpSpPr>
          <p:sp>
            <p:nvSpPr>
              <p:cNvPr name="Freeform 52" id="52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545454"/>
              </a:solidFill>
            </p:spPr>
          </p:sp>
          <p:sp>
            <p:nvSpPr>
              <p:cNvPr name="Freeform 53" id="53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4" id="54"/>
            <p:cNvGrpSpPr>
              <a:grpSpLocks noChangeAspect="true"/>
            </p:cNvGrpSpPr>
            <p:nvPr/>
          </p:nvGrpSpPr>
          <p:grpSpPr>
            <a:xfrm rot="0">
              <a:off x="7775872" y="2296266"/>
              <a:ext cx="558017" cy="558017"/>
              <a:chOff x="0" y="0"/>
              <a:chExt cx="495300" cy="495300"/>
            </a:xfrm>
          </p:grpSpPr>
          <p:sp>
            <p:nvSpPr>
              <p:cNvPr name="Freeform 55" id="55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545454"/>
              </a:solidFill>
            </p:spPr>
          </p:sp>
          <p:sp>
            <p:nvSpPr>
              <p:cNvPr name="Freeform 56" id="56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7" id="57"/>
            <p:cNvGrpSpPr>
              <a:grpSpLocks noChangeAspect="true"/>
            </p:cNvGrpSpPr>
            <p:nvPr/>
          </p:nvGrpSpPr>
          <p:grpSpPr>
            <a:xfrm rot="0">
              <a:off x="7775872" y="4381382"/>
              <a:ext cx="558017" cy="558017"/>
              <a:chOff x="0" y="0"/>
              <a:chExt cx="495300" cy="495300"/>
            </a:xfrm>
          </p:grpSpPr>
          <p:sp>
            <p:nvSpPr>
              <p:cNvPr name="Freeform 58" id="58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545454"/>
              </a:solidFill>
            </p:spPr>
          </p:sp>
          <p:sp>
            <p:nvSpPr>
              <p:cNvPr name="Freeform 59" id="59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60" id="60"/>
            <p:cNvGrpSpPr>
              <a:grpSpLocks noChangeAspect="true"/>
            </p:cNvGrpSpPr>
            <p:nvPr/>
          </p:nvGrpSpPr>
          <p:grpSpPr>
            <a:xfrm rot="0">
              <a:off x="7775872" y="6191559"/>
              <a:ext cx="558017" cy="558017"/>
              <a:chOff x="0" y="0"/>
              <a:chExt cx="495300" cy="495300"/>
            </a:xfrm>
          </p:grpSpPr>
          <p:sp>
            <p:nvSpPr>
              <p:cNvPr name="Freeform 61" id="61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545454"/>
              </a:solidFill>
            </p:spPr>
          </p:sp>
          <p:sp>
            <p:nvSpPr>
              <p:cNvPr name="Freeform 62" id="62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63" id="63"/>
            <p:cNvSpPr txBox="true"/>
            <p:nvPr/>
          </p:nvSpPr>
          <p:spPr>
            <a:xfrm rot="0">
              <a:off x="468592" y="959553"/>
              <a:ext cx="4508140" cy="10150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3100"/>
                </a:lnSpc>
                <a:spcBef>
                  <a:spcPct val="0"/>
                </a:spcBef>
              </a:pPr>
              <a:r>
                <a:rPr lang="en-US" sz="2214" spc="70">
                  <a:solidFill>
                    <a:srgbClr val="000000"/>
                  </a:solidFill>
                  <a:latin typeface="Barlow Bold"/>
                </a:rPr>
                <a:t>Carga y procesamiento de datos</a:t>
              </a:r>
            </a:p>
          </p:txBody>
        </p:sp>
        <p:sp>
          <p:nvSpPr>
            <p:cNvPr name="TextBox 64" id="64"/>
            <p:cNvSpPr txBox="true"/>
            <p:nvPr/>
          </p:nvSpPr>
          <p:spPr>
            <a:xfrm rot="0">
              <a:off x="10755618" y="2248599"/>
              <a:ext cx="4508140" cy="10150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3100"/>
                </a:lnSpc>
                <a:spcBef>
                  <a:spcPct val="0"/>
                </a:spcBef>
              </a:pPr>
              <a:r>
                <a:rPr lang="en-US" sz="2214" spc="70">
                  <a:solidFill>
                    <a:srgbClr val="000000"/>
                  </a:solidFill>
                  <a:latin typeface="Barlow Bold"/>
                </a:rPr>
                <a:t>Manipulación de datos con Pandas</a:t>
              </a:r>
            </a:p>
          </p:txBody>
        </p:sp>
        <p:sp>
          <p:nvSpPr>
            <p:cNvPr name="TextBox 65" id="65"/>
            <p:cNvSpPr txBox="true"/>
            <p:nvPr/>
          </p:nvSpPr>
          <p:spPr>
            <a:xfrm rot="0">
              <a:off x="606288" y="5049405"/>
              <a:ext cx="4899652" cy="1536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3100"/>
                </a:lnSpc>
                <a:spcBef>
                  <a:spcPct val="0"/>
                </a:spcBef>
              </a:pPr>
              <a:r>
                <a:rPr lang="en-US" sz="2214" spc="70">
                  <a:solidFill>
                    <a:srgbClr val="000000"/>
                  </a:solidFill>
                  <a:latin typeface="Barlow Bold"/>
                </a:rPr>
                <a:t>Automatización del Análisis Exploratorio de Datos</a:t>
              </a:r>
            </a:p>
          </p:txBody>
        </p:sp>
        <p:sp>
          <p:nvSpPr>
            <p:cNvPr name="TextBox 66" id="66"/>
            <p:cNvSpPr txBox="true"/>
            <p:nvPr/>
          </p:nvSpPr>
          <p:spPr>
            <a:xfrm rot="0">
              <a:off x="10780830" y="6777025"/>
              <a:ext cx="4508140" cy="4938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3100"/>
                </a:lnSpc>
                <a:spcBef>
                  <a:spcPct val="0"/>
                </a:spcBef>
              </a:pPr>
              <a:r>
                <a:rPr lang="en-US" sz="2214" spc="70">
                  <a:solidFill>
                    <a:srgbClr val="000000"/>
                  </a:solidFill>
                  <a:latin typeface="Barlow Bold"/>
                </a:rPr>
                <a:t>Visualización de datos</a:t>
              </a:r>
            </a:p>
          </p:txBody>
        </p:sp>
        <p:sp>
          <p:nvSpPr>
            <p:cNvPr name="TextBox 67" id="67"/>
            <p:cNvSpPr txBox="true"/>
            <p:nvPr/>
          </p:nvSpPr>
          <p:spPr>
            <a:xfrm rot="0">
              <a:off x="7213055" y="703872"/>
              <a:ext cx="1680923" cy="5589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3536"/>
                </a:lnSpc>
                <a:spcBef>
                  <a:spcPct val="0"/>
                </a:spcBef>
              </a:pPr>
              <a:r>
                <a:rPr lang="en-US" sz="2525" spc="80">
                  <a:solidFill>
                    <a:srgbClr val="000000"/>
                  </a:solidFill>
                  <a:latin typeface="Barlow Bold"/>
                </a:rPr>
                <a:t>1</a:t>
              </a:r>
            </a:p>
          </p:txBody>
        </p:sp>
        <p:sp>
          <p:nvSpPr>
            <p:cNvPr name="TextBox 68" id="68"/>
            <p:cNvSpPr txBox="true"/>
            <p:nvPr/>
          </p:nvSpPr>
          <p:spPr>
            <a:xfrm rot="0">
              <a:off x="7213055" y="2248599"/>
              <a:ext cx="1680923" cy="5589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3536"/>
                </a:lnSpc>
                <a:spcBef>
                  <a:spcPct val="0"/>
                </a:spcBef>
              </a:pPr>
              <a:r>
                <a:rPr lang="en-US" sz="2525" spc="80">
                  <a:solidFill>
                    <a:srgbClr val="000000"/>
                  </a:solidFill>
                  <a:latin typeface="Barlow Bold"/>
                </a:rPr>
                <a:t>2</a:t>
              </a:r>
            </a:p>
          </p:txBody>
        </p:sp>
        <p:sp>
          <p:nvSpPr>
            <p:cNvPr name="TextBox 69" id="69"/>
            <p:cNvSpPr txBox="true"/>
            <p:nvPr/>
          </p:nvSpPr>
          <p:spPr>
            <a:xfrm rot="0">
              <a:off x="7214420" y="4357085"/>
              <a:ext cx="1680923" cy="5589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3536"/>
                </a:lnSpc>
                <a:spcBef>
                  <a:spcPct val="0"/>
                </a:spcBef>
              </a:pPr>
              <a:r>
                <a:rPr lang="en-US" sz="2525" spc="80">
                  <a:solidFill>
                    <a:srgbClr val="000000"/>
                  </a:solidFill>
                  <a:latin typeface="Barlow Bold"/>
                </a:rPr>
                <a:t>3</a:t>
              </a:r>
            </a:p>
          </p:txBody>
        </p:sp>
        <p:sp>
          <p:nvSpPr>
            <p:cNvPr name="TextBox 70" id="70"/>
            <p:cNvSpPr txBox="true"/>
            <p:nvPr/>
          </p:nvSpPr>
          <p:spPr>
            <a:xfrm rot="0">
              <a:off x="7207941" y="6143934"/>
              <a:ext cx="1680923" cy="5589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3536"/>
                </a:lnSpc>
                <a:spcBef>
                  <a:spcPct val="0"/>
                </a:spcBef>
              </a:pPr>
              <a:r>
                <a:rPr lang="en-US" sz="2525" spc="80">
                  <a:solidFill>
                    <a:srgbClr val="000000"/>
                  </a:solidFill>
                  <a:latin typeface="Barlow Bold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49869" y="0"/>
            <a:ext cx="4138131" cy="874180"/>
          </a:xfrm>
          <a:custGeom>
            <a:avLst/>
            <a:gdLst/>
            <a:ahLst/>
            <a:cxnLst/>
            <a:rect r="r" b="b" t="t" l="l"/>
            <a:pathLst>
              <a:path h="874180" w="4138131">
                <a:moveTo>
                  <a:pt x="0" y="0"/>
                </a:moveTo>
                <a:lnTo>
                  <a:pt x="4138131" y="0"/>
                </a:lnTo>
                <a:lnTo>
                  <a:pt x="4138131" y="874180"/>
                </a:lnTo>
                <a:lnTo>
                  <a:pt x="0" y="874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0770" y="2588577"/>
            <a:ext cx="5106041" cy="2346876"/>
          </a:xfrm>
          <a:custGeom>
            <a:avLst/>
            <a:gdLst/>
            <a:ahLst/>
            <a:cxnLst/>
            <a:rect r="r" b="b" t="t" l="l"/>
            <a:pathLst>
              <a:path h="2346876" w="5106041">
                <a:moveTo>
                  <a:pt x="0" y="0"/>
                </a:moveTo>
                <a:lnTo>
                  <a:pt x="5106041" y="0"/>
                </a:lnTo>
                <a:lnTo>
                  <a:pt x="5106041" y="2346876"/>
                </a:lnTo>
                <a:lnTo>
                  <a:pt x="0" y="23468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610770" y="1758923"/>
            <a:ext cx="8155973" cy="670609"/>
            <a:chOff x="0" y="0"/>
            <a:chExt cx="2215232" cy="18214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15232" cy="182143"/>
            </a:xfrm>
            <a:custGeom>
              <a:avLst/>
              <a:gdLst/>
              <a:ahLst/>
              <a:cxnLst/>
              <a:rect r="r" b="b" t="t" l="l"/>
              <a:pathLst>
                <a:path h="182143" w="2215232">
                  <a:moveTo>
                    <a:pt x="18985" y="0"/>
                  </a:moveTo>
                  <a:lnTo>
                    <a:pt x="2196248" y="0"/>
                  </a:lnTo>
                  <a:cubicBezTo>
                    <a:pt x="2201283" y="0"/>
                    <a:pt x="2206111" y="2000"/>
                    <a:pt x="2209672" y="5560"/>
                  </a:cubicBezTo>
                  <a:cubicBezTo>
                    <a:pt x="2213232" y="9121"/>
                    <a:pt x="2215232" y="13950"/>
                    <a:pt x="2215232" y="18985"/>
                  </a:cubicBezTo>
                  <a:lnTo>
                    <a:pt x="2215232" y="163159"/>
                  </a:lnTo>
                  <a:cubicBezTo>
                    <a:pt x="2215232" y="173643"/>
                    <a:pt x="2206733" y="182143"/>
                    <a:pt x="2196248" y="182143"/>
                  </a:cubicBezTo>
                  <a:lnTo>
                    <a:pt x="18985" y="182143"/>
                  </a:lnTo>
                  <a:cubicBezTo>
                    <a:pt x="8500" y="182143"/>
                    <a:pt x="0" y="173643"/>
                    <a:pt x="0" y="163159"/>
                  </a:cubicBezTo>
                  <a:lnTo>
                    <a:pt x="0" y="18985"/>
                  </a:lnTo>
                  <a:cubicBezTo>
                    <a:pt x="0" y="8500"/>
                    <a:pt x="8500" y="0"/>
                    <a:pt x="18985" y="0"/>
                  </a:cubicBezTo>
                  <a:close/>
                </a:path>
              </a:pathLst>
            </a:custGeom>
            <a:solidFill>
              <a:srgbClr val="00569E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2215232" cy="229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9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10770" y="5297403"/>
            <a:ext cx="7652565" cy="1479638"/>
            <a:chOff x="0" y="0"/>
            <a:chExt cx="10203420" cy="197285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842431"/>
              <a:ext cx="8940594" cy="1130420"/>
            </a:xfrm>
            <a:custGeom>
              <a:avLst/>
              <a:gdLst/>
              <a:ahLst/>
              <a:cxnLst/>
              <a:rect r="r" b="b" t="t" l="l"/>
              <a:pathLst>
                <a:path h="1130420" w="8940594">
                  <a:moveTo>
                    <a:pt x="0" y="0"/>
                  </a:moveTo>
                  <a:lnTo>
                    <a:pt x="8940594" y="0"/>
                  </a:lnTo>
                  <a:lnTo>
                    <a:pt x="8940594" y="1130420"/>
                  </a:lnTo>
                  <a:lnTo>
                    <a:pt x="0" y="1130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-57150"/>
              <a:ext cx="10203420" cy="5566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539764" indent="-269882" lvl="1">
                <a:lnSpc>
                  <a:spcPts val="3500"/>
                </a:lnSpc>
                <a:spcBef>
                  <a:spcPct val="0"/>
                </a:spcBef>
                <a:buAutoNum type="arabicPeriod" startAt="1"/>
              </a:pPr>
              <a:r>
                <a:rPr lang="en-US" sz="2500">
                  <a:solidFill>
                    <a:srgbClr val="000000"/>
                  </a:solidFill>
                  <a:latin typeface="Open Sans Extra Bold"/>
                </a:rPr>
                <a:t>1 Carga de la base de datos metereológicos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144000" y="5297403"/>
            <a:ext cx="8659465" cy="3743607"/>
            <a:chOff x="0" y="0"/>
            <a:chExt cx="11545953" cy="499147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714715" y="1231443"/>
              <a:ext cx="2622709" cy="724087"/>
            </a:xfrm>
            <a:custGeom>
              <a:avLst/>
              <a:gdLst/>
              <a:ahLst/>
              <a:cxnLst/>
              <a:rect r="r" b="b" t="t" l="l"/>
              <a:pathLst>
                <a:path h="724087" w="2622709">
                  <a:moveTo>
                    <a:pt x="0" y="0"/>
                  </a:moveTo>
                  <a:lnTo>
                    <a:pt x="2622709" y="0"/>
                  </a:lnTo>
                  <a:lnTo>
                    <a:pt x="2622709" y="724087"/>
                  </a:lnTo>
                  <a:lnTo>
                    <a:pt x="0" y="7240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5632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714715" y="1955530"/>
              <a:ext cx="10831239" cy="3035946"/>
            </a:xfrm>
            <a:custGeom>
              <a:avLst/>
              <a:gdLst/>
              <a:ahLst/>
              <a:cxnLst/>
              <a:rect r="r" b="b" t="t" l="l"/>
              <a:pathLst>
                <a:path h="3035946" w="10831239">
                  <a:moveTo>
                    <a:pt x="0" y="0"/>
                  </a:moveTo>
                  <a:lnTo>
                    <a:pt x="10831238" y="0"/>
                  </a:lnTo>
                  <a:lnTo>
                    <a:pt x="10831238" y="3035947"/>
                  </a:lnTo>
                  <a:lnTo>
                    <a:pt x="0" y="30359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665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 rot="0">
              <a:off x="0" y="-57150"/>
              <a:ext cx="11545953" cy="11408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39764" indent="-269882" lvl="1">
                <a:lnSpc>
                  <a:spcPts val="3500"/>
                </a:lnSpc>
                <a:spcBef>
                  <a:spcPct val="0"/>
                </a:spcBef>
                <a:buAutoNum type="arabicPeriod" startAt="1"/>
              </a:pPr>
              <a:r>
                <a:rPr lang="en-US" sz="2500">
                  <a:solidFill>
                    <a:srgbClr val="000000"/>
                  </a:solidFill>
                  <a:latin typeface="Open Sans Extra Bold"/>
                </a:rPr>
                <a:t>3 </a:t>
              </a:r>
              <a:r>
                <a:rPr lang="en-US" sz="2500" strike="noStrike" u="none">
                  <a:solidFill>
                    <a:srgbClr val="000000"/>
                  </a:solidFill>
                  <a:latin typeface="Open Sans Extra Bold"/>
                </a:rPr>
                <a:t>Modificación de tipo de dato y validación de filas y columnas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10770" y="7323166"/>
            <a:ext cx="7652565" cy="1965768"/>
            <a:chOff x="0" y="0"/>
            <a:chExt cx="10203420" cy="262102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38282" y="715431"/>
              <a:ext cx="6531490" cy="1905593"/>
            </a:xfrm>
            <a:custGeom>
              <a:avLst/>
              <a:gdLst/>
              <a:ahLst/>
              <a:cxnLst/>
              <a:rect r="r" b="b" t="t" l="l"/>
              <a:pathLst>
                <a:path h="1905593" w="6531490">
                  <a:moveTo>
                    <a:pt x="0" y="0"/>
                  </a:moveTo>
                  <a:lnTo>
                    <a:pt x="6531490" y="0"/>
                  </a:lnTo>
                  <a:lnTo>
                    <a:pt x="6531490" y="1905593"/>
                  </a:lnTo>
                  <a:lnTo>
                    <a:pt x="0" y="19055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 rot="0">
              <a:off x="0" y="-57150"/>
              <a:ext cx="10203420" cy="5566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539764" indent="-269882" lvl="1">
                <a:lnSpc>
                  <a:spcPts val="3500"/>
                </a:lnSpc>
                <a:spcBef>
                  <a:spcPct val="0"/>
                </a:spcBef>
                <a:buAutoNum type="arabicPeriod" startAt="1"/>
              </a:pPr>
              <a:r>
                <a:rPr lang="en-US" sz="2500">
                  <a:solidFill>
                    <a:srgbClr val="000000"/>
                  </a:solidFill>
                  <a:latin typeface="Open Sans Extra Bold"/>
                </a:rPr>
                <a:t>2 Eliminación de duplicados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5716811" y="372828"/>
            <a:ext cx="6940383" cy="111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52"/>
              </a:lnSpc>
              <a:spcBef>
                <a:spcPct val="0"/>
              </a:spcBef>
            </a:pPr>
            <a:r>
              <a:rPr lang="en-US" sz="6537">
                <a:solidFill>
                  <a:srgbClr val="010101"/>
                </a:solidFill>
                <a:latin typeface="Open Sans Extra Bold"/>
              </a:rPr>
              <a:t>METODOLOGÍA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345328" y="9821094"/>
            <a:ext cx="5047208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Automatización y Análisis de bases de Datos Climáticos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380886" y="9821094"/>
            <a:ext cx="907114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5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10770" y="1796730"/>
            <a:ext cx="7652565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90" indent="-345445" lvl="1">
              <a:lnSpc>
                <a:spcPts val="4480"/>
              </a:lnSpc>
              <a:spcBef>
                <a:spcPct val="0"/>
              </a:spcBef>
              <a:buAutoNum type="arabicPeriod" startAt="1"/>
            </a:pPr>
            <a:r>
              <a:rPr lang="en-US" sz="3200">
                <a:solidFill>
                  <a:srgbClr val="FDFDFD"/>
                </a:solidFill>
                <a:latin typeface="Open Sans Extra Bold"/>
              </a:rPr>
              <a:t>Carga y procesamiento de datos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49869" y="0"/>
            <a:ext cx="4138131" cy="874180"/>
          </a:xfrm>
          <a:custGeom>
            <a:avLst/>
            <a:gdLst/>
            <a:ahLst/>
            <a:cxnLst/>
            <a:rect r="r" b="b" t="t" l="l"/>
            <a:pathLst>
              <a:path h="874180" w="4138131">
                <a:moveTo>
                  <a:pt x="0" y="0"/>
                </a:moveTo>
                <a:lnTo>
                  <a:pt x="4138131" y="0"/>
                </a:lnTo>
                <a:lnTo>
                  <a:pt x="4138131" y="874180"/>
                </a:lnTo>
                <a:lnTo>
                  <a:pt x="0" y="874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10770" y="1758923"/>
            <a:ext cx="8155973" cy="670609"/>
            <a:chOff x="0" y="0"/>
            <a:chExt cx="2215232" cy="1821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15232" cy="182143"/>
            </a:xfrm>
            <a:custGeom>
              <a:avLst/>
              <a:gdLst/>
              <a:ahLst/>
              <a:cxnLst/>
              <a:rect r="r" b="b" t="t" l="l"/>
              <a:pathLst>
                <a:path h="182143" w="2215232">
                  <a:moveTo>
                    <a:pt x="18985" y="0"/>
                  </a:moveTo>
                  <a:lnTo>
                    <a:pt x="2196248" y="0"/>
                  </a:lnTo>
                  <a:cubicBezTo>
                    <a:pt x="2201283" y="0"/>
                    <a:pt x="2206111" y="2000"/>
                    <a:pt x="2209672" y="5560"/>
                  </a:cubicBezTo>
                  <a:cubicBezTo>
                    <a:pt x="2213232" y="9121"/>
                    <a:pt x="2215232" y="13950"/>
                    <a:pt x="2215232" y="18985"/>
                  </a:cubicBezTo>
                  <a:lnTo>
                    <a:pt x="2215232" y="163159"/>
                  </a:lnTo>
                  <a:cubicBezTo>
                    <a:pt x="2215232" y="173643"/>
                    <a:pt x="2206733" y="182143"/>
                    <a:pt x="2196248" y="182143"/>
                  </a:cubicBezTo>
                  <a:lnTo>
                    <a:pt x="18985" y="182143"/>
                  </a:lnTo>
                  <a:cubicBezTo>
                    <a:pt x="8500" y="182143"/>
                    <a:pt x="0" y="173643"/>
                    <a:pt x="0" y="163159"/>
                  </a:cubicBezTo>
                  <a:lnTo>
                    <a:pt x="0" y="18985"/>
                  </a:lnTo>
                  <a:cubicBezTo>
                    <a:pt x="0" y="8500"/>
                    <a:pt x="8500" y="0"/>
                    <a:pt x="18985" y="0"/>
                  </a:cubicBezTo>
                  <a:close/>
                </a:path>
              </a:pathLst>
            </a:custGeom>
            <a:solidFill>
              <a:srgbClr val="00569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215232" cy="229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62025" y="3337580"/>
            <a:ext cx="16102603" cy="4035445"/>
          </a:xfrm>
          <a:custGeom>
            <a:avLst/>
            <a:gdLst/>
            <a:ahLst/>
            <a:cxnLst/>
            <a:rect r="r" b="b" t="t" l="l"/>
            <a:pathLst>
              <a:path h="4035445" w="16102603">
                <a:moveTo>
                  <a:pt x="0" y="0"/>
                </a:moveTo>
                <a:lnTo>
                  <a:pt x="16102603" y="0"/>
                </a:lnTo>
                <a:lnTo>
                  <a:pt x="16102603" y="4035445"/>
                </a:lnTo>
                <a:lnTo>
                  <a:pt x="0" y="40354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716811" y="372828"/>
            <a:ext cx="6940383" cy="111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52"/>
              </a:lnSpc>
              <a:spcBef>
                <a:spcPct val="0"/>
              </a:spcBef>
            </a:pPr>
            <a:r>
              <a:rPr lang="en-US" sz="6537">
                <a:solidFill>
                  <a:srgbClr val="010101"/>
                </a:solidFill>
                <a:latin typeface="Open Sans Extra Bold"/>
              </a:rPr>
              <a:t>METODOLOGÍA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45328" y="9821094"/>
            <a:ext cx="5047208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Automatización y Análisis de bases de Datos Climáticos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380886" y="9821094"/>
            <a:ext cx="907114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0770" y="1796730"/>
            <a:ext cx="7652565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90" indent="-345445" lvl="1">
              <a:lnSpc>
                <a:spcPts val="4480"/>
              </a:lnSpc>
              <a:spcBef>
                <a:spcPct val="0"/>
              </a:spcBef>
              <a:buAutoNum type="arabicPeriod" startAt="1"/>
            </a:pPr>
            <a:r>
              <a:rPr lang="en-US" sz="3200">
                <a:solidFill>
                  <a:srgbClr val="FDFDFD"/>
                </a:solidFill>
                <a:latin typeface="Open Sans Extra Bold"/>
              </a:rPr>
              <a:t>Carga y procesamiento de datos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0770" y="2639082"/>
            <a:ext cx="7652565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64" indent="-269882" lvl="1">
              <a:lnSpc>
                <a:spcPts val="3500"/>
              </a:lnSpc>
              <a:spcBef>
                <a:spcPct val="0"/>
              </a:spcBef>
              <a:buAutoNum type="arabicPeriod" startAt="1"/>
            </a:pPr>
            <a:r>
              <a:rPr lang="en-US" sz="2500">
                <a:solidFill>
                  <a:srgbClr val="000000"/>
                </a:solidFill>
                <a:latin typeface="Open Sans Extra Bold"/>
              </a:rPr>
              <a:t>4 Mejora de la presentación de los datos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49869" y="0"/>
            <a:ext cx="4138131" cy="874180"/>
          </a:xfrm>
          <a:custGeom>
            <a:avLst/>
            <a:gdLst/>
            <a:ahLst/>
            <a:cxnLst/>
            <a:rect r="r" b="b" t="t" l="l"/>
            <a:pathLst>
              <a:path h="874180" w="4138131">
                <a:moveTo>
                  <a:pt x="0" y="0"/>
                </a:moveTo>
                <a:lnTo>
                  <a:pt x="4138131" y="0"/>
                </a:lnTo>
                <a:lnTo>
                  <a:pt x="4138131" y="874180"/>
                </a:lnTo>
                <a:lnTo>
                  <a:pt x="0" y="874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10770" y="1758923"/>
            <a:ext cx="8155973" cy="670609"/>
            <a:chOff x="0" y="0"/>
            <a:chExt cx="2215232" cy="1821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15232" cy="182143"/>
            </a:xfrm>
            <a:custGeom>
              <a:avLst/>
              <a:gdLst/>
              <a:ahLst/>
              <a:cxnLst/>
              <a:rect r="r" b="b" t="t" l="l"/>
              <a:pathLst>
                <a:path h="182143" w="2215232">
                  <a:moveTo>
                    <a:pt x="18985" y="0"/>
                  </a:moveTo>
                  <a:lnTo>
                    <a:pt x="2196248" y="0"/>
                  </a:lnTo>
                  <a:cubicBezTo>
                    <a:pt x="2201283" y="0"/>
                    <a:pt x="2206111" y="2000"/>
                    <a:pt x="2209672" y="5560"/>
                  </a:cubicBezTo>
                  <a:cubicBezTo>
                    <a:pt x="2213232" y="9121"/>
                    <a:pt x="2215232" y="13950"/>
                    <a:pt x="2215232" y="18985"/>
                  </a:cubicBezTo>
                  <a:lnTo>
                    <a:pt x="2215232" y="163159"/>
                  </a:lnTo>
                  <a:cubicBezTo>
                    <a:pt x="2215232" y="173643"/>
                    <a:pt x="2206733" y="182143"/>
                    <a:pt x="2196248" y="182143"/>
                  </a:cubicBezTo>
                  <a:lnTo>
                    <a:pt x="18985" y="182143"/>
                  </a:lnTo>
                  <a:cubicBezTo>
                    <a:pt x="8500" y="182143"/>
                    <a:pt x="0" y="173643"/>
                    <a:pt x="0" y="163159"/>
                  </a:cubicBezTo>
                  <a:lnTo>
                    <a:pt x="0" y="18985"/>
                  </a:lnTo>
                  <a:cubicBezTo>
                    <a:pt x="0" y="8500"/>
                    <a:pt x="8500" y="0"/>
                    <a:pt x="18985" y="0"/>
                  </a:cubicBezTo>
                  <a:close/>
                </a:path>
              </a:pathLst>
            </a:custGeom>
            <a:solidFill>
              <a:srgbClr val="00569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215232" cy="229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29517" y="3337580"/>
            <a:ext cx="16451370" cy="4630590"/>
          </a:xfrm>
          <a:custGeom>
            <a:avLst/>
            <a:gdLst/>
            <a:ahLst/>
            <a:cxnLst/>
            <a:rect r="r" b="b" t="t" l="l"/>
            <a:pathLst>
              <a:path h="4630590" w="16451370">
                <a:moveTo>
                  <a:pt x="0" y="0"/>
                </a:moveTo>
                <a:lnTo>
                  <a:pt x="16451369" y="0"/>
                </a:lnTo>
                <a:lnTo>
                  <a:pt x="16451369" y="4630590"/>
                </a:lnTo>
                <a:lnTo>
                  <a:pt x="0" y="46305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52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716811" y="372828"/>
            <a:ext cx="6940383" cy="111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52"/>
              </a:lnSpc>
              <a:spcBef>
                <a:spcPct val="0"/>
              </a:spcBef>
            </a:pPr>
            <a:r>
              <a:rPr lang="en-US" sz="6537">
                <a:solidFill>
                  <a:srgbClr val="010101"/>
                </a:solidFill>
                <a:latin typeface="Open Sans Extra Bold"/>
              </a:rPr>
              <a:t>METODOLOGÍA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45328" y="9821094"/>
            <a:ext cx="5047208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Automatización y Análisis de bases de Datos Climáticos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380886" y="9821094"/>
            <a:ext cx="907114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0770" y="1796730"/>
            <a:ext cx="7652565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90" indent="-345445" lvl="1">
              <a:lnSpc>
                <a:spcPts val="4480"/>
              </a:lnSpc>
              <a:spcBef>
                <a:spcPct val="0"/>
              </a:spcBef>
              <a:buAutoNum type="arabicPeriod" startAt="1"/>
            </a:pPr>
            <a:r>
              <a:rPr lang="en-US" sz="3200">
                <a:solidFill>
                  <a:srgbClr val="FDFDFD"/>
                </a:solidFill>
                <a:latin typeface="Open Sans Extra Bold"/>
              </a:rPr>
              <a:t>Carga y procesamiento de datos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0770" y="2639082"/>
            <a:ext cx="7652565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64" indent="-269882" lvl="1">
              <a:lnSpc>
                <a:spcPts val="3500"/>
              </a:lnSpc>
              <a:spcBef>
                <a:spcPct val="0"/>
              </a:spcBef>
              <a:buAutoNum type="arabicPeriod" startAt="1"/>
            </a:pPr>
            <a:r>
              <a:rPr lang="en-US" sz="2500">
                <a:solidFill>
                  <a:srgbClr val="000000"/>
                </a:solidFill>
                <a:latin typeface="Open Sans Extra Bold"/>
              </a:rPr>
              <a:t>4 Mejora de la presentación de los datos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79406" y="8056650"/>
            <a:ext cx="5967859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Montserrat"/>
              </a:rPr>
              <a:t>Tabla de base de datos climatológicos procesada.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49869" y="0"/>
            <a:ext cx="4138131" cy="874180"/>
          </a:xfrm>
          <a:custGeom>
            <a:avLst/>
            <a:gdLst/>
            <a:ahLst/>
            <a:cxnLst/>
            <a:rect r="r" b="b" t="t" l="l"/>
            <a:pathLst>
              <a:path h="874180" w="4138131">
                <a:moveTo>
                  <a:pt x="0" y="0"/>
                </a:moveTo>
                <a:lnTo>
                  <a:pt x="4138131" y="0"/>
                </a:lnTo>
                <a:lnTo>
                  <a:pt x="4138131" y="874180"/>
                </a:lnTo>
                <a:lnTo>
                  <a:pt x="0" y="874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10770" y="1758923"/>
            <a:ext cx="8155973" cy="670609"/>
            <a:chOff x="0" y="0"/>
            <a:chExt cx="2215232" cy="1821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15232" cy="182143"/>
            </a:xfrm>
            <a:custGeom>
              <a:avLst/>
              <a:gdLst/>
              <a:ahLst/>
              <a:cxnLst/>
              <a:rect r="r" b="b" t="t" l="l"/>
              <a:pathLst>
                <a:path h="182143" w="2215232">
                  <a:moveTo>
                    <a:pt x="18985" y="0"/>
                  </a:moveTo>
                  <a:lnTo>
                    <a:pt x="2196248" y="0"/>
                  </a:lnTo>
                  <a:cubicBezTo>
                    <a:pt x="2201283" y="0"/>
                    <a:pt x="2206111" y="2000"/>
                    <a:pt x="2209672" y="5560"/>
                  </a:cubicBezTo>
                  <a:cubicBezTo>
                    <a:pt x="2213232" y="9121"/>
                    <a:pt x="2215232" y="13950"/>
                    <a:pt x="2215232" y="18985"/>
                  </a:cubicBezTo>
                  <a:lnTo>
                    <a:pt x="2215232" y="163159"/>
                  </a:lnTo>
                  <a:cubicBezTo>
                    <a:pt x="2215232" y="173643"/>
                    <a:pt x="2206733" y="182143"/>
                    <a:pt x="2196248" y="182143"/>
                  </a:cubicBezTo>
                  <a:lnTo>
                    <a:pt x="18985" y="182143"/>
                  </a:lnTo>
                  <a:cubicBezTo>
                    <a:pt x="8500" y="182143"/>
                    <a:pt x="0" y="173643"/>
                    <a:pt x="0" y="163159"/>
                  </a:cubicBezTo>
                  <a:lnTo>
                    <a:pt x="0" y="18985"/>
                  </a:lnTo>
                  <a:cubicBezTo>
                    <a:pt x="0" y="8500"/>
                    <a:pt x="8500" y="0"/>
                    <a:pt x="18985" y="0"/>
                  </a:cubicBezTo>
                  <a:close/>
                </a:path>
              </a:pathLst>
            </a:custGeom>
            <a:solidFill>
              <a:srgbClr val="00569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215232" cy="229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966531" y="3466495"/>
            <a:ext cx="11285503" cy="5791805"/>
          </a:xfrm>
          <a:custGeom>
            <a:avLst/>
            <a:gdLst/>
            <a:ahLst/>
            <a:cxnLst/>
            <a:rect r="r" b="b" t="t" l="l"/>
            <a:pathLst>
              <a:path h="5791805" w="11285503">
                <a:moveTo>
                  <a:pt x="0" y="0"/>
                </a:moveTo>
                <a:lnTo>
                  <a:pt x="11285503" y="0"/>
                </a:lnTo>
                <a:lnTo>
                  <a:pt x="11285503" y="5791805"/>
                </a:lnTo>
                <a:lnTo>
                  <a:pt x="0" y="57918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172669" y="2613366"/>
            <a:ext cx="2721371" cy="597530"/>
          </a:xfrm>
          <a:custGeom>
            <a:avLst/>
            <a:gdLst/>
            <a:ahLst/>
            <a:cxnLst/>
            <a:rect r="r" b="b" t="t" l="l"/>
            <a:pathLst>
              <a:path h="597530" w="2721371">
                <a:moveTo>
                  <a:pt x="0" y="0"/>
                </a:moveTo>
                <a:lnTo>
                  <a:pt x="2721371" y="0"/>
                </a:lnTo>
                <a:lnTo>
                  <a:pt x="2721371" y="597530"/>
                </a:lnTo>
                <a:lnTo>
                  <a:pt x="0" y="5975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106" t="-3711" r="-3198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5716811" y="372828"/>
            <a:ext cx="6940383" cy="111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52"/>
              </a:lnSpc>
              <a:spcBef>
                <a:spcPct val="0"/>
              </a:spcBef>
            </a:pPr>
            <a:r>
              <a:rPr lang="en-US" sz="6537">
                <a:solidFill>
                  <a:srgbClr val="010101"/>
                </a:solidFill>
                <a:latin typeface="Open Sans Extra Bold"/>
              </a:rPr>
              <a:t>METODOLOGÍA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45328" y="9821094"/>
            <a:ext cx="5047208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Automatización y Análisis de bases de Datos Climáticos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380886" y="9821094"/>
            <a:ext cx="907114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8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0770" y="1796730"/>
            <a:ext cx="7652565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90" indent="-345445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FDFDFD"/>
                </a:solidFill>
                <a:latin typeface="Open Sans Extra Bold"/>
              </a:rPr>
              <a:t>Carga y procesamiento de datos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0770" y="2639082"/>
            <a:ext cx="7652565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64" indent="-269882" lvl="1">
              <a:lnSpc>
                <a:spcPts val="3500"/>
              </a:lnSpc>
              <a:spcBef>
                <a:spcPct val="0"/>
              </a:spcBef>
              <a:buAutoNum type="arabicPeriod" startAt="1"/>
            </a:pPr>
            <a:r>
              <a:rPr lang="en-US" sz="2500">
                <a:solidFill>
                  <a:srgbClr val="000000"/>
                </a:solidFill>
                <a:latin typeface="Open Sans Extra Bold"/>
              </a:rPr>
              <a:t>4 Resumen estadístico de los datos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217117" y="9220200"/>
            <a:ext cx="678433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Montserrat"/>
              </a:rPr>
              <a:t>Resumen estadísticos de la base de datos climatológica.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49869" y="0"/>
            <a:ext cx="4138131" cy="874180"/>
          </a:xfrm>
          <a:custGeom>
            <a:avLst/>
            <a:gdLst/>
            <a:ahLst/>
            <a:cxnLst/>
            <a:rect r="r" b="b" t="t" l="l"/>
            <a:pathLst>
              <a:path h="874180" w="4138131">
                <a:moveTo>
                  <a:pt x="0" y="0"/>
                </a:moveTo>
                <a:lnTo>
                  <a:pt x="4138131" y="0"/>
                </a:lnTo>
                <a:lnTo>
                  <a:pt x="4138131" y="874180"/>
                </a:lnTo>
                <a:lnTo>
                  <a:pt x="0" y="874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10770" y="1758923"/>
            <a:ext cx="11656654" cy="670609"/>
            <a:chOff x="0" y="0"/>
            <a:chExt cx="3166047" cy="1821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66047" cy="182143"/>
            </a:xfrm>
            <a:custGeom>
              <a:avLst/>
              <a:gdLst/>
              <a:ahLst/>
              <a:cxnLst/>
              <a:rect r="r" b="b" t="t" l="l"/>
              <a:pathLst>
                <a:path h="182143" w="3166047">
                  <a:moveTo>
                    <a:pt x="13283" y="0"/>
                  </a:moveTo>
                  <a:lnTo>
                    <a:pt x="3152764" y="0"/>
                  </a:lnTo>
                  <a:cubicBezTo>
                    <a:pt x="3160100" y="0"/>
                    <a:pt x="3166047" y="5947"/>
                    <a:pt x="3166047" y="13283"/>
                  </a:cubicBezTo>
                  <a:lnTo>
                    <a:pt x="3166047" y="168860"/>
                  </a:lnTo>
                  <a:cubicBezTo>
                    <a:pt x="3166047" y="176196"/>
                    <a:pt x="3160100" y="182143"/>
                    <a:pt x="3152764" y="182143"/>
                  </a:cubicBezTo>
                  <a:lnTo>
                    <a:pt x="13283" y="182143"/>
                  </a:lnTo>
                  <a:cubicBezTo>
                    <a:pt x="5947" y="182143"/>
                    <a:pt x="0" y="176196"/>
                    <a:pt x="0" y="168860"/>
                  </a:cubicBezTo>
                  <a:lnTo>
                    <a:pt x="0" y="13283"/>
                  </a:lnTo>
                  <a:cubicBezTo>
                    <a:pt x="0" y="5947"/>
                    <a:pt x="5947" y="0"/>
                    <a:pt x="13283" y="0"/>
                  </a:cubicBezTo>
                  <a:close/>
                </a:path>
              </a:pathLst>
            </a:custGeom>
            <a:solidFill>
              <a:srgbClr val="5B98B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166047" cy="229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48870" y="3337580"/>
            <a:ext cx="16421046" cy="4939664"/>
          </a:xfrm>
          <a:custGeom>
            <a:avLst/>
            <a:gdLst/>
            <a:ahLst/>
            <a:cxnLst/>
            <a:rect r="r" b="b" t="t" l="l"/>
            <a:pathLst>
              <a:path h="4939664" w="16421046">
                <a:moveTo>
                  <a:pt x="0" y="0"/>
                </a:moveTo>
                <a:lnTo>
                  <a:pt x="16421046" y="0"/>
                </a:lnTo>
                <a:lnTo>
                  <a:pt x="16421046" y="4939664"/>
                </a:lnTo>
                <a:lnTo>
                  <a:pt x="0" y="49396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10770" y="313265"/>
            <a:ext cx="13484040" cy="111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52"/>
              </a:lnSpc>
              <a:spcBef>
                <a:spcPct val="0"/>
              </a:spcBef>
            </a:pPr>
            <a:r>
              <a:rPr lang="en-US" sz="6537">
                <a:solidFill>
                  <a:srgbClr val="010101"/>
                </a:solidFill>
                <a:latin typeface="Open Sans Extra Bold"/>
              </a:rPr>
              <a:t>METODOLOGÍA Y RESULTADOS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45328" y="9821094"/>
            <a:ext cx="5047208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Automatización y Análisis de bases de Datos Climáticos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380886" y="9821094"/>
            <a:ext cx="907114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9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2025" y="1795166"/>
            <a:ext cx="12046424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 strike="noStrike" u="none">
                <a:solidFill>
                  <a:srgbClr val="FDFDFD"/>
                </a:solidFill>
                <a:latin typeface="Open Sans Extra Bold"/>
              </a:rPr>
              <a:t>2. Automatización del Análisis Exploratorio de Datos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61427" y="2639082"/>
            <a:ext cx="10631109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 Extra Bold"/>
              </a:rPr>
              <a:t>2.1 Almacenamiento y manipulación de información relevante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DAGI_7_eZ4w</dc:identifier>
  <dcterms:modified xsi:type="dcterms:W3CDTF">2011-08-01T06:04:30Z</dcterms:modified>
  <cp:revision>1</cp:revision>
  <dc:title>White and Blue Professional Modern Technology Pitch Deck Presentation</dc:title>
</cp:coreProperties>
</file>