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Noto Serif Display Light" charset="1" panose="02020402080505020204"/>
      <p:regular r:id="rId19"/>
    </p:embeddedFont>
    <p:embeddedFont>
      <p:font typeface="TT Commons Pro" charset="1" panose="020B0103030102020204"/>
      <p:regular r:id="rId20"/>
    </p:embeddedFont>
    <p:embeddedFont>
      <p:font typeface="TT Commons Pro Bold" charset="1" panose="020B0103030102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https://www.who.int/news-room/fact-sheets/detail/mental-health-strengthening-our-response" TargetMode="External" Type="http://schemas.openxmlformats.org/officeDocument/2006/relationships/hyperlink"/><Relationship Id="rId4" Target="https://www.headspace.com" TargetMode="External" Type="http://schemas.openxmlformats.org/officeDocument/2006/relationships/hyperlink"/><Relationship Id="rId5" Target="https://www.calm.com" TargetMode="External" Type="http://schemas.openxmlformats.org/officeDocument/2006/relationships/hyperlink"/><Relationship Id="rId6" Target="https://daylio.net" TargetMode="External" Type="http://schemas.openxmlformats.org/officeDocument/2006/relationships/hyperlink"/><Relationship Id="rId7" Target="https://www.apa.org/news/press/releases/stress" TargetMode="External" Type="http://schemas.openxmlformats.org/officeDocument/2006/relationships/hyperlink"/><Relationship Id="rId8" Target="https://uxdesign.cc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png" Type="http://schemas.openxmlformats.org/officeDocument/2006/relationships/image"/><Relationship Id="rId4" Target="../media/image2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jpeg" Type="http://schemas.openxmlformats.org/officeDocument/2006/relationships/image"/><Relationship Id="rId5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4.jpe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37666">
            <a:off x="-1883592" y="534262"/>
            <a:ext cx="18447884" cy="15081145"/>
          </a:xfrm>
          <a:custGeom>
            <a:avLst/>
            <a:gdLst/>
            <a:ahLst/>
            <a:cxnLst/>
            <a:rect r="r" b="b" t="t" l="l"/>
            <a:pathLst>
              <a:path h="15081145" w="18447884">
                <a:moveTo>
                  <a:pt x="0" y="0"/>
                </a:moveTo>
                <a:lnTo>
                  <a:pt x="18447883" y="0"/>
                </a:lnTo>
                <a:lnTo>
                  <a:pt x="18447883" y="15081145"/>
                </a:lnTo>
                <a:lnTo>
                  <a:pt x="0" y="150811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37332" y="8496305"/>
            <a:ext cx="708007" cy="532936"/>
          </a:xfrm>
          <a:custGeom>
            <a:avLst/>
            <a:gdLst/>
            <a:ahLst/>
            <a:cxnLst/>
            <a:rect r="r" b="b" t="t" l="l"/>
            <a:pathLst>
              <a:path h="532936" w="708007">
                <a:moveTo>
                  <a:pt x="0" y="0"/>
                </a:moveTo>
                <a:lnTo>
                  <a:pt x="708007" y="0"/>
                </a:lnTo>
                <a:lnTo>
                  <a:pt x="708007" y="532937"/>
                </a:lnTo>
                <a:lnTo>
                  <a:pt x="0" y="5329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079449"/>
            <a:ext cx="13518572" cy="1739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sz="9600">
                <a:solidFill>
                  <a:srgbClr val="000000"/>
                </a:solidFill>
                <a:latin typeface="Noto Serif Display Light"/>
                <a:ea typeface="Noto Serif Display Light"/>
                <a:cs typeface="Noto Serif Display Light"/>
                <a:sym typeface="Noto Serif Display Light"/>
              </a:rPr>
              <a:t>MINDMATE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771089"/>
            <a:ext cx="9156891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74"/>
              </a:lnSpc>
              <a:spcBef>
                <a:spcPct val="0"/>
              </a:spcBef>
            </a:pPr>
            <a:r>
              <a:rPr lang="en-US" sz="262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An Interactive Mental Wellness Companion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982214" y="8267247"/>
            <a:ext cx="3802205" cy="991053"/>
            <a:chOff x="0" y="0"/>
            <a:chExt cx="5069606" cy="132140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7836"/>
              <a:ext cx="5069606" cy="5480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65"/>
                </a:lnSpc>
              </a:pPr>
              <a:r>
                <a:rPr lang="en-US" sz="2475" b="true">
                  <a:solidFill>
                    <a:srgbClr val="000000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</a:rPr>
                <a:t>Julian Fimbres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86734"/>
              <a:ext cx="5069606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CIS129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0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10486" y="-6342811"/>
            <a:ext cx="13938055" cy="13938055"/>
          </a:xfrm>
          <a:custGeom>
            <a:avLst/>
            <a:gdLst/>
            <a:ahLst/>
            <a:cxnLst/>
            <a:rect r="r" b="b" t="t" l="l"/>
            <a:pathLst>
              <a:path h="13938055" w="13938055">
                <a:moveTo>
                  <a:pt x="0" y="0"/>
                </a:moveTo>
                <a:lnTo>
                  <a:pt x="13938055" y="0"/>
                </a:lnTo>
                <a:lnTo>
                  <a:pt x="13938055" y="13938055"/>
                </a:lnTo>
                <a:lnTo>
                  <a:pt x="0" y="13938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2071154">
            <a:off x="-9437504" y="810679"/>
            <a:ext cx="18085189" cy="21658909"/>
          </a:xfrm>
          <a:custGeom>
            <a:avLst/>
            <a:gdLst/>
            <a:ahLst/>
            <a:cxnLst/>
            <a:rect r="r" b="b" t="t" l="l"/>
            <a:pathLst>
              <a:path h="21658909" w="18085189">
                <a:moveTo>
                  <a:pt x="18085189" y="0"/>
                </a:moveTo>
                <a:lnTo>
                  <a:pt x="0" y="0"/>
                </a:lnTo>
                <a:lnTo>
                  <a:pt x="0" y="21658909"/>
                </a:lnTo>
                <a:lnTo>
                  <a:pt x="18085189" y="21658909"/>
                </a:lnTo>
                <a:lnTo>
                  <a:pt x="18085189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86073" y="847725"/>
            <a:ext cx="12515853" cy="114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0"/>
              </a:lnSpc>
            </a:pPr>
            <a:r>
              <a:rPr lang="en-US" sz="6300">
                <a:solidFill>
                  <a:srgbClr val="000000"/>
                </a:solidFill>
                <a:latin typeface="Noto Serif Display Light"/>
                <a:ea typeface="Noto Serif Display Light"/>
                <a:cs typeface="Noto Serif Display Light"/>
                <a:sym typeface="Noto Serif Display Light"/>
              </a:rPr>
              <a:t>OPEN</a:t>
            </a:r>
            <a:r>
              <a:rPr lang="en-US" sz="6300">
                <a:solidFill>
                  <a:srgbClr val="000000"/>
                </a:solidFill>
                <a:latin typeface="Noto Serif Display Light"/>
                <a:ea typeface="Noto Serif Display Light"/>
                <a:cs typeface="Noto Serif Display Light"/>
                <a:sym typeface="Noto Serif Display Light"/>
              </a:rPr>
              <a:t> QUESTIONS &amp; INSIGHTS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53659" y="2691093"/>
            <a:ext cx="12148268" cy="6654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3"/>
              </a:lnSpc>
            </a:pPr>
            <a:r>
              <a:rPr lang="en-US" sz="3679" b="tru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What I Still Wonder</a:t>
            </a:r>
          </a:p>
          <a:p>
            <a:pPr algn="l" marL="794399" indent="-397199" lvl="1">
              <a:lnSpc>
                <a:spcPts val="4783"/>
              </a:lnSpc>
              <a:buAutoNum type="arabicPeriod" startAt="1"/>
            </a:pPr>
            <a:r>
              <a:rPr lang="en-US" sz="367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How can we</a:t>
            </a:r>
            <a:r>
              <a:rPr lang="en-US" sz="367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measure if someone’s mood actually improved after using the app?</a:t>
            </a:r>
          </a:p>
          <a:p>
            <a:pPr algn="l" marL="794399" indent="-397199" lvl="1">
              <a:lnSpc>
                <a:spcPts val="4783"/>
              </a:lnSpc>
              <a:buAutoNum type="arabicPeriod" startAt="1"/>
            </a:pPr>
            <a:r>
              <a:rPr lang="en-US" sz="367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What’s the safest way to handle crisis or emergency situations within the app?</a:t>
            </a:r>
          </a:p>
          <a:p>
            <a:pPr algn="l">
              <a:lnSpc>
                <a:spcPts val="4783"/>
              </a:lnSpc>
            </a:pPr>
            <a:r>
              <a:rPr lang="en-US" b="true" sz="3679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Wha</a:t>
            </a:r>
            <a:r>
              <a:rPr lang="en-US" b="true" sz="3679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t Surprised Me:</a:t>
            </a:r>
          </a:p>
          <a:p>
            <a:pPr algn="l" marL="794399" indent="-397199" lvl="1">
              <a:lnSpc>
                <a:spcPts val="4783"/>
              </a:lnSpc>
              <a:buAutoNum type="arabicPeriod" startAt="1"/>
            </a:pPr>
            <a:r>
              <a:rPr lang="en-US" sz="367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The overlap in user pain points—people just want to be understood and guided.</a:t>
            </a:r>
          </a:p>
          <a:p>
            <a:pPr algn="l" marL="794399" indent="-397199" lvl="1">
              <a:lnSpc>
                <a:spcPts val="4783"/>
              </a:lnSpc>
              <a:buAutoNum type="arabicPeriod" startAt="1"/>
            </a:pPr>
            <a:r>
              <a:rPr lang="en-US" sz="367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How powerful simple check-ins can be when done regularly.</a:t>
            </a:r>
          </a:p>
          <a:p>
            <a:pPr algn="l">
              <a:lnSpc>
                <a:spcPts val="4783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381568">
            <a:off x="10828857" y="-3567569"/>
            <a:ext cx="13067819" cy="14379993"/>
          </a:xfrm>
          <a:custGeom>
            <a:avLst/>
            <a:gdLst/>
            <a:ahLst/>
            <a:cxnLst/>
            <a:rect r="r" b="b" t="t" l="l"/>
            <a:pathLst>
              <a:path h="14379993" w="13067819">
                <a:moveTo>
                  <a:pt x="0" y="0"/>
                </a:moveTo>
                <a:lnTo>
                  <a:pt x="13067819" y="0"/>
                </a:lnTo>
                <a:lnTo>
                  <a:pt x="13067819" y="14379993"/>
                </a:lnTo>
                <a:lnTo>
                  <a:pt x="0" y="14379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66775"/>
            <a:ext cx="13537367" cy="1015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5600">
                <a:solidFill>
                  <a:srgbClr val="000000"/>
                </a:solidFill>
                <a:latin typeface="Noto Serif Display Light"/>
                <a:ea typeface="Noto Serif Display Light"/>
                <a:cs typeface="Noto Serif Display Light"/>
                <a:sym typeface="Noto Serif Display Light"/>
              </a:rPr>
              <a:t>CITATIONS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38461" y="3732599"/>
            <a:ext cx="14011078" cy="39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6385" indent="-378193" lvl="1">
              <a:lnSpc>
                <a:spcPts val="4554"/>
              </a:lnSpc>
              <a:buFont typeface="Arial"/>
              <a:buChar char="•"/>
            </a:pPr>
            <a:r>
              <a:rPr lang="en-US" sz="3503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WHO Mental Health Statistics: </a:t>
            </a:r>
            <a:r>
              <a:rPr lang="en-US" sz="3503" u="sng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  <a:hlinkClick r:id="rId3" tooltip="https://www.who.int/news-room/fact-sheets/detail/mental-health-strengthening-our-response"/>
              </a:rPr>
              <a:t>https://www.who.int/news-room/fact-sheets/detail/mental-health-strengthening-our-response</a:t>
            </a:r>
          </a:p>
          <a:p>
            <a:pPr algn="l" marL="756385" indent="-378193" lvl="1">
              <a:lnSpc>
                <a:spcPts val="4554"/>
              </a:lnSpc>
              <a:buFont typeface="Arial"/>
              <a:buChar char="•"/>
            </a:pPr>
            <a:r>
              <a:rPr lang="en-US" sz="3503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Headspace: </a:t>
            </a:r>
            <a:r>
              <a:rPr lang="en-US" sz="3503" u="sng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  <a:hlinkClick r:id="rId4" tooltip="https://www.headspace.com"/>
              </a:rPr>
              <a:t>https://www.headspace.com</a:t>
            </a:r>
          </a:p>
          <a:p>
            <a:pPr algn="l" marL="756385" indent="-378193" lvl="1">
              <a:lnSpc>
                <a:spcPts val="4554"/>
              </a:lnSpc>
              <a:buFont typeface="Arial"/>
              <a:buChar char="•"/>
            </a:pPr>
            <a:r>
              <a:rPr lang="en-US" sz="3503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Calm: </a:t>
            </a:r>
            <a:r>
              <a:rPr lang="en-US" sz="3503" u="sng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  <a:hlinkClick r:id="rId5" tooltip="https://www.calm.com"/>
              </a:rPr>
              <a:t>https://www.calm.com</a:t>
            </a:r>
          </a:p>
          <a:p>
            <a:pPr algn="l" marL="756385" indent="-378193" lvl="1">
              <a:lnSpc>
                <a:spcPts val="4554"/>
              </a:lnSpc>
              <a:buFont typeface="Arial"/>
              <a:buChar char="•"/>
            </a:pPr>
            <a:r>
              <a:rPr lang="en-US" sz="3503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Daylio App: </a:t>
            </a:r>
            <a:r>
              <a:rPr lang="en-US" sz="3503" u="sng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  <a:hlinkClick r:id="rId6" tooltip="https://daylio.net"/>
              </a:rPr>
              <a:t>https://daylio.net</a:t>
            </a:r>
          </a:p>
          <a:p>
            <a:pPr algn="l" marL="756385" indent="-378193" lvl="1">
              <a:lnSpc>
                <a:spcPts val="4554"/>
              </a:lnSpc>
              <a:buFont typeface="Arial"/>
              <a:buChar char="•"/>
            </a:pPr>
            <a:r>
              <a:rPr lang="en-US" sz="3503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APA Stress Facts: </a:t>
            </a:r>
            <a:r>
              <a:rPr lang="en-US" sz="3503" u="sng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  <a:hlinkClick r:id="rId7" tooltip="https://www.apa.org/news/press/releases/stress"/>
              </a:rPr>
              <a:t>https://www.apa.org/news/press/releases/stress</a:t>
            </a:r>
          </a:p>
          <a:p>
            <a:pPr algn="l" marL="756385" indent="-378193" lvl="1">
              <a:lnSpc>
                <a:spcPts val="4554"/>
              </a:lnSpc>
              <a:spcBef>
                <a:spcPct val="0"/>
              </a:spcBef>
              <a:buFont typeface="Arial"/>
              <a:buChar char="•"/>
            </a:pPr>
            <a:r>
              <a:rPr lang="en-US" sz="3503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UX Design Research: </a:t>
            </a:r>
            <a:r>
              <a:rPr lang="en-US" sz="3503" u="sng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  <a:hlinkClick r:id="rId8" tooltip="https://uxdesign.cc"/>
              </a:rPr>
              <a:t>https://uxdesign.cc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169014" r="-58594" b="-1293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007576">
            <a:off x="-3718518" y="1240391"/>
            <a:ext cx="10624840" cy="12724359"/>
          </a:xfrm>
          <a:custGeom>
            <a:avLst/>
            <a:gdLst/>
            <a:ahLst/>
            <a:cxnLst/>
            <a:rect r="r" b="b" t="t" l="l"/>
            <a:pathLst>
              <a:path h="12724359" w="10624840">
                <a:moveTo>
                  <a:pt x="0" y="0"/>
                </a:moveTo>
                <a:lnTo>
                  <a:pt x="10624840" y="0"/>
                </a:lnTo>
                <a:lnTo>
                  <a:pt x="10624840" y="12724360"/>
                </a:lnTo>
                <a:lnTo>
                  <a:pt x="0" y="12724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5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40775"/>
            <a:ext cx="8115300" cy="1812349"/>
            <a:chOff x="0" y="0"/>
            <a:chExt cx="10820400" cy="241646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09550"/>
              <a:ext cx="10820400" cy="1672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00"/>
                </a:lnSpc>
              </a:pPr>
              <a:r>
                <a:rPr lang="en-US" sz="7200">
                  <a:solidFill>
                    <a:srgbClr val="000000"/>
                  </a:solidFill>
                  <a:latin typeface="Noto Serif Display Light"/>
                  <a:ea typeface="Noto Serif Display Light"/>
                  <a:cs typeface="Noto Serif Display Light"/>
                  <a:sym typeface="Noto Serif Display Light"/>
                </a:rPr>
                <a:t>CONC</a:t>
              </a:r>
              <a:r>
                <a:rPr lang="en-US" sz="7200">
                  <a:solidFill>
                    <a:srgbClr val="000000"/>
                  </a:solidFill>
                  <a:latin typeface="Noto Serif Display Light"/>
                  <a:ea typeface="Noto Serif Display Light"/>
                  <a:cs typeface="Noto Serif Display Light"/>
                  <a:sym typeface="Noto Serif Display Light"/>
                </a:rPr>
                <a:t>LUSION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693624"/>
              <a:ext cx="10820400" cy="731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Final</a:t>
              </a:r>
              <a:r>
                <a:rPr lang="en-US" sz="350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 Thoughts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259405" y="1740532"/>
            <a:ext cx="7999895" cy="675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9"/>
              </a:lnSpc>
            </a:pPr>
            <a:r>
              <a:rPr lang="en-US" sz="4099" b="tru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MindMate</a:t>
            </a:r>
            <a:r>
              <a:rPr lang="en-US" sz="40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is not just an app—it’s a daily check-in companion.</a:t>
            </a:r>
          </a:p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It fills the gap betwe</a:t>
            </a:r>
            <a:r>
              <a:rPr lang="en-US" sz="40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en clinical therapy and passive mood tracking.</a:t>
            </a:r>
          </a:p>
          <a:p>
            <a:pPr algn="l">
              <a:lnSpc>
                <a:spcPts val="5329"/>
              </a:lnSpc>
            </a:pPr>
            <a:r>
              <a:rPr lang="en-US" sz="40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By blending emotional journaling, smart support, and accessible tools, </a:t>
            </a:r>
            <a:r>
              <a:rPr lang="en-US" sz="4099" b="tru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MindMate</a:t>
            </a:r>
            <a:r>
              <a:rPr lang="en-US" sz="40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can help users better understand and</a:t>
            </a:r>
            <a:r>
              <a:rPr lang="en-US" sz="40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care for their mental health—one check-in at a time.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5362604"/>
            <a:ext cx="7165914" cy="3895696"/>
            <a:chOff x="0" y="0"/>
            <a:chExt cx="9554551" cy="5194261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4"/>
            <a:srcRect l="0" t="1676" r="0" b="1676"/>
            <a:stretch>
              <a:fillRect/>
            </a:stretch>
          </p:blipFill>
          <p:spPr>
            <a:xfrm flipH="false" flipV="false">
              <a:off x="0" y="0"/>
              <a:ext cx="9554551" cy="51942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2870" t="-470" r="-55724" b="-18147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38457" y="4385310"/>
            <a:ext cx="15811086" cy="1306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7200">
                <a:solidFill>
                  <a:srgbClr val="000000"/>
                </a:solidFill>
                <a:latin typeface="Noto Serif Display Light"/>
                <a:ea typeface="Noto Serif Display Light"/>
                <a:cs typeface="Noto Serif Display Light"/>
                <a:sym typeface="Noto Serif Display Light"/>
              </a:rPr>
              <a:t>THANK YOU FOR</a:t>
            </a:r>
            <a:r>
              <a:rPr lang="en-US" sz="7200">
                <a:solidFill>
                  <a:srgbClr val="000000"/>
                </a:solidFill>
                <a:latin typeface="Noto Serif Display Light"/>
                <a:ea typeface="Noto Serif Display Light"/>
                <a:cs typeface="Noto Serif Display Light"/>
                <a:sym typeface="Noto Serif Display Light"/>
              </a:rPr>
              <a:t> YOUR ATTENTION!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353417"/>
            <a:ext cx="3213364" cy="168129"/>
            <a:chOff x="0" y="0"/>
            <a:chExt cx="4284485" cy="22417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189604" y="-97041"/>
              <a:ext cx="3094881" cy="4013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47"/>
                </a:lnSpc>
              </a:pPr>
            </a:p>
          </p:txBody>
        </p:sp>
        <p:sp>
          <p:nvSpPr>
            <p:cNvPr name="Freeform 6" id="6"/>
            <p:cNvSpPr/>
            <p:nvPr/>
          </p:nvSpPr>
          <p:spPr>
            <a:xfrm flipH="false" flipV="false" rot="0">
              <a:off x="0" y="-243205"/>
              <a:ext cx="944010" cy="710582"/>
            </a:xfrm>
            <a:custGeom>
              <a:avLst/>
              <a:gdLst/>
              <a:ahLst/>
              <a:cxnLst/>
              <a:rect r="r" b="b" t="t" l="l"/>
              <a:pathLst>
                <a:path h="710582" w="944010">
                  <a:moveTo>
                    <a:pt x="0" y="0"/>
                  </a:moveTo>
                  <a:lnTo>
                    <a:pt x="944010" y="0"/>
                  </a:lnTo>
                  <a:lnTo>
                    <a:pt x="944010" y="710582"/>
                  </a:lnTo>
                  <a:lnTo>
                    <a:pt x="0" y="710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2073259" y="857890"/>
            <a:ext cx="3802205" cy="991053"/>
            <a:chOff x="0" y="0"/>
            <a:chExt cx="5069606" cy="132140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47836"/>
              <a:ext cx="5069606" cy="5480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65"/>
                </a:lnSpc>
              </a:pPr>
              <a:r>
                <a:rPr lang="en-US" sz="2475" b="true">
                  <a:solidFill>
                    <a:srgbClr val="000000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</a:rPr>
                <a:t>Julian Fimbres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86734"/>
              <a:ext cx="5069606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CIS129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16471" y="652331"/>
            <a:ext cx="15350424" cy="15350424"/>
          </a:xfrm>
          <a:custGeom>
            <a:avLst/>
            <a:gdLst/>
            <a:ahLst/>
            <a:cxnLst/>
            <a:rect r="r" b="b" t="t" l="l"/>
            <a:pathLst>
              <a:path h="15350424" w="15350424">
                <a:moveTo>
                  <a:pt x="0" y="0"/>
                </a:moveTo>
                <a:lnTo>
                  <a:pt x="15350424" y="0"/>
                </a:lnTo>
                <a:lnTo>
                  <a:pt x="15350424" y="15350424"/>
                </a:lnTo>
                <a:lnTo>
                  <a:pt x="0" y="15350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561026" y="1366843"/>
            <a:ext cx="6126774" cy="7689846"/>
            <a:chOff x="0" y="0"/>
            <a:chExt cx="8169032" cy="10253128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8162" r="0" b="8162"/>
            <a:stretch>
              <a:fillRect/>
            </a:stretch>
          </p:blipFill>
          <p:spPr>
            <a:xfrm flipH="false" flipV="false">
              <a:off x="0" y="0"/>
              <a:ext cx="8169032" cy="10253128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-184428">
            <a:off x="-2732810" y="-5109367"/>
            <a:ext cx="12276134" cy="12276134"/>
          </a:xfrm>
          <a:custGeom>
            <a:avLst/>
            <a:gdLst/>
            <a:ahLst/>
            <a:cxnLst/>
            <a:rect r="r" b="b" t="t" l="l"/>
            <a:pathLst>
              <a:path h="12276134" w="12276134">
                <a:moveTo>
                  <a:pt x="0" y="0"/>
                </a:moveTo>
                <a:lnTo>
                  <a:pt x="12276134" y="0"/>
                </a:lnTo>
                <a:lnTo>
                  <a:pt x="12276134" y="12276134"/>
                </a:lnTo>
                <a:lnTo>
                  <a:pt x="0" y="122761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277523"/>
            <a:ext cx="8115300" cy="3522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Mental</a:t>
            </a:r>
            <a:r>
              <a:rPr lang="en-US" sz="24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health issues like anxiety, stress, and depression affect 1 in 8 people globally (WHO).</a:t>
            </a:r>
          </a:p>
          <a:p>
            <a:pPr algn="l">
              <a:lnSpc>
                <a:spcPts val="3120"/>
              </a:lnSpc>
            </a:pPr>
          </a:p>
          <a:p>
            <a:pPr algn="l">
              <a:lnSpc>
                <a:spcPts val="3120"/>
              </a:lnSpc>
            </a:pPr>
            <a:r>
              <a:rPr lang="en-US" sz="24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Many suffer in silence due to the cost of therapy or lack of accessible tools.</a:t>
            </a:r>
          </a:p>
          <a:p>
            <a:pPr algn="l">
              <a:lnSpc>
                <a:spcPts val="3120"/>
              </a:lnSpc>
            </a:pPr>
          </a:p>
          <a:p>
            <a:pPr algn="l">
              <a:lnSpc>
                <a:spcPts val="3120"/>
              </a:lnSpc>
            </a:pPr>
            <a:r>
              <a:rPr lang="en-US" b="true" sz="2400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Why I care:</a:t>
            </a:r>
            <a:r>
              <a:rPr lang="en-US" sz="24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As a student, I’ve seen how stress can affect focus, energy, and confidence. This motivated me to explore how software can support emotional well-being affordably.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625083"/>
            <a:ext cx="668777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Why mental health?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037745"/>
            <a:ext cx="9051364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5600">
                <a:solidFill>
                  <a:srgbClr val="000000"/>
                </a:solidFill>
                <a:latin typeface="Noto Serif Display Light"/>
                <a:ea typeface="Noto Serif Display Light"/>
                <a:cs typeface="Noto Serif Display Light"/>
                <a:sym typeface="Noto Serif Display Light"/>
              </a:rPr>
              <a:t>INTRODUCTION</a:t>
            </a:r>
            <a:r>
              <a:rPr lang="en-US" sz="5600">
                <a:solidFill>
                  <a:srgbClr val="000000"/>
                </a:solidFill>
                <a:latin typeface="Noto Serif Display Light"/>
                <a:ea typeface="Noto Serif Display Light"/>
                <a:cs typeface="Noto Serif Display Light"/>
                <a:sym typeface="Noto Serif Display Light"/>
              </a:rPr>
              <a:t> TO THE TOPIC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1E2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410564" y="1709417"/>
            <a:ext cx="15350424" cy="15350424"/>
          </a:xfrm>
          <a:custGeom>
            <a:avLst/>
            <a:gdLst/>
            <a:ahLst/>
            <a:cxnLst/>
            <a:rect r="r" b="b" t="t" l="l"/>
            <a:pathLst>
              <a:path h="15350424" w="15350424">
                <a:moveTo>
                  <a:pt x="0" y="0"/>
                </a:moveTo>
                <a:lnTo>
                  <a:pt x="15350424" y="0"/>
                </a:lnTo>
                <a:lnTo>
                  <a:pt x="15350424" y="15350424"/>
                </a:lnTo>
                <a:lnTo>
                  <a:pt x="0" y="15350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19297" y="2580019"/>
            <a:ext cx="1064217" cy="1064217"/>
          </a:xfrm>
          <a:custGeom>
            <a:avLst/>
            <a:gdLst/>
            <a:ahLst/>
            <a:cxnLst/>
            <a:rect r="r" b="b" t="t" l="l"/>
            <a:pathLst>
              <a:path h="1064217" w="1064217">
                <a:moveTo>
                  <a:pt x="0" y="0"/>
                </a:moveTo>
                <a:lnTo>
                  <a:pt x="1064217" y="0"/>
                </a:lnTo>
                <a:lnTo>
                  <a:pt x="1064217" y="1064217"/>
                </a:lnTo>
                <a:lnTo>
                  <a:pt x="0" y="10642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19297" y="4365875"/>
            <a:ext cx="1064217" cy="1064217"/>
          </a:xfrm>
          <a:custGeom>
            <a:avLst/>
            <a:gdLst/>
            <a:ahLst/>
            <a:cxnLst/>
            <a:rect r="r" b="b" t="t" l="l"/>
            <a:pathLst>
              <a:path h="1064217" w="1064217">
                <a:moveTo>
                  <a:pt x="0" y="0"/>
                </a:moveTo>
                <a:lnTo>
                  <a:pt x="1064217" y="0"/>
                </a:lnTo>
                <a:lnTo>
                  <a:pt x="1064217" y="1064217"/>
                </a:lnTo>
                <a:lnTo>
                  <a:pt x="0" y="10642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19297" y="6461688"/>
            <a:ext cx="1064217" cy="1064217"/>
          </a:xfrm>
          <a:custGeom>
            <a:avLst/>
            <a:gdLst/>
            <a:ahLst/>
            <a:cxnLst/>
            <a:rect r="r" b="b" t="t" l="l"/>
            <a:pathLst>
              <a:path h="1064217" w="1064217">
                <a:moveTo>
                  <a:pt x="0" y="0"/>
                </a:moveTo>
                <a:lnTo>
                  <a:pt x="1064217" y="0"/>
                </a:lnTo>
                <a:lnTo>
                  <a:pt x="1064217" y="1064218"/>
                </a:lnTo>
                <a:lnTo>
                  <a:pt x="0" y="1064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3089429"/>
            <a:ext cx="8115300" cy="3518698"/>
            <a:chOff x="0" y="0"/>
            <a:chExt cx="10820400" cy="469159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847"/>
              <a:ext cx="10820400" cy="3082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562"/>
                </a:lnSpc>
              </a:pPr>
              <a:r>
                <a:rPr lang="en-US" sz="6375">
                  <a:solidFill>
                    <a:srgbClr val="000000"/>
                  </a:solidFill>
                  <a:latin typeface="Noto Serif Display Light"/>
                  <a:ea typeface="Noto Serif Display Light"/>
                  <a:cs typeface="Noto Serif Display Light"/>
                  <a:sym typeface="Noto Serif Display Light"/>
                </a:rPr>
                <a:t>SUMMARY</a:t>
              </a:r>
              <a:r>
                <a:rPr lang="en-US" sz="6375">
                  <a:solidFill>
                    <a:srgbClr val="000000"/>
                  </a:solidFill>
                  <a:latin typeface="Noto Serif Display Light"/>
                  <a:ea typeface="Noto Serif Display Light"/>
                  <a:cs typeface="Noto Serif Display Light"/>
                  <a:sym typeface="Noto Serif Display Light"/>
                </a:rPr>
                <a:t> OF FINDINGS – HISTORY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884089"/>
              <a:ext cx="10820400" cy="578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75"/>
                </a:lnSpc>
              </a:pPr>
              <a:r>
                <a:rPr lang="en-US" sz="275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Historical</a:t>
              </a:r>
              <a:r>
                <a:rPr lang="en-US" sz="275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 Context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405100" y="2600289"/>
            <a:ext cx="585420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Mental</a:t>
            </a:r>
            <a:r>
              <a:rPr lang="en-US" sz="30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health support traditionally relied on face-to-face therapy.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05100" y="4135984"/>
            <a:ext cx="5854200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Self-help</a:t>
            </a:r>
            <a:r>
              <a:rPr lang="en-US" sz="30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books and practices like journaling and meditation emerged to aid self-regulation.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405100" y="6479447"/>
            <a:ext cx="585420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With</a:t>
            </a:r>
            <a:r>
              <a:rPr lang="en-US" sz="30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smartphones, digital wellness became a growing field.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169014" r="-58594" b="-1293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007576">
            <a:off x="-3718518" y="1240391"/>
            <a:ext cx="10624840" cy="12724359"/>
          </a:xfrm>
          <a:custGeom>
            <a:avLst/>
            <a:gdLst/>
            <a:ahLst/>
            <a:cxnLst/>
            <a:rect r="r" b="b" t="t" l="l"/>
            <a:pathLst>
              <a:path h="12724359" w="10624840">
                <a:moveTo>
                  <a:pt x="0" y="0"/>
                </a:moveTo>
                <a:lnTo>
                  <a:pt x="10624840" y="0"/>
                </a:lnTo>
                <a:lnTo>
                  <a:pt x="10624840" y="12724360"/>
                </a:lnTo>
                <a:lnTo>
                  <a:pt x="0" y="12724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5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40775"/>
            <a:ext cx="8115300" cy="3183949"/>
            <a:chOff x="0" y="0"/>
            <a:chExt cx="10820400" cy="424526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09550"/>
              <a:ext cx="10820400" cy="3501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00"/>
                </a:lnSpc>
              </a:pPr>
              <a:r>
                <a:rPr lang="en-US" sz="7200">
                  <a:solidFill>
                    <a:srgbClr val="000000"/>
                  </a:solidFill>
                  <a:latin typeface="Noto Serif Display Light"/>
                  <a:ea typeface="Noto Serif Display Light"/>
                  <a:cs typeface="Noto Serif Display Light"/>
                  <a:sym typeface="Noto Serif Display Light"/>
                </a:rPr>
                <a:t>CURRENT</a:t>
              </a:r>
              <a:r>
                <a:rPr lang="en-US" sz="7200">
                  <a:solidFill>
                    <a:srgbClr val="000000"/>
                  </a:solidFill>
                  <a:latin typeface="Noto Serif Display Light"/>
                  <a:ea typeface="Noto Serif Display Light"/>
                  <a:cs typeface="Noto Serif Display Light"/>
                  <a:sym typeface="Noto Serif Display Light"/>
                </a:rPr>
                <a:t> SOLUTIONS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522424"/>
              <a:ext cx="10820400" cy="731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What</a:t>
              </a:r>
              <a:r>
                <a:rPr lang="en-US" sz="3500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 Exists Now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019297" y="2580019"/>
            <a:ext cx="1064217" cy="1064217"/>
          </a:xfrm>
          <a:custGeom>
            <a:avLst/>
            <a:gdLst/>
            <a:ahLst/>
            <a:cxnLst/>
            <a:rect r="r" b="b" t="t" l="l"/>
            <a:pathLst>
              <a:path h="1064217" w="1064217">
                <a:moveTo>
                  <a:pt x="0" y="0"/>
                </a:moveTo>
                <a:lnTo>
                  <a:pt x="1064217" y="0"/>
                </a:lnTo>
                <a:lnTo>
                  <a:pt x="1064217" y="1064217"/>
                </a:lnTo>
                <a:lnTo>
                  <a:pt x="0" y="10642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019297" y="4365875"/>
            <a:ext cx="1064217" cy="1064217"/>
          </a:xfrm>
          <a:custGeom>
            <a:avLst/>
            <a:gdLst/>
            <a:ahLst/>
            <a:cxnLst/>
            <a:rect r="r" b="b" t="t" l="l"/>
            <a:pathLst>
              <a:path h="1064217" w="1064217">
                <a:moveTo>
                  <a:pt x="0" y="0"/>
                </a:moveTo>
                <a:lnTo>
                  <a:pt x="1064217" y="0"/>
                </a:lnTo>
                <a:lnTo>
                  <a:pt x="1064217" y="1064217"/>
                </a:lnTo>
                <a:lnTo>
                  <a:pt x="0" y="10642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19297" y="6461688"/>
            <a:ext cx="1064217" cy="1064217"/>
          </a:xfrm>
          <a:custGeom>
            <a:avLst/>
            <a:gdLst/>
            <a:ahLst/>
            <a:cxnLst/>
            <a:rect r="r" b="b" t="t" l="l"/>
            <a:pathLst>
              <a:path h="1064217" w="1064217">
                <a:moveTo>
                  <a:pt x="0" y="0"/>
                </a:moveTo>
                <a:lnTo>
                  <a:pt x="1064217" y="0"/>
                </a:lnTo>
                <a:lnTo>
                  <a:pt x="1064217" y="1064218"/>
                </a:lnTo>
                <a:lnTo>
                  <a:pt x="0" y="10642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405100" y="2600289"/>
            <a:ext cx="585420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Headspace, Calm</a:t>
            </a:r>
            <a:r>
              <a:rPr lang="en-US" sz="30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:</a:t>
            </a:r>
            <a:r>
              <a:rPr lang="en-US" sz="30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Excellent but mostly behind a paywall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405100" y="4383634"/>
            <a:ext cx="585420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Dayli</a:t>
            </a:r>
            <a:r>
              <a:rPr lang="en-US" b="true" sz="3000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o</a:t>
            </a:r>
            <a:r>
              <a:rPr lang="en-US" sz="30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: Great for mood tracking, but lacks interactive support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05100" y="6479447"/>
            <a:ext cx="585420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General journaling apps</a:t>
            </a:r>
            <a:r>
              <a:rPr lang="en-US" sz="30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: Often too open-ended</a:t>
            </a:r>
            <a:r>
              <a:rPr lang="en-US" sz="30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or unstructured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0307" y="8991600"/>
            <a:ext cx="1572738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b="tru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Gap Identified</a:t>
            </a:r>
            <a:r>
              <a:rPr lang="en-US" sz="30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: No free, integrated app for daily check-ins, guided</a:t>
            </a:r>
            <a:r>
              <a:rPr lang="en-US" sz="3000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support, and trends tracking.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160776" y="1538136"/>
            <a:ext cx="15350424" cy="15350424"/>
          </a:xfrm>
          <a:custGeom>
            <a:avLst/>
            <a:gdLst/>
            <a:ahLst/>
            <a:cxnLst/>
            <a:rect r="r" b="b" t="t" l="l"/>
            <a:pathLst>
              <a:path h="15350424" w="15350424">
                <a:moveTo>
                  <a:pt x="0" y="0"/>
                </a:moveTo>
                <a:lnTo>
                  <a:pt x="15350425" y="0"/>
                </a:lnTo>
                <a:lnTo>
                  <a:pt x="15350425" y="15350424"/>
                </a:lnTo>
                <a:lnTo>
                  <a:pt x="0" y="15350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538136"/>
            <a:ext cx="6985590" cy="698559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92559" y="2202006"/>
            <a:ext cx="5657873" cy="5657850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36447" t="-2926" r="-36628" b="-12457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437564">
            <a:off x="12315158" y="-774065"/>
            <a:ext cx="14184276" cy="14660750"/>
          </a:xfrm>
          <a:custGeom>
            <a:avLst/>
            <a:gdLst/>
            <a:ahLst/>
            <a:cxnLst/>
            <a:rect r="r" b="b" t="t" l="l"/>
            <a:pathLst>
              <a:path h="14660750" w="14184276">
                <a:moveTo>
                  <a:pt x="0" y="0"/>
                </a:moveTo>
                <a:lnTo>
                  <a:pt x="14184276" y="0"/>
                </a:lnTo>
                <a:lnTo>
                  <a:pt x="14184276" y="14660750"/>
                </a:lnTo>
                <a:lnTo>
                  <a:pt x="0" y="146607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5000"/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970396" y="1209382"/>
            <a:ext cx="8288904" cy="633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5"/>
              </a:lnSpc>
            </a:pPr>
            <a:r>
              <a:rPr lang="en-US" sz="415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HOW CAN THIS</a:t>
            </a:r>
            <a:r>
              <a:rPr lang="en-US" sz="415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HELP?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70396" y="2251308"/>
            <a:ext cx="8288904" cy="2012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76"/>
              </a:lnSpc>
            </a:pPr>
            <a:r>
              <a:rPr lang="en-US" sz="6647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Real-World</a:t>
            </a:r>
            <a:r>
              <a:rPr lang="en-US" sz="6647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Applications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70396" y="6948132"/>
            <a:ext cx="8288904" cy="2310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3"/>
              </a:lnSpc>
            </a:pPr>
            <a:r>
              <a:rPr lang="en-US" sz="2848" b="true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Use Cases:</a:t>
            </a:r>
          </a:p>
          <a:p>
            <a:pPr algn="l" marL="615058" indent="-307529" lvl="1">
              <a:lnSpc>
                <a:spcPts val="3703"/>
              </a:lnSpc>
              <a:buFont typeface="Arial"/>
              <a:buChar char="•"/>
            </a:pPr>
            <a:r>
              <a:rPr lang="en-US" sz="2848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Quick daily check-ins between tasks</a:t>
            </a:r>
          </a:p>
          <a:p>
            <a:pPr algn="l" marL="615058" indent="-307529" lvl="1">
              <a:lnSpc>
                <a:spcPts val="3703"/>
              </a:lnSpc>
              <a:buFont typeface="Arial"/>
              <a:buChar char="•"/>
            </a:pPr>
            <a:r>
              <a:rPr lang="en-US" sz="2848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Access to grounding exercises during a panic attack</a:t>
            </a:r>
          </a:p>
          <a:p>
            <a:pPr algn="l" marL="615058" indent="-307529" lvl="1">
              <a:lnSpc>
                <a:spcPts val="3703"/>
              </a:lnSpc>
              <a:buFont typeface="Arial"/>
              <a:buChar char="•"/>
            </a:pPr>
            <a:r>
              <a:rPr lang="en-US" sz="2848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Journaling emotions after a tough day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70396" y="4503048"/>
            <a:ext cx="8288904" cy="1846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5058" indent="-307529" lvl="1">
              <a:lnSpc>
                <a:spcPts val="3703"/>
              </a:lnSpc>
              <a:buFont typeface="Arial"/>
              <a:buChar char="•"/>
            </a:pPr>
            <a:r>
              <a:rPr lang="en-US" sz="2848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Students managing academic stress</a:t>
            </a:r>
          </a:p>
          <a:p>
            <a:pPr algn="l" marL="615058" indent="-307529" lvl="1">
              <a:lnSpc>
                <a:spcPts val="3703"/>
              </a:lnSpc>
              <a:buFont typeface="Arial"/>
              <a:buChar char="•"/>
            </a:pPr>
            <a:r>
              <a:rPr lang="en-US" sz="2848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Workers coping with burnout</a:t>
            </a:r>
          </a:p>
          <a:p>
            <a:pPr algn="l" marL="615058" indent="-307529" lvl="1">
              <a:lnSpc>
                <a:spcPts val="3703"/>
              </a:lnSpc>
              <a:buFont typeface="Arial"/>
              <a:buChar char="•"/>
            </a:pPr>
            <a:r>
              <a:rPr lang="en-US" sz="2848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Anyone developing emotional awareness</a:t>
            </a:r>
          </a:p>
          <a:p>
            <a:pPr algn="l">
              <a:lnSpc>
                <a:spcPts val="370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509195">
            <a:off x="-5813943" y="-2972466"/>
            <a:ext cx="11627886" cy="13925612"/>
          </a:xfrm>
          <a:custGeom>
            <a:avLst/>
            <a:gdLst/>
            <a:ahLst/>
            <a:cxnLst/>
            <a:rect r="r" b="b" t="t" l="l"/>
            <a:pathLst>
              <a:path h="13925612" w="11627886">
                <a:moveTo>
                  <a:pt x="0" y="0"/>
                </a:moveTo>
                <a:lnTo>
                  <a:pt x="11627886" y="0"/>
                </a:lnTo>
                <a:lnTo>
                  <a:pt x="11627886" y="13925612"/>
                </a:lnTo>
                <a:lnTo>
                  <a:pt x="0" y="139256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76300"/>
            <a:ext cx="9051364" cy="943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7"/>
              </a:lnSpc>
            </a:pPr>
            <a:r>
              <a:rPr lang="en-US" sz="5225">
                <a:solidFill>
                  <a:srgbClr val="000000"/>
                </a:solidFill>
                <a:latin typeface="Noto Serif Display Light"/>
                <a:ea typeface="Noto Serif Display Light"/>
                <a:cs typeface="Noto Serif Display Light"/>
                <a:sym typeface="Noto Serif Display Light"/>
              </a:rPr>
              <a:t>MY</a:t>
            </a:r>
            <a:r>
              <a:rPr lang="en-US" sz="5225">
                <a:solidFill>
                  <a:srgbClr val="000000"/>
                </a:solidFill>
                <a:latin typeface="Noto Serif Display Light"/>
                <a:ea typeface="Noto Serif Display Light"/>
                <a:cs typeface="Noto Serif Display Light"/>
                <a:sym typeface="Noto Serif Display Light"/>
              </a:rPr>
              <a:t> DESIGN APPROACH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395014" y="1208919"/>
            <a:ext cx="15350424" cy="15350424"/>
          </a:xfrm>
          <a:custGeom>
            <a:avLst/>
            <a:gdLst/>
            <a:ahLst/>
            <a:cxnLst/>
            <a:rect r="r" b="b" t="t" l="l"/>
            <a:pathLst>
              <a:path h="15350424" w="15350424">
                <a:moveTo>
                  <a:pt x="0" y="0"/>
                </a:moveTo>
                <a:lnTo>
                  <a:pt x="15350424" y="0"/>
                </a:lnTo>
                <a:lnTo>
                  <a:pt x="15350424" y="15350424"/>
                </a:lnTo>
                <a:lnTo>
                  <a:pt x="0" y="15350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5362604"/>
            <a:ext cx="16230600" cy="3895696"/>
            <a:chOff x="0" y="0"/>
            <a:chExt cx="21640800" cy="5194261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5"/>
            <a:srcRect l="0" t="40705" r="0" b="3798"/>
            <a:stretch>
              <a:fillRect/>
            </a:stretch>
          </p:blipFill>
          <p:spPr>
            <a:xfrm flipH="false" flipV="false">
              <a:off x="0" y="0"/>
              <a:ext cx="21640800" cy="5194261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9173715" y="442156"/>
            <a:ext cx="8085585" cy="4703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2"/>
              </a:lnSpc>
            </a:pPr>
          </a:p>
          <a:p>
            <a:pPr algn="l" marL="626461" indent="-313230" lvl="1">
              <a:lnSpc>
                <a:spcPts val="3772"/>
              </a:lnSpc>
              <a:buFont typeface="Arial"/>
              <a:buChar char="•"/>
            </a:pPr>
            <a:r>
              <a:rPr lang="en-US" b="true" sz="2901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Step 1</a:t>
            </a:r>
            <a:r>
              <a:rPr lang="en-US" sz="2901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: User Pain Points — Stress, inaccessibility, lack of structure</a:t>
            </a:r>
          </a:p>
          <a:p>
            <a:pPr algn="l" marL="626461" indent="-313230" lvl="1">
              <a:lnSpc>
                <a:spcPts val="3772"/>
              </a:lnSpc>
              <a:buFont typeface="Arial"/>
              <a:buChar char="•"/>
            </a:pPr>
            <a:r>
              <a:rPr lang="en-US" b="true" sz="2901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Step 2</a:t>
            </a:r>
            <a:r>
              <a:rPr lang="en-US" sz="2901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: Feature Brainstorm — What would I want in a mental health buddy?</a:t>
            </a:r>
          </a:p>
          <a:p>
            <a:pPr algn="l" marL="626461" indent="-313230" lvl="1">
              <a:lnSpc>
                <a:spcPts val="3772"/>
              </a:lnSpc>
              <a:buFont typeface="Arial"/>
              <a:buChar char="•"/>
            </a:pPr>
            <a:r>
              <a:rPr lang="en-US" b="true" sz="2901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Step 3</a:t>
            </a:r>
            <a:r>
              <a:rPr lang="en-US" sz="2901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: User Flow Design</a:t>
            </a:r>
            <a:r>
              <a:rPr lang="en-US" sz="2901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— Simple mood input → Smart response → Support</a:t>
            </a:r>
          </a:p>
          <a:p>
            <a:pPr algn="l" marL="626461" indent="-313230" lvl="1">
              <a:lnSpc>
                <a:spcPts val="3772"/>
              </a:lnSpc>
              <a:buFont typeface="Arial"/>
              <a:buChar char="•"/>
            </a:pPr>
            <a:r>
              <a:rPr lang="en-US" b="true" sz="2901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Step 4</a:t>
            </a:r>
            <a:r>
              <a:rPr lang="en-US" sz="2901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: Minimalist Interface — Calm, easy to use, and non-overwhelming</a:t>
            </a:r>
          </a:p>
          <a:p>
            <a:pPr algn="l">
              <a:lnSpc>
                <a:spcPts val="3772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024380"/>
            <a:ext cx="7934759" cy="919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1"/>
              </a:lnSpc>
            </a:pPr>
            <a:r>
              <a:rPr lang="en-US" sz="2847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How I Started Designing</a:t>
            </a:r>
          </a:p>
          <a:p>
            <a:pPr algn="l">
              <a:lnSpc>
                <a:spcPts val="370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0" r="-58594" b="-18194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429152"/>
            <a:ext cx="6825540" cy="7428696"/>
            <a:chOff x="0" y="0"/>
            <a:chExt cx="3827511" cy="4165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27512" cy="4165739"/>
            </a:xfrm>
            <a:custGeom>
              <a:avLst/>
              <a:gdLst/>
              <a:ahLst/>
              <a:cxnLst/>
              <a:rect r="r" b="b" t="t" l="l"/>
              <a:pathLst>
                <a:path h="4165739" w="3827512">
                  <a:moveTo>
                    <a:pt x="3703051" y="4165739"/>
                  </a:moveTo>
                  <a:lnTo>
                    <a:pt x="124460" y="4165739"/>
                  </a:lnTo>
                  <a:cubicBezTo>
                    <a:pt x="55880" y="4165739"/>
                    <a:pt x="0" y="4109859"/>
                    <a:pt x="0" y="40412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703051" y="0"/>
                  </a:lnTo>
                  <a:cubicBezTo>
                    <a:pt x="3771631" y="0"/>
                    <a:pt x="3827512" y="55880"/>
                    <a:pt x="3827512" y="124460"/>
                  </a:cubicBezTo>
                  <a:lnTo>
                    <a:pt x="3827512" y="4041279"/>
                  </a:lnTo>
                  <a:cubicBezTo>
                    <a:pt x="3827512" y="4109859"/>
                    <a:pt x="3771631" y="4165739"/>
                    <a:pt x="3703051" y="4165739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729475" y="2028832"/>
            <a:ext cx="5617027" cy="6229336"/>
            <a:chOff x="0" y="0"/>
            <a:chExt cx="7489370" cy="8305782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3"/>
            <a:srcRect l="11332" t="0" r="28478" b="0"/>
            <a:stretch>
              <a:fillRect/>
            </a:stretch>
          </p:blipFill>
          <p:spPr>
            <a:xfrm flipH="false" flipV="false">
              <a:off x="0" y="0"/>
              <a:ext cx="7489370" cy="8305782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8297096" y="1228926"/>
            <a:ext cx="9862034" cy="7829148"/>
            <a:chOff x="0" y="0"/>
            <a:chExt cx="13149379" cy="1043886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5582920"/>
              <a:ext cx="12411156" cy="48441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65"/>
                </a:lnSpc>
              </a:pPr>
              <a:r>
                <a:rPr lang="en-US" sz="2819" b="true">
                  <a:solidFill>
                    <a:srgbClr val="000000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</a:rPr>
                <a:t>Core</a:t>
              </a:r>
              <a:r>
                <a:rPr lang="en-US" b="true" sz="2819">
                  <a:solidFill>
                    <a:srgbClr val="000000"/>
                  </a:solidFill>
                  <a:latin typeface="TT Commons Pro Bold"/>
                  <a:ea typeface="TT Commons Pro Bold"/>
                  <a:cs typeface="TT Commons Pro Bold"/>
                  <a:sym typeface="TT Commons Pro Bold"/>
                </a:rPr>
                <a:t> Features</a:t>
              </a:r>
            </a:p>
            <a:p>
              <a:pPr algn="l" marL="608693" indent="-304346" lvl="1">
                <a:lnSpc>
                  <a:spcPts val="3665"/>
                </a:lnSpc>
                <a:buFont typeface="Arial"/>
                <a:buChar char="•"/>
              </a:pPr>
              <a:r>
                <a:rPr lang="en-US" sz="281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Daily Mood Check-In with emojis/sliders</a:t>
              </a:r>
            </a:p>
            <a:p>
              <a:pPr algn="l" marL="608693" indent="-304346" lvl="1">
                <a:lnSpc>
                  <a:spcPts val="3665"/>
                </a:lnSpc>
                <a:buFont typeface="Arial"/>
                <a:buChar char="•"/>
              </a:pPr>
              <a:r>
                <a:rPr lang="en-US" sz="281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AI Assistant</a:t>
              </a:r>
            </a:p>
            <a:p>
              <a:pPr algn="l" marL="608693" indent="-304346" lvl="1">
                <a:lnSpc>
                  <a:spcPts val="3665"/>
                </a:lnSpc>
                <a:buFont typeface="Arial"/>
                <a:buChar char="•"/>
              </a:pPr>
              <a:r>
                <a:rPr lang="en-US" sz="281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Coping Strategy Materials (e.g., breathing, grounding)</a:t>
              </a:r>
            </a:p>
            <a:p>
              <a:pPr algn="l" marL="608693" indent="-304346" lvl="1">
                <a:lnSpc>
                  <a:spcPts val="3665"/>
                </a:lnSpc>
                <a:buFont typeface="Arial"/>
                <a:buChar char="•"/>
              </a:pPr>
              <a:r>
                <a:rPr lang="en-US" sz="281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Emotion Trends Tracker (charts, streaks, calendar)</a:t>
              </a:r>
            </a:p>
            <a:p>
              <a:pPr algn="l" marL="608693" indent="-304346" lvl="1">
                <a:lnSpc>
                  <a:spcPts val="3665"/>
                </a:lnSpc>
                <a:buFont typeface="Arial"/>
                <a:buChar char="•"/>
              </a:pPr>
              <a:r>
                <a:rPr lang="en-US" sz="281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Emergency Call Button</a:t>
              </a:r>
            </a:p>
            <a:p>
              <a:pPr algn="l" marL="608693" indent="-304346" lvl="1">
                <a:lnSpc>
                  <a:spcPts val="3665"/>
                </a:lnSpc>
                <a:buFont typeface="Arial"/>
                <a:buChar char="•"/>
              </a:pPr>
              <a:r>
                <a:rPr lang="en-US" sz="2819">
                  <a:solidFill>
                    <a:srgbClr val="000000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Pastel UI, tabs for Home | Chat | Resources | Call</a:t>
              </a:r>
            </a:p>
            <a:p>
              <a:pPr algn="l">
                <a:lnSpc>
                  <a:spcPts val="3665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221975"/>
              <a:ext cx="13149379" cy="53625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88"/>
                </a:lnSpc>
              </a:pPr>
              <a:r>
                <a:rPr lang="en-US" sz="7258">
                  <a:solidFill>
                    <a:srgbClr val="000000"/>
                  </a:solidFill>
                  <a:latin typeface="Noto Serif Display Light"/>
                  <a:ea typeface="Noto Serif Display Light"/>
                  <a:cs typeface="Noto Serif Display Light"/>
                  <a:sym typeface="Noto Serif Display Light"/>
                </a:rPr>
                <a:t>SOLUTION</a:t>
              </a:r>
              <a:r>
                <a:rPr lang="en-US" sz="7258">
                  <a:solidFill>
                    <a:srgbClr val="000000"/>
                  </a:solidFill>
                  <a:latin typeface="Noto Serif Display Light"/>
                  <a:ea typeface="Noto Serif Display Light"/>
                  <a:cs typeface="Noto Serif Display Light"/>
                  <a:sym typeface="Noto Serif Display Light"/>
                </a:rPr>
                <a:t> DESIGN PROPOSAL – MINDMATE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0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76792" y="3699120"/>
            <a:ext cx="13938055" cy="13938055"/>
          </a:xfrm>
          <a:custGeom>
            <a:avLst/>
            <a:gdLst/>
            <a:ahLst/>
            <a:cxnLst/>
            <a:rect r="r" b="b" t="t" l="l"/>
            <a:pathLst>
              <a:path h="13938055" w="13938055">
                <a:moveTo>
                  <a:pt x="0" y="0"/>
                </a:moveTo>
                <a:lnTo>
                  <a:pt x="13938055" y="0"/>
                </a:lnTo>
                <a:lnTo>
                  <a:pt x="13938055" y="13938055"/>
                </a:lnTo>
                <a:lnTo>
                  <a:pt x="0" y="13938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7470" y="2048378"/>
            <a:ext cx="17693059" cy="7209922"/>
          </a:xfrm>
          <a:custGeom>
            <a:avLst/>
            <a:gdLst/>
            <a:ahLst/>
            <a:cxnLst/>
            <a:rect r="r" b="b" t="t" l="l"/>
            <a:pathLst>
              <a:path h="7209922" w="17693059">
                <a:moveTo>
                  <a:pt x="0" y="0"/>
                </a:moveTo>
                <a:lnTo>
                  <a:pt x="17693060" y="0"/>
                </a:lnTo>
                <a:lnTo>
                  <a:pt x="17693060" y="7209922"/>
                </a:lnTo>
                <a:lnTo>
                  <a:pt x="0" y="72099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574204" y="456488"/>
            <a:ext cx="13139592" cy="1819652"/>
            <a:chOff x="0" y="0"/>
            <a:chExt cx="17519456" cy="242620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13783"/>
              <a:ext cx="17519456" cy="16725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800"/>
                </a:lnSpc>
              </a:pPr>
              <a:r>
                <a:rPr lang="en-US" sz="7200">
                  <a:solidFill>
                    <a:srgbClr val="000000"/>
                  </a:solidFill>
                  <a:latin typeface="Noto Serif Display Light"/>
                  <a:ea typeface="Noto Serif Display Light"/>
                  <a:cs typeface="Noto Serif Display Light"/>
                  <a:sym typeface="Noto Serif Display Light"/>
                </a:rPr>
                <a:t>MOCK-UP UI DESIGN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751197"/>
              <a:ext cx="17519456" cy="6258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67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509195">
            <a:off x="-5813943" y="-2972466"/>
            <a:ext cx="11627886" cy="13925612"/>
          </a:xfrm>
          <a:custGeom>
            <a:avLst/>
            <a:gdLst/>
            <a:ahLst/>
            <a:cxnLst/>
            <a:rect r="r" b="b" t="t" l="l"/>
            <a:pathLst>
              <a:path h="13925612" w="11627886">
                <a:moveTo>
                  <a:pt x="0" y="0"/>
                </a:moveTo>
                <a:lnTo>
                  <a:pt x="11627886" y="0"/>
                </a:lnTo>
                <a:lnTo>
                  <a:pt x="11627886" y="13925612"/>
                </a:lnTo>
                <a:lnTo>
                  <a:pt x="0" y="139256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76300"/>
            <a:ext cx="4486655" cy="943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7"/>
              </a:lnSpc>
            </a:pPr>
            <a:r>
              <a:rPr lang="en-US" sz="5225">
                <a:solidFill>
                  <a:srgbClr val="000000"/>
                </a:solidFill>
                <a:latin typeface="Noto Serif Display Light"/>
                <a:ea typeface="Noto Serif Display Light"/>
                <a:cs typeface="Noto Serif Display Light"/>
                <a:sym typeface="Noto Serif Display Light"/>
              </a:rPr>
              <a:t>PSEUDOCODE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395014" y="1208919"/>
            <a:ext cx="15350424" cy="15350424"/>
          </a:xfrm>
          <a:custGeom>
            <a:avLst/>
            <a:gdLst/>
            <a:ahLst/>
            <a:cxnLst/>
            <a:rect r="r" b="b" t="t" l="l"/>
            <a:pathLst>
              <a:path h="15350424" w="15350424">
                <a:moveTo>
                  <a:pt x="0" y="0"/>
                </a:moveTo>
                <a:lnTo>
                  <a:pt x="15350424" y="0"/>
                </a:lnTo>
                <a:lnTo>
                  <a:pt x="15350424" y="15350424"/>
                </a:lnTo>
                <a:lnTo>
                  <a:pt x="0" y="15350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971945" y="426676"/>
            <a:ext cx="7849560" cy="9414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8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Function DailyCheckIn():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   mood = GetMoodInputFromUser()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   SaveToDatabase(user_id, date, mood)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   journal_prompt = GeneratePrompt(mood)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   DisplayPrompt(journal_prompt)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</a:p>
          <a:p>
            <a:pPr algn="l">
              <a:lnSpc>
                <a:spcPts val="2788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Function GeneratePrompt(mood):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   If mood == "sad":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       Return "What happened today that made you feel down?"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   Else if mood == "anxious":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       Return "What is on your mind right now?"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   Else if mood == "happy":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       Return "What made you smile today?"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   ...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</a:p>
          <a:p>
            <a:pPr algn="l">
              <a:lnSpc>
                <a:spcPts val="2788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Function SuggestCopingStrategies(mood):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   If mood == "anxious":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       Return ["Try the 4-7-8 breathing technique", "Write down 3 worries and a positive thought"]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   Else if mood == "angry":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       Return ["Do a 5-minute grounding exercise", "Go for a walk"]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   ...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</a:p>
          <a:p>
            <a:pPr algn="l">
              <a:lnSpc>
                <a:spcPts val="2788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Function ShowEmotionTrends():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   mood_data = GetPast30DaysMood(user_id)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   DisplayGraph(mood_data)</a:t>
            </a:r>
          </a:p>
          <a:p>
            <a:pPr algn="ctr">
              <a:lnSpc>
                <a:spcPts val="2788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20580" y="2021053"/>
            <a:ext cx="6046281" cy="5983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3054" indent="-231527" lvl="1">
              <a:lnSpc>
                <a:spcPts val="2788"/>
              </a:lnSpc>
              <a:spcBef>
                <a:spcPct val="0"/>
              </a:spcBef>
              <a:buAutoNum type="arabicPeriod" startAt="1"/>
            </a:pPr>
            <a:r>
              <a:rPr lang="en-US" b="true" sz="2144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Function DailyCheckIn() </a:t>
            </a: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-</a:t>
            </a:r>
            <a:r>
              <a:rPr lang="en-US" b="true" sz="2144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Collects user's current mood, saves the mood data to the database, generates a personalized journal prompt, displays that journal prompt to the user.</a:t>
            </a:r>
          </a:p>
          <a:p>
            <a:pPr algn="l" marL="463054" indent="-231527" lvl="1">
              <a:lnSpc>
                <a:spcPts val="2788"/>
              </a:lnSpc>
              <a:spcBef>
                <a:spcPct val="0"/>
              </a:spcBef>
              <a:buAutoNum type="arabicPeriod" startAt="1"/>
            </a:pPr>
            <a:r>
              <a:rPr lang="en-US" b="true" sz="2144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Function GeneratePrompt(mood) - </a:t>
            </a: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Checks the mood (e.g., sad, anxious, happy) and returns a mood-specific question or reflection prompt.</a:t>
            </a:r>
          </a:p>
          <a:p>
            <a:pPr algn="l" marL="463054" indent="-231527" lvl="1">
              <a:lnSpc>
                <a:spcPts val="2788"/>
              </a:lnSpc>
              <a:spcBef>
                <a:spcPct val="0"/>
              </a:spcBef>
              <a:buAutoNum type="arabicPeriod" startAt="1"/>
            </a:pPr>
            <a:r>
              <a:rPr lang="en-US" b="true" sz="2144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Function SuggestCopingStrategies(mood) </a:t>
            </a: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-</a:t>
            </a:r>
            <a:r>
              <a:rPr lang="en-US" b="true" sz="2144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 </a:t>
            </a: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Checks the mood and returns a list of practical coping strategies.</a:t>
            </a:r>
          </a:p>
          <a:p>
            <a:pPr algn="l" marL="463054" indent="-231527" lvl="1">
              <a:lnSpc>
                <a:spcPts val="2788"/>
              </a:lnSpc>
              <a:spcBef>
                <a:spcPct val="0"/>
              </a:spcBef>
              <a:buAutoNum type="arabicPeriod" startAt="1"/>
            </a:pPr>
            <a:r>
              <a:rPr lang="en-US" b="true" sz="2144">
                <a:solidFill>
                  <a:srgbClr val="000000"/>
                </a:solidFill>
                <a:latin typeface="TT Commons Pro Bold"/>
                <a:ea typeface="TT Commons Pro Bold"/>
                <a:cs typeface="TT Commons Pro Bold"/>
                <a:sym typeface="TT Commons Pro Bold"/>
              </a:rPr>
              <a:t>Function ShowEmotionTrends()</a:t>
            </a:r>
            <a:r>
              <a:rPr lang="en-US" sz="2144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- Retrieves mood data from the past 30 days using GetPast30DaysMood(user_id) and then displays a graph of the data to visualize emotional highs/lows and streaks.</a:t>
            </a:r>
          </a:p>
          <a:p>
            <a:pPr algn="l">
              <a:lnSpc>
                <a:spcPts val="2788"/>
              </a:lnSpc>
              <a:spcBef>
                <a:spcPct val="0"/>
              </a:spcBef>
            </a:pPr>
          </a:p>
          <a:p>
            <a:pPr algn="ctr">
              <a:lnSpc>
                <a:spcPts val="278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DAGnc1gJzfc</dc:identifier>
  <dcterms:modified xsi:type="dcterms:W3CDTF">2011-08-01T06:04:30Z</dcterms:modified>
  <cp:revision>1</cp:revision>
  <dc:title>Кремовый и Розовый Пастельный Градиент Разнообразие Мастер-класс Вебинар Программная презентация</dc:title>
</cp:coreProperties>
</file>