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59" r:id="rId2"/>
  </p:sldIdLst>
  <p:sldSz cx="43891200" cy="32918400"/>
  <p:notesSz cx="7010400" cy="9296400"/>
  <p:defaultTextStyle>
    <a:defPPr>
      <a:defRPr lang="en-US"/>
    </a:defPPr>
    <a:lvl1pPr algn="l" rtl="0" fontAlgn="base">
      <a:spcBef>
        <a:spcPct val="0"/>
      </a:spcBef>
      <a:spcAft>
        <a:spcPct val="0"/>
      </a:spcAft>
      <a:defRPr sz="2400" kern="1200">
        <a:solidFill>
          <a:schemeClr val="tx1"/>
        </a:solidFill>
        <a:latin typeface="Times" pitchFamily="84" charset="0"/>
        <a:ea typeface="ＭＳ Ｐゴシック" pitchFamily="84" charset="-128"/>
        <a:cs typeface="ＭＳ Ｐゴシック" pitchFamily="84" charset="-128"/>
      </a:defRPr>
    </a:lvl1pPr>
    <a:lvl2pPr marL="457200" algn="l" rtl="0" fontAlgn="base">
      <a:spcBef>
        <a:spcPct val="0"/>
      </a:spcBef>
      <a:spcAft>
        <a:spcPct val="0"/>
      </a:spcAft>
      <a:defRPr sz="2400" kern="1200">
        <a:solidFill>
          <a:schemeClr val="tx1"/>
        </a:solidFill>
        <a:latin typeface="Times" pitchFamily="84" charset="0"/>
        <a:ea typeface="ＭＳ Ｐゴシック" pitchFamily="84" charset="-128"/>
        <a:cs typeface="ＭＳ Ｐゴシック" pitchFamily="84" charset="-128"/>
      </a:defRPr>
    </a:lvl2pPr>
    <a:lvl3pPr marL="914400" algn="l" rtl="0" fontAlgn="base">
      <a:spcBef>
        <a:spcPct val="0"/>
      </a:spcBef>
      <a:spcAft>
        <a:spcPct val="0"/>
      </a:spcAft>
      <a:defRPr sz="2400" kern="1200">
        <a:solidFill>
          <a:schemeClr val="tx1"/>
        </a:solidFill>
        <a:latin typeface="Times" pitchFamily="84" charset="0"/>
        <a:ea typeface="ＭＳ Ｐゴシック" pitchFamily="84" charset="-128"/>
        <a:cs typeface="ＭＳ Ｐゴシック" pitchFamily="84" charset="-128"/>
      </a:defRPr>
    </a:lvl3pPr>
    <a:lvl4pPr marL="1371600" algn="l" rtl="0" fontAlgn="base">
      <a:spcBef>
        <a:spcPct val="0"/>
      </a:spcBef>
      <a:spcAft>
        <a:spcPct val="0"/>
      </a:spcAft>
      <a:defRPr sz="2400" kern="1200">
        <a:solidFill>
          <a:schemeClr val="tx1"/>
        </a:solidFill>
        <a:latin typeface="Times" pitchFamily="84" charset="0"/>
        <a:ea typeface="ＭＳ Ｐゴシック" pitchFamily="84" charset="-128"/>
        <a:cs typeface="ＭＳ Ｐゴシック" pitchFamily="84" charset="-128"/>
      </a:defRPr>
    </a:lvl4pPr>
    <a:lvl5pPr marL="1828800" algn="l" rtl="0" fontAlgn="base">
      <a:spcBef>
        <a:spcPct val="0"/>
      </a:spcBef>
      <a:spcAft>
        <a:spcPct val="0"/>
      </a:spcAft>
      <a:defRPr sz="2400" kern="1200">
        <a:solidFill>
          <a:schemeClr val="tx1"/>
        </a:solidFill>
        <a:latin typeface="Times" pitchFamily="84" charset="0"/>
        <a:ea typeface="ＭＳ Ｐゴシック" pitchFamily="84" charset="-128"/>
        <a:cs typeface="ＭＳ Ｐゴシック" pitchFamily="84" charset="-128"/>
      </a:defRPr>
    </a:lvl5pPr>
    <a:lvl6pPr marL="2286000" algn="l" defTabSz="457200" rtl="0" eaLnBrk="1" latinLnBrk="0" hangingPunct="1">
      <a:defRPr sz="2400" kern="1200">
        <a:solidFill>
          <a:schemeClr val="tx1"/>
        </a:solidFill>
        <a:latin typeface="Times" pitchFamily="84" charset="0"/>
        <a:ea typeface="ＭＳ Ｐゴシック" pitchFamily="84" charset="-128"/>
        <a:cs typeface="ＭＳ Ｐゴシック" pitchFamily="84" charset="-128"/>
      </a:defRPr>
    </a:lvl6pPr>
    <a:lvl7pPr marL="2743200" algn="l" defTabSz="457200" rtl="0" eaLnBrk="1" latinLnBrk="0" hangingPunct="1">
      <a:defRPr sz="2400" kern="1200">
        <a:solidFill>
          <a:schemeClr val="tx1"/>
        </a:solidFill>
        <a:latin typeface="Times" pitchFamily="84" charset="0"/>
        <a:ea typeface="ＭＳ Ｐゴシック" pitchFamily="84" charset="-128"/>
        <a:cs typeface="ＭＳ Ｐゴシック" pitchFamily="84" charset="-128"/>
      </a:defRPr>
    </a:lvl7pPr>
    <a:lvl8pPr marL="3200400" algn="l" defTabSz="457200" rtl="0" eaLnBrk="1" latinLnBrk="0" hangingPunct="1">
      <a:defRPr sz="2400" kern="1200">
        <a:solidFill>
          <a:schemeClr val="tx1"/>
        </a:solidFill>
        <a:latin typeface="Times" pitchFamily="84" charset="0"/>
        <a:ea typeface="ＭＳ Ｐゴシック" pitchFamily="84" charset="-128"/>
        <a:cs typeface="ＭＳ Ｐゴシック" pitchFamily="84" charset="-128"/>
      </a:defRPr>
    </a:lvl8pPr>
    <a:lvl9pPr marL="3657600" algn="l" defTabSz="457200" rtl="0" eaLnBrk="1" latinLnBrk="0" hangingPunct="1">
      <a:defRPr sz="2400" kern="1200">
        <a:solidFill>
          <a:schemeClr val="tx1"/>
        </a:solidFill>
        <a:latin typeface="Times" pitchFamily="84" charset="0"/>
        <a:ea typeface="ＭＳ Ｐゴシック" pitchFamily="84" charset="-128"/>
        <a:cs typeface="ＭＳ Ｐゴシック" pitchFamily="84" charset="-128"/>
      </a:defRPr>
    </a:lvl9pPr>
  </p:defaultTextStyle>
  <p:extLst>
    <p:ext uri="{EFAFB233-063F-42B5-8137-9DF3F51BA10A}">
      <p15:sldGuideLst xmlns:p15="http://schemas.microsoft.com/office/powerpoint/2012/main">
        <p15:guide id="1" orient="horz" pos="16896">
          <p15:clr>
            <a:srgbClr val="A4A3A4"/>
          </p15:clr>
        </p15:guide>
        <p15:guide id="2" pos="1014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0058"/>
    <a:srgbClr val="789BDA"/>
    <a:srgbClr val="1B325E"/>
    <a:srgbClr val="FDB4B2"/>
    <a:srgbClr val="D2D8E0"/>
    <a:srgbClr val="7A8CA1"/>
    <a:srgbClr val="D4CA90"/>
    <a:srgbClr val="AFA044"/>
    <a:srgbClr val="C0E119"/>
    <a:srgbClr val="5D6D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606B88-AC04-37D0-3C23-03F5E61C883F}" v="551" dt="2022-09-01T15:28:10.4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7898" autoAdjust="0"/>
    <p:restoredTop sz="94492" autoAdjust="0"/>
  </p:normalViewPr>
  <p:slideViewPr>
    <p:cSldViewPr>
      <p:cViewPr varScale="1">
        <p:scale>
          <a:sx n="26" d="100"/>
          <a:sy n="26" d="100"/>
        </p:scale>
        <p:origin x="192" y="960"/>
      </p:cViewPr>
      <p:guideLst>
        <p:guide orient="horz" pos="16896"/>
        <p:guide pos="101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 Id="rId9"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600" b="1" i="0" u="none" strike="noStrike" kern="1200" cap="all" spc="50" baseline="0">
                <a:solidFill>
                  <a:schemeClr val="tx1">
                    <a:lumMod val="65000"/>
                    <a:lumOff val="35000"/>
                  </a:schemeClr>
                </a:solidFill>
                <a:latin typeface="+mn-lt"/>
                <a:ea typeface="+mn-ea"/>
                <a:cs typeface="+mn-cs"/>
              </a:defRPr>
            </a:pPr>
            <a:r>
              <a:rPr lang="en-US" sz="3600" baseline="0" dirty="0"/>
              <a:t>% Matched of deedholders to CRP recipients</a:t>
            </a:r>
          </a:p>
        </c:rich>
      </c:tx>
      <c:overlay val="0"/>
      <c:spPr>
        <a:noFill/>
        <a:ln>
          <a:noFill/>
        </a:ln>
        <a:effectLst/>
      </c:spPr>
      <c:txPr>
        <a:bodyPr rot="0" spcFirstLastPara="1" vertOverflow="ellipsis" vert="horz" wrap="square" anchor="ctr" anchorCtr="1"/>
        <a:lstStyle/>
        <a:p>
          <a:pPr>
            <a:defRPr sz="3600"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c:v>
                </c:pt>
              </c:strCache>
            </c:strRef>
          </c:tx>
          <c:explosion val="1"/>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40A2-42DC-A892-CFE56F3B3E67}"/>
              </c:ext>
            </c:extLst>
          </c:dPt>
          <c:dPt>
            <c:idx val="1"/>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5DAE-443E-877B-7F0BA5869929}"/>
              </c:ext>
            </c:extLst>
          </c:dPt>
          <c:dPt>
            <c:idx val="2"/>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40A2-42DC-A892-CFE56F3B3E67}"/>
              </c:ext>
            </c:extLst>
          </c:dPt>
          <c:dPt>
            <c:idx val="3"/>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5DAE-443E-877B-7F0BA5869929}"/>
              </c:ext>
            </c:extLst>
          </c:dPt>
          <c:dPt>
            <c:idx val="4"/>
            <c:bubble3D val="0"/>
            <c:spPr>
              <a:solidFill>
                <a:schemeClr val="accent3">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4-5DAE-443E-877B-7F0BA5869929}"/>
              </c:ext>
            </c:extLst>
          </c:dPt>
          <c:dLbls>
            <c:dLbl>
              <c:idx val="1"/>
              <c:tx>
                <c:rich>
                  <a:bodyPr/>
                  <a:lstStyle/>
                  <a:p>
                    <a:fld id="{7518DD4C-AB42-44F0-B20B-4E9F5C7D2933}" type="VALUE">
                      <a:rPr lang="en-US" baseline="0">
                        <a:solidFill>
                          <a:schemeClr val="tx1"/>
                        </a:solidFill>
                      </a:rPr>
                      <a:pPr/>
                      <a:t>[VALUE]</a:t>
                    </a:fld>
                    <a:endParaRPr lang="en-US"/>
                  </a:p>
                </c:rich>
              </c:tx>
              <c:dLblPos val="bestFit"/>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5DAE-443E-877B-7F0BA5869929}"/>
                </c:ext>
              </c:extLst>
            </c:dLbl>
            <c:dLbl>
              <c:idx val="4"/>
              <c:layout>
                <c:manualLayout>
                  <c:x val="8.6387356461364757E-3"/>
                  <c:y val="8.7135095714490615E-2"/>
                </c:manualLayout>
              </c:layout>
              <c:tx>
                <c:rich>
                  <a:bodyPr rot="0" spcFirstLastPara="1" vertOverflow="ellipsis" vert="horz" wrap="square" lIns="38100" tIns="19050" rIns="38100" bIns="19050" anchor="ctr" anchorCtr="1">
                    <a:noAutofit/>
                  </a:bodyPr>
                  <a:lstStyle/>
                  <a:p>
                    <a:pPr>
                      <a:defRPr sz="3600" b="1" i="0" u="none" strike="noStrike" kern="1200" baseline="0">
                        <a:solidFill>
                          <a:schemeClr val="tx1"/>
                        </a:solidFill>
                        <a:latin typeface="+mn-lt"/>
                        <a:ea typeface="+mn-ea"/>
                        <a:cs typeface="+mn-cs"/>
                      </a:defRPr>
                    </a:pPr>
                    <a:fld id="{44586505-028F-48CF-B0A1-A130B104C0D9}" type="VALUE">
                      <a:rPr lang="en-US" sz="1800" baseline="0">
                        <a:solidFill>
                          <a:schemeClr val="tx1"/>
                        </a:solidFill>
                      </a:rPr>
                      <a:pPr>
                        <a:defRPr sz="3600">
                          <a:solidFill>
                            <a:schemeClr val="tx1"/>
                          </a:solidFill>
                        </a:defRPr>
                      </a:pPr>
                      <a:t>[VALUE]</a:t>
                    </a:fld>
                    <a:endParaRPr lang="en-US"/>
                  </a:p>
                </c:rich>
              </c:tx>
              <c:spPr>
                <a:noFill/>
                <a:ln>
                  <a:noFill/>
                </a:ln>
                <a:effectLst/>
              </c:spPr>
              <c:txPr>
                <a:bodyPr rot="0" spcFirstLastPara="1" vertOverflow="ellipsis" vert="horz" wrap="square" lIns="38100" tIns="19050" rIns="38100" bIns="19050" anchor="ctr" anchorCtr="1">
                  <a:noAutofit/>
                </a:bodyPr>
                <a:lstStyle/>
                <a:p>
                  <a:pPr>
                    <a:defRPr sz="3600" b="1" i="0" u="none" strike="noStrike" kern="1200" baseline="0">
                      <a:solidFill>
                        <a:schemeClr val="tx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15:layout>
                    <c:manualLayout>
                      <c:w val="7.1703035598901538E-2"/>
                      <c:h val="7.0572521419521667E-2"/>
                    </c:manualLayout>
                  </c15:layout>
                  <c15:dlblFieldTable/>
                  <c15:showDataLabelsRange val="0"/>
                </c:ext>
                <c:ext xmlns:c16="http://schemas.microsoft.com/office/drawing/2014/chart" uri="{C3380CC4-5D6E-409C-BE32-E72D297353CC}">
                  <c16:uniqueId val="{00000004-5DAE-443E-877B-7F0BA5869929}"/>
                </c:ext>
              </c:extLst>
            </c:dLbl>
            <c:spPr>
              <a:noFill/>
              <a:ln>
                <a:noFill/>
              </a:ln>
              <a:effectLst/>
            </c:spPr>
            <c:txPr>
              <a:bodyPr rot="0" spcFirstLastPara="1" vertOverflow="ellipsis" vert="horz" wrap="square" lIns="38100" tIns="19050" rIns="38100" bIns="19050" anchor="ctr" anchorCtr="1">
                <a:spAutoFit/>
              </a:bodyPr>
              <a:lstStyle/>
              <a:p>
                <a:pPr>
                  <a:defRPr sz="3600" b="1" i="0" u="none" strike="noStrike" kern="1200" baseline="0">
                    <a:solidFill>
                      <a:schemeClr val="tx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Perfect Matches</c:v>
                </c:pt>
                <c:pt idx="1">
                  <c:v>Pefect Name Match, No Zip Match</c:v>
                </c:pt>
                <c:pt idx="2">
                  <c:v>Imperfect Name Match, Zip Match</c:v>
                </c:pt>
                <c:pt idx="3">
                  <c:v>Imperfect Name Match, No Zip Match</c:v>
                </c:pt>
                <c:pt idx="4">
                  <c:v>No Match</c:v>
                </c:pt>
              </c:strCache>
            </c:strRef>
          </c:cat>
          <c:val>
            <c:numRef>
              <c:f>Sheet1!$B$2:$B$6</c:f>
              <c:numCache>
                <c:formatCode>0%</c:formatCode>
                <c:ptCount val="5"/>
                <c:pt idx="0">
                  <c:v>0.22</c:v>
                </c:pt>
                <c:pt idx="1">
                  <c:v>0.04</c:v>
                </c:pt>
                <c:pt idx="2">
                  <c:v>0.15</c:v>
                </c:pt>
                <c:pt idx="3">
                  <c:v>0.56999999999999995</c:v>
                </c:pt>
                <c:pt idx="4">
                  <c:v>0.02</c:v>
                </c:pt>
              </c:numCache>
            </c:numRef>
          </c:val>
          <c:extLst>
            <c:ext xmlns:c16="http://schemas.microsoft.com/office/drawing/2014/chart" uri="{C3380CC4-5D6E-409C-BE32-E72D297353CC}">
              <c16:uniqueId val="{00000000-5DAE-443E-877B-7F0BA5869929}"/>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3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eaLnBrk="0" hangingPunct="0">
              <a:defRPr sz="1200">
                <a:latin typeface="Times" pitchFamily="18" charset="0"/>
                <a:ea typeface="+mn-ea"/>
                <a:cs typeface="+mn-cs"/>
              </a:defRPr>
            </a:lvl1pPr>
          </a:lstStyle>
          <a:p>
            <a:pPr>
              <a:defRPr/>
            </a:pPr>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eaLnBrk="0" hangingPunct="0">
              <a:defRPr sz="1200">
                <a:latin typeface="Times" pitchFamily="18" charset="0"/>
                <a:ea typeface="+mn-ea"/>
                <a:cs typeface="+mn-cs"/>
              </a:defRPr>
            </a:lvl1pPr>
          </a:lstStyle>
          <a:p>
            <a:pPr>
              <a:defRPr/>
            </a:pPr>
            <a:fld id="{43813FBE-6CF1-420A-8C32-8ADD2137F171}" type="datetimeFigureOut">
              <a:rPr lang="en-US"/>
              <a:pPr>
                <a:defRPr/>
              </a:pPr>
              <a:t>9/6/2022</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eaLnBrk="0" hangingPunct="0">
              <a:defRPr sz="1200">
                <a:latin typeface="Times" pitchFamily="18" charset="0"/>
                <a:ea typeface="+mn-ea"/>
                <a:cs typeface="+mn-cs"/>
              </a:defRPr>
            </a:lvl1pPr>
          </a:lstStyle>
          <a:p>
            <a:pPr>
              <a:defRPr/>
            </a:pPr>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eaLnBrk="0" hangingPunct="0">
              <a:defRPr sz="1200">
                <a:latin typeface="Times" pitchFamily="18" charset="0"/>
                <a:ea typeface="+mn-ea"/>
                <a:cs typeface="+mn-cs"/>
              </a:defRPr>
            </a:lvl1pPr>
          </a:lstStyle>
          <a:p>
            <a:pPr>
              <a:defRPr/>
            </a:pPr>
            <a:fld id="{7C347CBC-C2AD-41F8-A3B8-B2CAC43706F1}" type="slidenum">
              <a:rPr lang="en-US"/>
              <a:pPr>
                <a:defRPr/>
              </a:pPr>
              <a:t>‹#›</a:t>
            </a:fld>
            <a:endParaRPr lang="en-US"/>
          </a:p>
        </p:txBody>
      </p:sp>
    </p:spTree>
    <p:extLst>
      <p:ext uri="{BB962C8B-B14F-4D97-AF65-F5344CB8AC3E}">
        <p14:creationId xmlns:p14="http://schemas.microsoft.com/office/powerpoint/2010/main" val="12302148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eaLnBrk="0" hangingPunct="0">
              <a:defRPr sz="1200">
                <a:latin typeface="Times" pitchFamily="18" charset="0"/>
                <a:ea typeface="+mn-ea"/>
                <a:cs typeface="+mn-cs"/>
              </a:defRPr>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eaLnBrk="0" hangingPunct="0">
              <a:defRPr sz="1200">
                <a:latin typeface="Times" pitchFamily="18" charset="0"/>
                <a:ea typeface="+mn-ea"/>
                <a:cs typeface="+mn-cs"/>
              </a:defRPr>
            </a:lvl1pPr>
          </a:lstStyle>
          <a:p>
            <a:pPr>
              <a:defRPr/>
            </a:pPr>
            <a:fld id="{8CBCBB55-3FFA-49CE-A404-307BA4904D8D}" type="datetimeFigureOut">
              <a:rPr lang="en-US"/>
              <a:pPr>
                <a:defRPr/>
              </a:pPr>
              <a:t>9/6/2022</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eaLnBrk="0" hangingPunct="0">
              <a:defRPr sz="1200">
                <a:latin typeface="Times" pitchFamily="18" charset="0"/>
                <a:ea typeface="+mn-ea"/>
                <a:cs typeface="+mn-cs"/>
              </a:defRPr>
            </a:lvl1pPr>
          </a:lstStyle>
          <a:p>
            <a:pPr>
              <a:defRPr/>
            </a:pPr>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eaLnBrk="0" hangingPunct="0">
              <a:defRPr sz="1200">
                <a:latin typeface="Times" pitchFamily="18" charset="0"/>
                <a:ea typeface="+mn-ea"/>
                <a:cs typeface="+mn-cs"/>
              </a:defRPr>
            </a:lvl1pPr>
          </a:lstStyle>
          <a:p>
            <a:pPr>
              <a:defRPr/>
            </a:pPr>
            <a:fld id="{3289F477-81A4-4051-B6A1-27B3B106575B}" type="slidenum">
              <a:rPr lang="en-US"/>
              <a:pPr>
                <a:defRPr/>
              </a:pPr>
              <a:t>‹#›</a:t>
            </a:fld>
            <a:endParaRPr lang="en-US"/>
          </a:p>
        </p:txBody>
      </p:sp>
    </p:spTree>
    <p:extLst>
      <p:ext uri="{BB962C8B-B14F-4D97-AF65-F5344CB8AC3E}">
        <p14:creationId xmlns:p14="http://schemas.microsoft.com/office/powerpoint/2010/main" val="37428018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84" charset="-128"/>
        <a:cs typeface="ＭＳ Ｐゴシック" pitchFamily="84"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84"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84"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84"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8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115" y="10226675"/>
            <a:ext cx="37308971" cy="7054850"/>
          </a:xfrm>
        </p:spPr>
        <p:txBody>
          <a:bodyPr/>
          <a:lstStyle/>
          <a:p>
            <a:r>
              <a:rPr lang="en-US"/>
              <a:t>Click to edit Master title style</a:t>
            </a:r>
          </a:p>
        </p:txBody>
      </p:sp>
      <p:sp>
        <p:nvSpPr>
          <p:cNvPr id="3" name="Subtitle 2"/>
          <p:cNvSpPr>
            <a:spLocks noGrp="1"/>
          </p:cNvSpPr>
          <p:nvPr>
            <p:ph type="subTitle" idx="1"/>
          </p:nvPr>
        </p:nvSpPr>
        <p:spPr>
          <a:xfrm>
            <a:off x="6584044" y="18653125"/>
            <a:ext cx="30723114"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228D284-09B7-41F8-8DBC-32476BCB5ADC}"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950B5F0-942A-495D-9DBF-56676FF07A0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2843" y="2925763"/>
            <a:ext cx="9325429" cy="263350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92930" y="2925763"/>
            <a:ext cx="27805743" cy="263350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57C261D-0CB6-4ED3-87FB-42AAE3E0161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AE67049-F83D-486F-A4F3-4DED2061E70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9"/>
            <a:ext cx="37307157" cy="65373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157"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5758633-3963-4BB5-B370-4CD46EFEC7B6}"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92930" y="9509126"/>
            <a:ext cx="18565585" cy="19751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32686" y="9509126"/>
            <a:ext cx="18565586" cy="19751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7551404-91B7-4CD9-9F2F-87AC55C1784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5286" y="1317625"/>
            <a:ext cx="39500629"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5285" y="7369176"/>
            <a:ext cx="19392901"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5285" y="10439400"/>
            <a:ext cx="19392901"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5758" y="7369176"/>
            <a:ext cx="1940015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5758" y="10439400"/>
            <a:ext cx="1940015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06D71304-E04E-4E3E-B1DA-C8AADC69170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65D4D23E-9836-4039-83B3-E844FC8AF205}"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573E6291-DCD3-43BF-85DA-DD703C295B0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5286" y="1311275"/>
            <a:ext cx="14439901" cy="55768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7159514"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5286" y="6888163"/>
            <a:ext cx="14439901"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32EF143-FCDA-49A2-87CD-2D23487FAFBD}"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3343" y="23042564"/>
            <a:ext cx="26334358" cy="27209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8603343" y="2941638"/>
            <a:ext cx="26334358"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3343" y="25763539"/>
            <a:ext cx="26334358"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80DBFD8-62F4-4BFC-9366-A2CAB25CBA7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292475" y="2925763"/>
            <a:ext cx="37306250" cy="5486400"/>
          </a:xfrm>
          <a:prstGeom prst="rect">
            <a:avLst/>
          </a:prstGeom>
          <a:noFill/>
          <a:ln w="9525">
            <a:noFill/>
            <a:miter lim="800000"/>
            <a:headEnd/>
            <a:tailEnd/>
          </a:ln>
        </p:spPr>
        <p:txBody>
          <a:bodyPr vert="horz" wrap="square" lIns="438912" tIns="219456" rIns="438912" bIns="219456"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3292475" y="9509125"/>
            <a:ext cx="37306250" cy="19751675"/>
          </a:xfrm>
          <a:prstGeom prst="rect">
            <a:avLst/>
          </a:prstGeom>
          <a:noFill/>
          <a:ln w="9525">
            <a:noFill/>
            <a:miter lim="800000"/>
            <a:headEnd/>
            <a:tailEnd/>
          </a:ln>
        </p:spPr>
        <p:txBody>
          <a:bodyPr vert="horz" wrap="square" lIns="438912" tIns="219456" rIns="438912" bIns="21945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3292475" y="29992638"/>
            <a:ext cx="9144000" cy="2193925"/>
          </a:xfrm>
          <a:prstGeom prst="rect">
            <a:avLst/>
          </a:prstGeom>
          <a:noFill/>
          <a:ln w="9525">
            <a:noFill/>
            <a:miter lim="800000"/>
            <a:headEnd/>
            <a:tailEnd/>
          </a:ln>
          <a:effectLst/>
        </p:spPr>
        <p:txBody>
          <a:bodyPr vert="horz" wrap="square" lIns="438912" tIns="219456" rIns="438912" bIns="219456" numCol="1" anchor="t" anchorCtr="0" compatLnSpc="1">
            <a:prstTxWarp prst="textNoShape">
              <a:avLst/>
            </a:prstTxWarp>
          </a:bodyPr>
          <a:lstStyle>
            <a:lvl1pPr eaLnBrk="0" hangingPunct="0">
              <a:defRPr sz="6700">
                <a:latin typeface="Times"/>
                <a:ea typeface="+mn-ea"/>
                <a:cs typeface="+mn-cs"/>
              </a:defRPr>
            </a:lvl1pPr>
          </a:lstStyle>
          <a:p>
            <a:pPr>
              <a:defRPr/>
            </a:pPr>
            <a:endParaRPr lang="en-US"/>
          </a:p>
        </p:txBody>
      </p:sp>
      <p:sp>
        <p:nvSpPr>
          <p:cNvPr id="1029" name="Rectangle 5"/>
          <p:cNvSpPr>
            <a:spLocks noGrp="1" noChangeArrowheads="1"/>
          </p:cNvSpPr>
          <p:nvPr>
            <p:ph type="ftr" sz="quarter" idx="3"/>
          </p:nvPr>
        </p:nvSpPr>
        <p:spPr bwMode="auto">
          <a:xfrm>
            <a:off x="14995525" y="29992638"/>
            <a:ext cx="13900150" cy="2193925"/>
          </a:xfrm>
          <a:prstGeom prst="rect">
            <a:avLst/>
          </a:prstGeom>
          <a:noFill/>
          <a:ln w="9525">
            <a:noFill/>
            <a:miter lim="800000"/>
            <a:headEnd/>
            <a:tailEnd/>
          </a:ln>
          <a:effectLst/>
        </p:spPr>
        <p:txBody>
          <a:bodyPr vert="horz" wrap="square" lIns="438912" tIns="219456" rIns="438912" bIns="219456" numCol="1" anchor="t" anchorCtr="0" compatLnSpc="1">
            <a:prstTxWarp prst="textNoShape">
              <a:avLst/>
            </a:prstTxWarp>
          </a:bodyPr>
          <a:lstStyle>
            <a:lvl1pPr algn="ctr" eaLnBrk="0" hangingPunct="0">
              <a:defRPr sz="6700">
                <a:latin typeface="Times"/>
                <a:ea typeface="+mn-ea"/>
                <a:cs typeface="+mn-cs"/>
              </a:defRPr>
            </a:lvl1pPr>
          </a:lstStyle>
          <a:p>
            <a:pPr>
              <a:defRPr/>
            </a:pPr>
            <a:endParaRPr lang="en-US"/>
          </a:p>
        </p:txBody>
      </p:sp>
      <p:sp>
        <p:nvSpPr>
          <p:cNvPr id="1030" name="Rectangle 6"/>
          <p:cNvSpPr>
            <a:spLocks noGrp="1" noChangeArrowheads="1"/>
          </p:cNvSpPr>
          <p:nvPr>
            <p:ph type="sldNum" sz="quarter" idx="4"/>
          </p:nvPr>
        </p:nvSpPr>
        <p:spPr bwMode="auto">
          <a:xfrm>
            <a:off x="31454725" y="29992638"/>
            <a:ext cx="9144000" cy="2193925"/>
          </a:xfrm>
          <a:prstGeom prst="rect">
            <a:avLst/>
          </a:prstGeom>
          <a:noFill/>
          <a:ln w="9525">
            <a:noFill/>
            <a:miter lim="800000"/>
            <a:headEnd/>
            <a:tailEnd/>
          </a:ln>
          <a:effectLst/>
        </p:spPr>
        <p:txBody>
          <a:bodyPr vert="horz" wrap="square" lIns="438912" tIns="219456" rIns="438912" bIns="219456" numCol="1" anchor="t" anchorCtr="0" compatLnSpc="1">
            <a:prstTxWarp prst="textNoShape">
              <a:avLst/>
            </a:prstTxWarp>
          </a:bodyPr>
          <a:lstStyle>
            <a:lvl1pPr algn="r" eaLnBrk="0" hangingPunct="0">
              <a:defRPr sz="6700">
                <a:latin typeface="Times"/>
                <a:ea typeface="+mn-ea"/>
                <a:cs typeface="+mn-cs"/>
              </a:defRPr>
            </a:lvl1pPr>
          </a:lstStyle>
          <a:p>
            <a:pPr>
              <a:defRPr/>
            </a:pPr>
            <a:fld id="{2CA91246-9766-48C2-8701-E92FB7ED7AB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defTabSz="4389438" rtl="0" eaLnBrk="0" fontAlgn="base" hangingPunct="0">
        <a:spcBef>
          <a:spcPct val="0"/>
        </a:spcBef>
        <a:spcAft>
          <a:spcPct val="0"/>
        </a:spcAft>
        <a:defRPr sz="21100">
          <a:solidFill>
            <a:schemeClr val="tx2"/>
          </a:solidFill>
          <a:latin typeface="+mj-lt"/>
          <a:ea typeface="ＭＳ Ｐゴシック" pitchFamily="84" charset="-128"/>
          <a:cs typeface="ＭＳ Ｐゴシック" pitchFamily="84" charset="-128"/>
        </a:defRPr>
      </a:lvl1pPr>
      <a:lvl2pPr algn="ctr" defTabSz="4389438" rtl="0" eaLnBrk="0" fontAlgn="base" hangingPunct="0">
        <a:spcBef>
          <a:spcPct val="0"/>
        </a:spcBef>
        <a:spcAft>
          <a:spcPct val="0"/>
        </a:spcAft>
        <a:defRPr sz="21100">
          <a:solidFill>
            <a:schemeClr val="tx2"/>
          </a:solidFill>
          <a:latin typeface="Times" pitchFamily="18" charset="0"/>
          <a:ea typeface="ＭＳ Ｐゴシック" pitchFamily="84" charset="-128"/>
          <a:cs typeface="ＭＳ Ｐゴシック" pitchFamily="84" charset="-128"/>
        </a:defRPr>
      </a:lvl2pPr>
      <a:lvl3pPr algn="ctr" defTabSz="4389438" rtl="0" eaLnBrk="0" fontAlgn="base" hangingPunct="0">
        <a:spcBef>
          <a:spcPct val="0"/>
        </a:spcBef>
        <a:spcAft>
          <a:spcPct val="0"/>
        </a:spcAft>
        <a:defRPr sz="21100">
          <a:solidFill>
            <a:schemeClr val="tx2"/>
          </a:solidFill>
          <a:latin typeface="Times" pitchFamily="18" charset="0"/>
          <a:ea typeface="ＭＳ Ｐゴシック" pitchFamily="84" charset="-128"/>
          <a:cs typeface="ＭＳ Ｐゴシック" pitchFamily="84" charset="-128"/>
        </a:defRPr>
      </a:lvl3pPr>
      <a:lvl4pPr algn="ctr" defTabSz="4389438" rtl="0" eaLnBrk="0" fontAlgn="base" hangingPunct="0">
        <a:spcBef>
          <a:spcPct val="0"/>
        </a:spcBef>
        <a:spcAft>
          <a:spcPct val="0"/>
        </a:spcAft>
        <a:defRPr sz="21100">
          <a:solidFill>
            <a:schemeClr val="tx2"/>
          </a:solidFill>
          <a:latin typeface="Times" pitchFamily="18" charset="0"/>
          <a:ea typeface="ＭＳ Ｐゴシック" pitchFamily="84" charset="-128"/>
          <a:cs typeface="ＭＳ Ｐゴシック" pitchFamily="84" charset="-128"/>
        </a:defRPr>
      </a:lvl4pPr>
      <a:lvl5pPr algn="ctr" defTabSz="4389438" rtl="0" eaLnBrk="0" fontAlgn="base" hangingPunct="0">
        <a:spcBef>
          <a:spcPct val="0"/>
        </a:spcBef>
        <a:spcAft>
          <a:spcPct val="0"/>
        </a:spcAft>
        <a:defRPr sz="21100">
          <a:solidFill>
            <a:schemeClr val="tx2"/>
          </a:solidFill>
          <a:latin typeface="Times" pitchFamily="18" charset="0"/>
          <a:ea typeface="ＭＳ Ｐゴシック" pitchFamily="84" charset="-128"/>
          <a:cs typeface="ＭＳ Ｐゴシック" pitchFamily="84" charset="-128"/>
        </a:defRPr>
      </a:lvl5pPr>
      <a:lvl6pPr marL="457200" algn="ctr" defTabSz="4389438" rtl="0" fontAlgn="base">
        <a:spcBef>
          <a:spcPct val="0"/>
        </a:spcBef>
        <a:spcAft>
          <a:spcPct val="0"/>
        </a:spcAft>
        <a:defRPr sz="21100">
          <a:solidFill>
            <a:schemeClr val="tx2"/>
          </a:solidFill>
          <a:latin typeface="Times" pitchFamily="18" charset="0"/>
        </a:defRPr>
      </a:lvl6pPr>
      <a:lvl7pPr marL="914400" algn="ctr" defTabSz="4389438" rtl="0" fontAlgn="base">
        <a:spcBef>
          <a:spcPct val="0"/>
        </a:spcBef>
        <a:spcAft>
          <a:spcPct val="0"/>
        </a:spcAft>
        <a:defRPr sz="21100">
          <a:solidFill>
            <a:schemeClr val="tx2"/>
          </a:solidFill>
          <a:latin typeface="Times" pitchFamily="18" charset="0"/>
        </a:defRPr>
      </a:lvl7pPr>
      <a:lvl8pPr marL="1371600" algn="ctr" defTabSz="4389438" rtl="0" fontAlgn="base">
        <a:spcBef>
          <a:spcPct val="0"/>
        </a:spcBef>
        <a:spcAft>
          <a:spcPct val="0"/>
        </a:spcAft>
        <a:defRPr sz="21100">
          <a:solidFill>
            <a:schemeClr val="tx2"/>
          </a:solidFill>
          <a:latin typeface="Times" pitchFamily="18" charset="0"/>
        </a:defRPr>
      </a:lvl8pPr>
      <a:lvl9pPr marL="1828800" algn="ctr" defTabSz="4389438" rtl="0" fontAlgn="base">
        <a:spcBef>
          <a:spcPct val="0"/>
        </a:spcBef>
        <a:spcAft>
          <a:spcPct val="0"/>
        </a:spcAft>
        <a:defRPr sz="21100">
          <a:solidFill>
            <a:schemeClr val="tx2"/>
          </a:solidFill>
          <a:latin typeface="Times" pitchFamily="18" charset="0"/>
        </a:defRPr>
      </a:lvl9pPr>
    </p:titleStyle>
    <p:bodyStyle>
      <a:lvl1pPr marL="1646238" indent="-1646238" algn="l" defTabSz="4389438" rtl="0" eaLnBrk="0" fontAlgn="base" hangingPunct="0">
        <a:spcBef>
          <a:spcPct val="20000"/>
        </a:spcBef>
        <a:spcAft>
          <a:spcPct val="0"/>
        </a:spcAft>
        <a:buChar char="•"/>
        <a:defRPr sz="15400">
          <a:solidFill>
            <a:schemeClr val="tx1"/>
          </a:solidFill>
          <a:latin typeface="+mn-lt"/>
          <a:ea typeface="ＭＳ Ｐゴシック" pitchFamily="84" charset="-128"/>
          <a:cs typeface="ＭＳ Ｐゴシック" pitchFamily="84" charset="-128"/>
        </a:defRPr>
      </a:lvl1pPr>
      <a:lvl2pPr marL="3565525" indent="-1371600" algn="l" defTabSz="4389438" rtl="0" eaLnBrk="0" fontAlgn="base" hangingPunct="0">
        <a:spcBef>
          <a:spcPct val="20000"/>
        </a:spcBef>
        <a:spcAft>
          <a:spcPct val="0"/>
        </a:spcAft>
        <a:buChar char="–"/>
        <a:defRPr sz="13400">
          <a:solidFill>
            <a:schemeClr val="tx1"/>
          </a:solidFill>
          <a:latin typeface="+mn-lt"/>
          <a:ea typeface="ＭＳ Ｐゴシック" pitchFamily="84" charset="-128"/>
        </a:defRPr>
      </a:lvl2pPr>
      <a:lvl3pPr marL="5486400" indent="-1096963" algn="l" defTabSz="4389438" rtl="0" eaLnBrk="0" fontAlgn="base" hangingPunct="0">
        <a:spcBef>
          <a:spcPct val="20000"/>
        </a:spcBef>
        <a:spcAft>
          <a:spcPct val="0"/>
        </a:spcAft>
        <a:buChar char="•"/>
        <a:defRPr sz="11500">
          <a:solidFill>
            <a:schemeClr val="tx1"/>
          </a:solidFill>
          <a:latin typeface="+mn-lt"/>
          <a:ea typeface="ＭＳ Ｐゴシック" pitchFamily="84" charset="-128"/>
        </a:defRPr>
      </a:lvl3pPr>
      <a:lvl4pPr marL="7680325" indent="-1096963" algn="l" defTabSz="4389438" rtl="0" eaLnBrk="0" fontAlgn="base" hangingPunct="0">
        <a:spcBef>
          <a:spcPct val="20000"/>
        </a:spcBef>
        <a:spcAft>
          <a:spcPct val="0"/>
        </a:spcAft>
        <a:buChar char="–"/>
        <a:defRPr sz="9600">
          <a:solidFill>
            <a:schemeClr val="tx1"/>
          </a:solidFill>
          <a:latin typeface="+mn-lt"/>
          <a:ea typeface="ＭＳ Ｐゴシック" pitchFamily="84" charset="-128"/>
        </a:defRPr>
      </a:lvl4pPr>
      <a:lvl5pPr marL="9875838" indent="-1096963" algn="l" defTabSz="4389438" rtl="0" eaLnBrk="0" fontAlgn="base" hangingPunct="0">
        <a:spcBef>
          <a:spcPct val="20000"/>
        </a:spcBef>
        <a:spcAft>
          <a:spcPct val="0"/>
        </a:spcAft>
        <a:buChar char="»"/>
        <a:defRPr sz="9600">
          <a:solidFill>
            <a:schemeClr val="tx1"/>
          </a:solidFill>
          <a:latin typeface="+mn-lt"/>
          <a:ea typeface="ＭＳ Ｐゴシック" pitchFamily="84" charset="-128"/>
        </a:defRPr>
      </a:lvl5pPr>
      <a:lvl6pPr marL="10333038" indent="-1096963" algn="l" defTabSz="4389438" rtl="0" fontAlgn="base">
        <a:spcBef>
          <a:spcPct val="20000"/>
        </a:spcBef>
        <a:spcAft>
          <a:spcPct val="0"/>
        </a:spcAft>
        <a:buChar char="»"/>
        <a:defRPr sz="9600">
          <a:solidFill>
            <a:schemeClr val="tx1"/>
          </a:solidFill>
          <a:latin typeface="+mn-lt"/>
        </a:defRPr>
      </a:lvl6pPr>
      <a:lvl7pPr marL="10790238" indent="-1096963" algn="l" defTabSz="4389438" rtl="0" fontAlgn="base">
        <a:spcBef>
          <a:spcPct val="20000"/>
        </a:spcBef>
        <a:spcAft>
          <a:spcPct val="0"/>
        </a:spcAft>
        <a:buChar char="»"/>
        <a:defRPr sz="9600">
          <a:solidFill>
            <a:schemeClr val="tx1"/>
          </a:solidFill>
          <a:latin typeface="+mn-lt"/>
        </a:defRPr>
      </a:lvl7pPr>
      <a:lvl8pPr marL="11247438" indent="-1096963" algn="l" defTabSz="4389438" rtl="0" fontAlgn="base">
        <a:spcBef>
          <a:spcPct val="20000"/>
        </a:spcBef>
        <a:spcAft>
          <a:spcPct val="0"/>
        </a:spcAft>
        <a:buChar char="»"/>
        <a:defRPr sz="9600">
          <a:solidFill>
            <a:schemeClr val="tx1"/>
          </a:solidFill>
          <a:latin typeface="+mn-lt"/>
        </a:defRPr>
      </a:lvl8pPr>
      <a:lvl9pPr marL="11704638" indent="-1096963" algn="l" defTabSz="4389438" rtl="0" fontAlgn="base">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434975" y="304800"/>
            <a:ext cx="42933938" cy="4596608"/>
          </a:xfrm>
          <a:prstGeom prst="rect">
            <a:avLst/>
          </a:prstGeom>
          <a:solidFill>
            <a:schemeClr val="bg1"/>
          </a:solidFill>
          <a:ln w="9525">
            <a:noFill/>
            <a:miter lim="800000"/>
            <a:headEnd/>
            <a:tailEnd/>
          </a:ln>
        </p:spPr>
        <p:txBody>
          <a:bodyPr wrap="none" anchor="ctr">
            <a:prstTxWarp prst="textNoShape">
              <a:avLst/>
            </a:prstTxWarp>
          </a:bodyPr>
          <a:lstStyle/>
          <a:p>
            <a:pPr algn="ctr" eaLnBrk="0" hangingPunct="0"/>
            <a:r>
              <a:rPr lang="en-US" b="1">
                <a:latin typeface="Times New Roman" pitchFamily="84" charset="0"/>
              </a:rPr>
              <a:t> </a:t>
            </a:r>
            <a:endParaRPr lang="en-US"/>
          </a:p>
        </p:txBody>
      </p:sp>
      <p:sp>
        <p:nvSpPr>
          <p:cNvPr id="5" name="Text Box 4"/>
          <p:cNvSpPr txBox="1">
            <a:spLocks noChangeArrowheads="1"/>
          </p:cNvSpPr>
          <p:nvPr/>
        </p:nvSpPr>
        <p:spPr bwMode="auto">
          <a:xfrm>
            <a:off x="7615874" y="2431702"/>
            <a:ext cx="28659453" cy="1569660"/>
          </a:xfrm>
          <a:prstGeom prst="rect">
            <a:avLst/>
          </a:prstGeom>
          <a:noFill/>
          <a:ln w="9525">
            <a:noFill/>
            <a:miter lim="800000"/>
            <a:headEnd/>
            <a:tailEnd/>
          </a:ln>
        </p:spPr>
        <p:txBody>
          <a:bodyPr wrap="square" lIns="91440" tIns="45720" rIns="91440" bIns="45720" anchor="t">
            <a:prstTxWarp prst="textNoShape">
              <a:avLst/>
            </a:prstTxWarp>
            <a:spAutoFit/>
          </a:bodyPr>
          <a:lstStyle/>
          <a:p>
            <a:pPr algn="ctr" eaLnBrk="0" hangingPunct="0">
              <a:lnSpc>
                <a:spcPct val="75000"/>
              </a:lnSpc>
              <a:spcBef>
                <a:spcPct val="50000"/>
              </a:spcBef>
            </a:pPr>
            <a:r>
              <a:rPr lang="en-US" sz="4800" b="1" dirty="0">
                <a:solidFill>
                  <a:srgbClr val="3F0058"/>
                </a:solidFill>
                <a:latin typeface="Times New Roman"/>
                <a:ea typeface="ＭＳ Ｐゴシック"/>
              </a:rPr>
              <a:t>Presenter: Jeremy Fischer   Mentor: Dr. Li Simonson </a:t>
            </a:r>
            <a:endParaRPr lang="en-US" sz="4800" b="1" dirty="0">
              <a:solidFill>
                <a:srgbClr val="3F0058"/>
              </a:solidFill>
              <a:latin typeface="Times New Roman" pitchFamily="84" charset="0"/>
            </a:endParaRPr>
          </a:p>
          <a:p>
            <a:pPr algn="ctr" eaLnBrk="0" hangingPunct="0">
              <a:lnSpc>
                <a:spcPct val="75000"/>
              </a:lnSpc>
              <a:spcBef>
                <a:spcPct val="50000"/>
              </a:spcBef>
            </a:pPr>
            <a:r>
              <a:rPr lang="en-US" sz="4800" b="1" dirty="0">
                <a:solidFill>
                  <a:srgbClr val="3F0058"/>
                </a:solidFill>
                <a:latin typeface="Times New Roman"/>
                <a:ea typeface="ＭＳ Ｐゴシック"/>
              </a:rPr>
              <a:t>Minnesota State University, Mankato, Department of Economics</a:t>
            </a:r>
          </a:p>
        </p:txBody>
      </p:sp>
      <p:sp>
        <p:nvSpPr>
          <p:cNvPr id="7" name="Text Box 3"/>
          <p:cNvSpPr txBox="1">
            <a:spLocks noChangeArrowheads="1"/>
          </p:cNvSpPr>
          <p:nvPr/>
        </p:nvSpPr>
        <p:spPr bwMode="auto">
          <a:xfrm>
            <a:off x="6031832" y="762000"/>
            <a:ext cx="31827536" cy="1200329"/>
          </a:xfrm>
          <a:prstGeom prst="rect">
            <a:avLst/>
          </a:prstGeom>
          <a:noFill/>
          <a:ln w="9525">
            <a:noFill/>
            <a:miter lim="800000"/>
            <a:headEnd/>
            <a:tailEnd/>
          </a:ln>
        </p:spPr>
        <p:txBody>
          <a:bodyPr wrap="square">
            <a:prstTxWarp prst="textNoShape">
              <a:avLst/>
            </a:prstTxWarp>
            <a:spAutoFit/>
          </a:bodyPr>
          <a:lstStyle/>
          <a:p>
            <a:pPr algn="ctr"/>
            <a:r>
              <a:rPr lang="en-US" sz="7200" b="1" dirty="0"/>
              <a:t>Conservation Reserve Program Data Matching Algorithm </a:t>
            </a:r>
          </a:p>
        </p:txBody>
      </p:sp>
      <p:sp>
        <p:nvSpPr>
          <p:cNvPr id="8" name="Rectangle 116"/>
          <p:cNvSpPr>
            <a:spLocks noChangeArrowheads="1"/>
          </p:cNvSpPr>
          <p:nvPr/>
        </p:nvSpPr>
        <p:spPr bwMode="auto">
          <a:xfrm>
            <a:off x="451248" y="5140695"/>
            <a:ext cx="12781384" cy="12160421"/>
          </a:xfrm>
          <a:prstGeom prst="rect">
            <a:avLst/>
          </a:prstGeom>
          <a:solidFill>
            <a:schemeClr val="bg1"/>
          </a:solidFill>
          <a:ln w="9525">
            <a:noFill/>
            <a:miter lim="800000"/>
            <a:headEnd/>
            <a:tailEnd/>
          </a:ln>
        </p:spPr>
        <p:txBody>
          <a:bodyPr wrap="none" anchor="ctr">
            <a:prstTxWarp prst="textNoShape">
              <a:avLst/>
            </a:prstTxWarp>
          </a:bodyPr>
          <a:lstStyle/>
          <a:p>
            <a:pPr algn="ctr" eaLnBrk="0" hangingPunct="0"/>
            <a:r>
              <a:rPr lang="en-US" b="1"/>
              <a:t>	</a:t>
            </a:r>
            <a:endParaRPr lang="en-US"/>
          </a:p>
        </p:txBody>
      </p:sp>
      <p:sp>
        <p:nvSpPr>
          <p:cNvPr id="9" name="Line 118"/>
          <p:cNvSpPr>
            <a:spLocks noChangeShapeType="1"/>
          </p:cNvSpPr>
          <p:nvPr/>
        </p:nvSpPr>
        <p:spPr bwMode="auto">
          <a:xfrm>
            <a:off x="847256" y="6378080"/>
            <a:ext cx="11669712" cy="0"/>
          </a:xfrm>
          <a:prstGeom prst="line">
            <a:avLst/>
          </a:prstGeom>
          <a:noFill/>
          <a:ln w="57150" cmpd="thinThick">
            <a:solidFill>
              <a:srgbClr val="450057"/>
            </a:solidFill>
            <a:round/>
            <a:headEnd/>
            <a:tailEnd/>
          </a:ln>
        </p:spPr>
        <p:txBody>
          <a:bodyPr>
            <a:prstTxWarp prst="textNoShape">
              <a:avLst/>
            </a:prstTxWarp>
          </a:bodyPr>
          <a:lstStyle/>
          <a:p>
            <a:endParaRPr lang="en-US"/>
          </a:p>
        </p:txBody>
      </p:sp>
      <p:sp>
        <p:nvSpPr>
          <p:cNvPr id="10" name="TextBox 9"/>
          <p:cNvSpPr txBox="1"/>
          <p:nvPr/>
        </p:nvSpPr>
        <p:spPr>
          <a:xfrm>
            <a:off x="847256" y="5188597"/>
            <a:ext cx="11669712" cy="1107996"/>
          </a:xfrm>
          <a:prstGeom prst="rect">
            <a:avLst/>
          </a:prstGeom>
          <a:noFill/>
        </p:spPr>
        <p:txBody>
          <a:bodyPr wrap="square" rtlCol="0">
            <a:spAutoFit/>
          </a:bodyPr>
          <a:lstStyle/>
          <a:p>
            <a:pPr algn="ctr"/>
            <a:r>
              <a:rPr lang="en-US" sz="6600" b="1" dirty="0">
                <a:solidFill>
                  <a:srgbClr val="450057"/>
                </a:solidFill>
              </a:rPr>
              <a:t>Introduction</a:t>
            </a:r>
            <a:r>
              <a:rPr lang="en-US" dirty="0"/>
              <a:t> </a:t>
            </a:r>
          </a:p>
        </p:txBody>
      </p:sp>
      <p:grpSp>
        <p:nvGrpSpPr>
          <p:cNvPr id="11" name="Group 10"/>
          <p:cNvGrpSpPr/>
          <p:nvPr/>
        </p:nvGrpSpPr>
        <p:grpSpPr>
          <a:xfrm>
            <a:off x="413847" y="17540405"/>
            <a:ext cx="13013681" cy="14688550"/>
            <a:chOff x="413847" y="21878256"/>
            <a:chExt cx="13013681" cy="8262464"/>
          </a:xfrm>
        </p:grpSpPr>
        <p:sp>
          <p:nvSpPr>
            <p:cNvPr id="12" name="Rectangle 66"/>
            <p:cNvSpPr>
              <a:spLocks noChangeArrowheads="1"/>
            </p:cNvSpPr>
            <p:nvPr/>
          </p:nvSpPr>
          <p:spPr bwMode="auto">
            <a:xfrm>
              <a:off x="451248" y="21878256"/>
              <a:ext cx="12811474" cy="8262464"/>
            </a:xfrm>
            <a:prstGeom prst="rect">
              <a:avLst/>
            </a:prstGeom>
            <a:solidFill>
              <a:schemeClr val="bg1"/>
            </a:solidFill>
            <a:ln w="9525">
              <a:noFill/>
              <a:miter lim="800000"/>
              <a:headEnd/>
              <a:tailEnd/>
            </a:ln>
          </p:spPr>
          <p:txBody>
            <a:bodyPr wrap="none" anchor="ctr">
              <a:prstTxWarp prst="textNoShape">
                <a:avLst/>
              </a:prstTxWarp>
            </a:bodyPr>
            <a:lstStyle/>
            <a:p>
              <a:pPr algn="ctr" eaLnBrk="0" hangingPunct="0"/>
              <a:endParaRPr lang="en-US"/>
            </a:p>
          </p:txBody>
        </p:sp>
        <p:sp>
          <p:nvSpPr>
            <p:cNvPr id="13" name="Line 72"/>
            <p:cNvSpPr>
              <a:spLocks noChangeShapeType="1"/>
            </p:cNvSpPr>
            <p:nvPr/>
          </p:nvSpPr>
          <p:spPr bwMode="auto">
            <a:xfrm>
              <a:off x="847256" y="22687751"/>
              <a:ext cx="11669712" cy="0"/>
            </a:xfrm>
            <a:prstGeom prst="line">
              <a:avLst/>
            </a:prstGeom>
            <a:noFill/>
            <a:ln w="57150" cmpd="thinThick">
              <a:solidFill>
                <a:srgbClr val="450057"/>
              </a:solidFill>
              <a:round/>
              <a:headEnd/>
              <a:tailEnd/>
            </a:ln>
          </p:spPr>
          <p:txBody>
            <a:bodyPr>
              <a:prstTxWarp prst="textNoShape">
                <a:avLst/>
              </a:prstTxWarp>
            </a:bodyPr>
            <a:lstStyle/>
            <a:p>
              <a:endParaRPr lang="en-US" dirty="0"/>
            </a:p>
          </p:txBody>
        </p:sp>
        <p:sp>
          <p:nvSpPr>
            <p:cNvPr id="14" name="Text Box 114"/>
            <p:cNvSpPr txBox="1">
              <a:spLocks noChangeArrowheads="1"/>
            </p:cNvSpPr>
            <p:nvPr/>
          </p:nvSpPr>
          <p:spPr bwMode="auto">
            <a:xfrm>
              <a:off x="413847" y="21947214"/>
              <a:ext cx="13013681" cy="1107996"/>
            </a:xfrm>
            <a:prstGeom prst="rect">
              <a:avLst/>
            </a:prstGeom>
            <a:noFill/>
            <a:ln w="9525">
              <a:noFill/>
              <a:miter lim="800000"/>
              <a:headEnd/>
              <a:tailEnd/>
            </a:ln>
          </p:spPr>
          <p:txBody>
            <a:bodyPr wrap="square">
              <a:prstTxWarp prst="textNoShape">
                <a:avLst/>
              </a:prstTxWarp>
              <a:spAutoFit/>
            </a:bodyPr>
            <a:lstStyle/>
            <a:p>
              <a:pPr algn="ctr" eaLnBrk="0" hangingPunct="0">
                <a:spcBef>
                  <a:spcPct val="50000"/>
                </a:spcBef>
                <a:tabLst>
                  <a:tab pos="457200" algn="l"/>
                </a:tabLst>
              </a:pPr>
              <a:r>
                <a:rPr lang="en-US" sz="6600" b="1" dirty="0">
                  <a:solidFill>
                    <a:srgbClr val="450057"/>
                  </a:solidFill>
                </a:rPr>
                <a:t>Method &amp; Data Constraints</a:t>
              </a:r>
            </a:p>
          </p:txBody>
        </p:sp>
      </p:grpSp>
      <p:sp>
        <p:nvSpPr>
          <p:cNvPr id="15" name="Rectangle 14"/>
          <p:cNvSpPr/>
          <p:nvPr/>
        </p:nvSpPr>
        <p:spPr bwMode="auto">
          <a:xfrm>
            <a:off x="29367805" y="24164457"/>
            <a:ext cx="14051070" cy="507249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8" charset="0"/>
            </a:endParaRPr>
          </a:p>
        </p:txBody>
      </p:sp>
      <p:sp>
        <p:nvSpPr>
          <p:cNvPr id="16" name="Line 115"/>
          <p:cNvSpPr>
            <a:spLocks noChangeShapeType="1"/>
          </p:cNvSpPr>
          <p:nvPr/>
        </p:nvSpPr>
        <p:spPr bwMode="auto">
          <a:xfrm>
            <a:off x="30503786" y="25297591"/>
            <a:ext cx="11669712" cy="0"/>
          </a:xfrm>
          <a:prstGeom prst="line">
            <a:avLst/>
          </a:prstGeom>
          <a:noFill/>
          <a:ln w="57150" cmpd="thinThick">
            <a:solidFill>
              <a:srgbClr val="450057"/>
            </a:solidFill>
            <a:round/>
            <a:headEnd/>
            <a:tailEnd/>
          </a:ln>
        </p:spPr>
        <p:txBody>
          <a:bodyPr>
            <a:prstTxWarp prst="textNoShape">
              <a:avLst/>
            </a:prstTxWarp>
          </a:bodyPr>
          <a:lstStyle/>
          <a:p>
            <a:endParaRPr lang="en-US"/>
          </a:p>
        </p:txBody>
      </p:sp>
      <p:grpSp>
        <p:nvGrpSpPr>
          <p:cNvPr id="18" name="Group 17"/>
          <p:cNvGrpSpPr/>
          <p:nvPr/>
        </p:nvGrpSpPr>
        <p:grpSpPr>
          <a:xfrm>
            <a:off x="29389742" y="29639781"/>
            <a:ext cx="14086251" cy="2589170"/>
            <a:chOff x="29181471" y="29855805"/>
            <a:chExt cx="14294521" cy="2589170"/>
          </a:xfrm>
        </p:grpSpPr>
        <p:sp>
          <p:nvSpPr>
            <p:cNvPr id="19" name="Rectangle 113"/>
            <p:cNvSpPr>
              <a:spLocks noChangeArrowheads="1"/>
            </p:cNvSpPr>
            <p:nvPr/>
          </p:nvSpPr>
          <p:spPr bwMode="auto">
            <a:xfrm>
              <a:off x="29181471" y="29855805"/>
              <a:ext cx="14294521" cy="2589170"/>
            </a:xfrm>
            <a:prstGeom prst="rect">
              <a:avLst/>
            </a:prstGeom>
            <a:solidFill>
              <a:schemeClr val="bg1"/>
            </a:solidFill>
            <a:ln w="9525">
              <a:noFill/>
              <a:miter lim="800000"/>
              <a:headEnd/>
              <a:tailEnd/>
            </a:ln>
          </p:spPr>
          <p:txBody>
            <a:bodyPr wrap="none" anchor="ctr">
              <a:prstTxWarp prst="textNoShape">
                <a:avLst/>
              </a:prstTxWarp>
            </a:bodyPr>
            <a:lstStyle/>
            <a:p>
              <a:pPr algn="ctr" eaLnBrk="0" hangingPunct="0">
                <a:buFont typeface="Arial" pitchFamily="84" charset="0"/>
                <a:buChar char="•"/>
              </a:pPr>
              <a:endParaRPr lang="en-US"/>
            </a:p>
          </p:txBody>
        </p:sp>
        <p:sp>
          <p:nvSpPr>
            <p:cNvPr id="20" name="Text Box 114"/>
            <p:cNvSpPr txBox="1">
              <a:spLocks noChangeArrowheads="1"/>
            </p:cNvSpPr>
            <p:nvPr/>
          </p:nvSpPr>
          <p:spPr bwMode="auto">
            <a:xfrm>
              <a:off x="29592186" y="29855805"/>
              <a:ext cx="13723512" cy="2008242"/>
            </a:xfrm>
            <a:prstGeom prst="rect">
              <a:avLst/>
            </a:prstGeom>
            <a:noFill/>
            <a:ln w="9525">
              <a:noFill/>
              <a:miter lim="800000"/>
              <a:headEnd/>
              <a:tailEnd/>
            </a:ln>
          </p:spPr>
          <p:txBody>
            <a:bodyPr wrap="square">
              <a:prstTxWarp prst="textNoShape">
                <a:avLst/>
              </a:prstTxWarp>
              <a:spAutoFit/>
            </a:bodyPr>
            <a:lstStyle/>
            <a:p>
              <a:pPr algn="ctr" eaLnBrk="0" hangingPunct="0">
                <a:spcBef>
                  <a:spcPct val="50000"/>
                </a:spcBef>
                <a:tabLst>
                  <a:tab pos="457200" algn="l"/>
                </a:tabLst>
              </a:pPr>
              <a:r>
                <a:rPr lang="en-US" sz="6600" b="1" dirty="0">
                  <a:solidFill>
                    <a:srgbClr val="450057"/>
                  </a:solidFill>
                </a:rPr>
                <a:t>References</a:t>
              </a:r>
            </a:p>
            <a:p>
              <a:pPr indent="-457200" algn="ctr" eaLnBrk="0" hangingPunct="0">
                <a:spcBef>
                  <a:spcPct val="50000"/>
                </a:spcBef>
                <a:tabLst>
                  <a:tab pos="457200" algn="l"/>
                </a:tabLst>
              </a:pPr>
              <a:endParaRPr lang="en-US" sz="1500" b="1" dirty="0"/>
            </a:p>
            <a:p>
              <a:pPr indent="-457200"/>
              <a:r>
                <a:rPr lang="en-US" sz="1800" dirty="0"/>
                <a:t>Yuan, F., et al. “Long-Term Land Use and Land Cover Changes Affected by the Conservation Reserve Program in the Minnesota River Valley.” Journal of Geography and Geology, vol. 7, no. 2, 2015, https://doi.org/10.5539/jgg.v7n2p105.	</a:t>
              </a:r>
              <a:endParaRPr lang="en-US" sz="3000" dirty="0"/>
            </a:p>
          </p:txBody>
        </p:sp>
        <p:sp>
          <p:nvSpPr>
            <p:cNvPr id="21" name="Line 115"/>
            <p:cNvSpPr>
              <a:spLocks noChangeShapeType="1"/>
            </p:cNvSpPr>
            <p:nvPr/>
          </p:nvSpPr>
          <p:spPr bwMode="auto">
            <a:xfrm>
              <a:off x="30265861" y="31004816"/>
              <a:ext cx="11669712" cy="0"/>
            </a:xfrm>
            <a:prstGeom prst="line">
              <a:avLst/>
            </a:prstGeom>
            <a:noFill/>
            <a:ln w="57150" cmpd="thinThick">
              <a:solidFill>
                <a:srgbClr val="450057"/>
              </a:solidFill>
              <a:round/>
              <a:headEnd/>
              <a:tailEnd/>
            </a:ln>
          </p:spPr>
          <p:txBody>
            <a:bodyPr>
              <a:prstTxWarp prst="textNoShape">
                <a:avLst/>
              </a:prstTxWarp>
            </a:bodyPr>
            <a:lstStyle/>
            <a:p>
              <a:endParaRPr lang="en-US"/>
            </a:p>
          </p:txBody>
        </p:sp>
      </p:grpSp>
      <p:sp>
        <p:nvSpPr>
          <p:cNvPr id="22" name="TextBox 21"/>
          <p:cNvSpPr txBox="1"/>
          <p:nvPr/>
        </p:nvSpPr>
        <p:spPr>
          <a:xfrm>
            <a:off x="29403489" y="24209533"/>
            <a:ext cx="14051272" cy="1147325"/>
          </a:xfrm>
          <a:prstGeom prst="rect">
            <a:avLst/>
          </a:prstGeom>
          <a:noFill/>
        </p:spPr>
        <p:txBody>
          <a:bodyPr wrap="square" lIns="91440" tIns="45720" rIns="91440" bIns="45720" rtlCol="0" anchor="t">
            <a:spAutoFit/>
          </a:bodyPr>
          <a:lstStyle/>
          <a:p>
            <a:pPr algn="ctr"/>
            <a:r>
              <a:rPr lang="en-US" sz="6600" b="1" dirty="0">
                <a:solidFill>
                  <a:srgbClr val="450057"/>
                </a:solidFill>
                <a:latin typeface="Times"/>
                <a:ea typeface="ＭＳ Ｐゴシック"/>
              </a:rPr>
              <a:t>Conclusions &amp; Next Steps</a:t>
            </a:r>
            <a:endParaRPr lang="en-US" sz="6600" b="1" dirty="0">
              <a:solidFill>
                <a:srgbClr val="450057"/>
              </a:solidFill>
            </a:endParaRPr>
          </a:p>
        </p:txBody>
      </p:sp>
      <p:sp>
        <p:nvSpPr>
          <p:cNvPr id="23" name="Rectangle 22"/>
          <p:cNvSpPr/>
          <p:nvPr/>
        </p:nvSpPr>
        <p:spPr bwMode="auto">
          <a:xfrm>
            <a:off x="29475087" y="5197836"/>
            <a:ext cx="13990838" cy="1880618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8" charset="0"/>
            </a:endParaRPr>
          </a:p>
        </p:txBody>
      </p:sp>
      <p:sp>
        <p:nvSpPr>
          <p:cNvPr id="24" name="TextBox 23"/>
          <p:cNvSpPr txBox="1"/>
          <p:nvPr/>
        </p:nvSpPr>
        <p:spPr>
          <a:xfrm>
            <a:off x="29438345" y="5157962"/>
            <a:ext cx="13980530" cy="1107996"/>
          </a:xfrm>
          <a:prstGeom prst="rect">
            <a:avLst/>
          </a:prstGeom>
          <a:noFill/>
        </p:spPr>
        <p:txBody>
          <a:bodyPr wrap="square" rtlCol="0">
            <a:spAutoFit/>
          </a:bodyPr>
          <a:lstStyle/>
          <a:p>
            <a:pPr algn="ctr"/>
            <a:r>
              <a:rPr lang="en-US" sz="6600" b="1" dirty="0">
                <a:solidFill>
                  <a:srgbClr val="450057"/>
                </a:solidFill>
              </a:rPr>
              <a:t>Results</a:t>
            </a:r>
          </a:p>
        </p:txBody>
      </p:sp>
      <p:sp>
        <p:nvSpPr>
          <p:cNvPr id="26" name="TextBox 25"/>
          <p:cNvSpPr txBox="1"/>
          <p:nvPr/>
        </p:nvSpPr>
        <p:spPr>
          <a:xfrm>
            <a:off x="451248" y="6388478"/>
            <a:ext cx="12811474" cy="461665"/>
          </a:xfrm>
          <a:prstGeom prst="rect">
            <a:avLst/>
          </a:prstGeom>
          <a:noFill/>
        </p:spPr>
        <p:txBody>
          <a:bodyPr wrap="square" rtlCol="0">
            <a:spAutoFit/>
          </a:bodyPr>
          <a:lstStyle/>
          <a:p>
            <a:r>
              <a:rPr lang="en-US" dirty="0"/>
              <a:t>	</a:t>
            </a:r>
          </a:p>
        </p:txBody>
      </p:sp>
      <p:sp>
        <p:nvSpPr>
          <p:cNvPr id="27" name="TextBox 26"/>
          <p:cNvSpPr txBox="1"/>
          <p:nvPr/>
        </p:nvSpPr>
        <p:spPr>
          <a:xfrm>
            <a:off x="451248" y="27900336"/>
            <a:ext cx="12811474" cy="923330"/>
          </a:xfrm>
          <a:prstGeom prst="rect">
            <a:avLst/>
          </a:prstGeom>
          <a:noFill/>
        </p:spPr>
        <p:txBody>
          <a:bodyPr wrap="square" rtlCol="0">
            <a:spAutoFit/>
          </a:bodyPr>
          <a:lstStyle/>
          <a:p>
            <a:r>
              <a:rPr lang="en-US" sz="3000" dirty="0"/>
              <a:t>	.  </a:t>
            </a:r>
          </a:p>
          <a:p>
            <a:endParaRPr lang="en-US" dirty="0"/>
          </a:p>
        </p:txBody>
      </p:sp>
      <p:sp>
        <p:nvSpPr>
          <p:cNvPr id="29" name="Rectangle 28"/>
          <p:cNvSpPr/>
          <p:nvPr/>
        </p:nvSpPr>
        <p:spPr bwMode="auto">
          <a:xfrm>
            <a:off x="13604313" y="5197836"/>
            <a:ext cx="15586707" cy="27031116"/>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18" charset="0"/>
            </a:endParaRPr>
          </a:p>
        </p:txBody>
      </p:sp>
      <p:sp>
        <p:nvSpPr>
          <p:cNvPr id="39" name="Line 118"/>
          <p:cNvSpPr>
            <a:spLocks noChangeShapeType="1"/>
          </p:cNvSpPr>
          <p:nvPr/>
        </p:nvSpPr>
        <p:spPr bwMode="auto">
          <a:xfrm>
            <a:off x="29808980" y="6325685"/>
            <a:ext cx="13122673" cy="8087"/>
          </a:xfrm>
          <a:prstGeom prst="line">
            <a:avLst/>
          </a:prstGeom>
          <a:noFill/>
          <a:ln w="57150" cmpd="thinThick">
            <a:solidFill>
              <a:srgbClr val="450057"/>
            </a:solidFill>
            <a:round/>
            <a:headEnd/>
            <a:tailEnd/>
          </a:ln>
        </p:spPr>
        <p:txBody>
          <a:bodyPr>
            <a:prstTxWarp prst="textNoShape">
              <a:avLst/>
            </a:prstTxWarp>
          </a:bodyPr>
          <a:lstStyle/>
          <a:p>
            <a:endParaRPr lang="en-US"/>
          </a:p>
        </p:txBody>
      </p:sp>
      <p:sp>
        <p:nvSpPr>
          <p:cNvPr id="41" name="TextBox 40"/>
          <p:cNvSpPr txBox="1"/>
          <p:nvPr/>
        </p:nvSpPr>
        <p:spPr>
          <a:xfrm>
            <a:off x="510621" y="19288384"/>
            <a:ext cx="12829987" cy="11049179"/>
          </a:xfrm>
          <a:prstGeom prst="rect">
            <a:avLst/>
          </a:prstGeom>
          <a:noFill/>
        </p:spPr>
        <p:txBody>
          <a:bodyPr wrap="square" lIns="91440" tIns="45720" rIns="91440" bIns="45720" rtlCol="0" anchor="t">
            <a:spAutoFit/>
          </a:bodyPr>
          <a:lstStyle/>
          <a:p>
            <a:pPr marL="571500" indent="-571500">
              <a:buFont typeface="Arial" panose="020B0604020202020204" pitchFamily="34" charset="0"/>
              <a:buChar char="•"/>
            </a:pPr>
            <a:r>
              <a:rPr lang="en-US" sz="4000" dirty="0">
                <a:latin typeface="Times"/>
                <a:ea typeface="ＭＳ Ｐゴシック"/>
              </a:rPr>
              <a:t>Using python and the python libraries </a:t>
            </a:r>
            <a:r>
              <a:rPr lang="en-US" sz="4000" dirty="0" err="1">
                <a:latin typeface="Times"/>
                <a:ea typeface="ＭＳ Ｐゴシック"/>
              </a:rPr>
              <a:t>openpyxl</a:t>
            </a:r>
            <a:r>
              <a:rPr lang="en-US" sz="4000" dirty="0">
                <a:latin typeface="Times"/>
                <a:ea typeface="ＭＳ Ｐゴシック"/>
              </a:rPr>
              <a:t> &amp; regex, CRP record information was match to tax information from a different sheet.</a:t>
            </a:r>
          </a:p>
          <a:p>
            <a:pPr marL="571500" indent="-571500">
              <a:buFont typeface="Arial" panose="020B0604020202020204" pitchFamily="34" charset="0"/>
              <a:buChar char="•"/>
            </a:pPr>
            <a:r>
              <a:rPr lang="en-US" sz="4000" dirty="0">
                <a:latin typeface="Times"/>
                <a:ea typeface="ＭＳ Ｐゴシック"/>
              </a:rPr>
              <a:t>A primary key, CRP_ID was used to distinguish unique entities.</a:t>
            </a:r>
          </a:p>
          <a:p>
            <a:pPr marL="571500" indent="-571500">
              <a:buFont typeface="Arial" panose="020B0604020202020204" pitchFamily="34" charset="0"/>
              <a:buChar char="•"/>
            </a:pPr>
            <a:r>
              <a:rPr lang="en-US" sz="4000" dirty="0">
                <a:latin typeface="Times"/>
                <a:ea typeface="ＭＳ Ｐゴシック"/>
              </a:rPr>
              <a:t>Plots &lt; 5 acres were not included</a:t>
            </a:r>
          </a:p>
          <a:p>
            <a:pPr marL="571500" indent="-571500">
              <a:buFont typeface="Arial" panose="020B0604020202020204" pitchFamily="34" charset="0"/>
              <a:buChar char="•"/>
            </a:pPr>
            <a:r>
              <a:rPr lang="en-US" sz="4000" dirty="0">
                <a:latin typeface="Times"/>
                <a:ea typeface="ＭＳ Ｐゴシック"/>
              </a:rPr>
              <a:t>Governmental deedholder were not considered and removed</a:t>
            </a:r>
          </a:p>
          <a:p>
            <a:pPr marL="571500" indent="-571500">
              <a:buFont typeface="Arial" panose="020B0604020202020204" pitchFamily="34" charset="0"/>
              <a:buChar char="•"/>
            </a:pPr>
            <a:r>
              <a:rPr lang="en-US" sz="4000" dirty="0">
                <a:latin typeface="Times"/>
                <a:ea typeface="ＭＳ Ｐゴシック"/>
              </a:rPr>
              <a:t>Zip codes outside of blue earth county were removed.</a:t>
            </a:r>
          </a:p>
          <a:p>
            <a:endParaRPr lang="en-US" sz="4000" dirty="0">
              <a:latin typeface="Times"/>
              <a:ea typeface="ＭＳ Ｐゴシック"/>
            </a:endParaRPr>
          </a:p>
          <a:p>
            <a:r>
              <a:rPr lang="en-US" sz="4000" b="1" u="sng" dirty="0">
                <a:latin typeface="Times"/>
                <a:ea typeface="ＭＳ Ｐゴシック"/>
              </a:rPr>
              <a:t>Extracting, Normalizing, &amp; Cleaning Data:</a:t>
            </a:r>
          </a:p>
          <a:p>
            <a:r>
              <a:rPr lang="en-US" sz="4000" dirty="0">
                <a:latin typeface="Times"/>
                <a:ea typeface="ＭＳ Ｐゴシック"/>
              </a:rPr>
              <a:t>Using simple python functions such as .lower() and .trim() removed capitalization and extra spaces differences. Using regular expressions like: </a:t>
            </a:r>
          </a:p>
          <a:p>
            <a:r>
              <a:rPr lang="en-US" sz="4000" dirty="0">
                <a:latin typeface="Times"/>
                <a:ea typeface="ＭＳ Ｐゴシック"/>
              </a:rPr>
              <a:t>r’([a-</a:t>
            </a:r>
            <a:r>
              <a:rPr lang="en-US" sz="4000" dirty="0" err="1">
                <a:latin typeface="Times"/>
                <a:ea typeface="ＭＳ Ｐゴシック"/>
              </a:rPr>
              <a:t>zA</a:t>
            </a:r>
            <a:r>
              <a:rPr lang="en-US" sz="4000" dirty="0">
                <a:latin typeface="Times"/>
                <a:ea typeface="ＭＳ Ｐゴシック"/>
              </a:rPr>
              <a:t>-Z\s]+)+, MN, (\d\d\d\d\d)’ allowed extraction of city and zip code from location text.</a:t>
            </a:r>
          </a:p>
          <a:p>
            <a:pPr marL="571500" indent="-571500">
              <a:buFont typeface="Arial" panose="020B0604020202020204" pitchFamily="34" charset="0"/>
              <a:buChar char="•"/>
            </a:pPr>
            <a:endParaRPr lang="en-US" sz="3600" dirty="0">
              <a:latin typeface="Times"/>
              <a:ea typeface="ＭＳ Ｐゴシック"/>
            </a:endParaRPr>
          </a:p>
          <a:p>
            <a:endParaRPr lang="en-US" sz="3600" dirty="0"/>
          </a:p>
        </p:txBody>
      </p:sp>
      <p:sp>
        <p:nvSpPr>
          <p:cNvPr id="42" name="TextBox 41"/>
          <p:cNvSpPr txBox="1"/>
          <p:nvPr/>
        </p:nvSpPr>
        <p:spPr>
          <a:xfrm>
            <a:off x="29438344" y="25337466"/>
            <a:ext cx="13942235" cy="3170099"/>
          </a:xfrm>
          <a:prstGeom prst="rect">
            <a:avLst/>
          </a:prstGeom>
          <a:noFill/>
        </p:spPr>
        <p:txBody>
          <a:bodyPr wrap="square" rtlCol="0">
            <a:spAutoFit/>
          </a:bodyPr>
          <a:lstStyle/>
          <a:p>
            <a:r>
              <a:rPr lang="en-US" sz="3600" dirty="0"/>
              <a:t>	</a:t>
            </a:r>
            <a:r>
              <a:rPr lang="en-US" sz="4000" dirty="0"/>
              <a:t>With scripts to clean, parse, and match records, we are readily available to run the scripts against new data from different years. With the GIS/geology portion of the project retired, the next steps are to finalize our data, perform analysis, and write &amp; publish our findings.</a:t>
            </a:r>
            <a:endParaRPr lang="en-US" sz="3600" dirty="0"/>
          </a:p>
        </p:txBody>
      </p:sp>
      <p:sp>
        <p:nvSpPr>
          <p:cNvPr id="45" name="TextBox 44"/>
          <p:cNvSpPr txBox="1"/>
          <p:nvPr/>
        </p:nvSpPr>
        <p:spPr>
          <a:xfrm>
            <a:off x="457879" y="6574687"/>
            <a:ext cx="12798212" cy="5632311"/>
          </a:xfrm>
          <a:prstGeom prst="rect">
            <a:avLst/>
          </a:prstGeom>
          <a:noFill/>
        </p:spPr>
        <p:txBody>
          <a:bodyPr wrap="square" lIns="91440" tIns="45720" rIns="91440" bIns="45720" rtlCol="0" anchor="t">
            <a:spAutoFit/>
          </a:bodyPr>
          <a:lstStyle/>
          <a:p>
            <a:pPr marL="571500" indent="-571500">
              <a:buFont typeface="Arial" panose="020B0604020202020204" pitchFamily="34" charset="0"/>
              <a:buChar char="•"/>
            </a:pPr>
            <a:r>
              <a:rPr lang="en-US" sz="4000" dirty="0">
                <a:latin typeface="Times"/>
                <a:ea typeface="ＭＳ Ｐゴシック"/>
              </a:rPr>
              <a:t>The CRP project, with Dr. Li Simonson and formerly Dr. Yuan, was a research project investigating the economic and geologic (via GIS data) impacts to the Blue Earth county area. Since Dr. Yuan’s departure from the project, the focus has shifted to only the economic portion of the project.</a:t>
            </a:r>
          </a:p>
          <a:p>
            <a:pPr marL="571500" indent="-571500">
              <a:buFont typeface="Arial" panose="020B0604020202020204" pitchFamily="34" charset="0"/>
              <a:buChar char="•"/>
            </a:pPr>
            <a:r>
              <a:rPr lang="en-US" sz="4000" dirty="0">
                <a:latin typeface="Times"/>
                <a:ea typeface="ＭＳ Ｐゴシック"/>
              </a:rPr>
              <a:t>My responsibility in the project was and is to develop a matching algorithm between imperfect records from a CRP &amp; tax information data set.</a:t>
            </a:r>
          </a:p>
        </p:txBody>
      </p:sp>
      <p:pic>
        <p:nvPicPr>
          <p:cNvPr id="48" name="Picture 4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789" y="636615"/>
            <a:ext cx="6227104" cy="3797015"/>
          </a:xfrm>
          <a:prstGeom prst="rect">
            <a:avLst/>
          </a:prstGeom>
        </p:spPr>
      </p:pic>
      <p:pic>
        <p:nvPicPr>
          <p:cNvPr id="49" name="Picture 48"/>
          <p:cNvPicPr>
            <a:picLocks noChangeAspect="1"/>
          </p:cNvPicPr>
          <p:nvPr/>
        </p:nvPicPr>
        <p:blipFill>
          <a:blip r:embed="rId3"/>
          <a:stretch>
            <a:fillRect/>
          </a:stretch>
        </p:blipFill>
        <p:spPr>
          <a:xfrm>
            <a:off x="36786853" y="636615"/>
            <a:ext cx="6224555" cy="3798137"/>
          </a:xfrm>
          <a:prstGeom prst="rect">
            <a:avLst/>
          </a:prstGeom>
        </p:spPr>
      </p:pic>
      <p:sp>
        <p:nvSpPr>
          <p:cNvPr id="28" name="TextBox 27">
            <a:extLst>
              <a:ext uri="{FF2B5EF4-FFF2-40B4-BE49-F238E27FC236}">
                <a16:creationId xmlns:a16="http://schemas.microsoft.com/office/drawing/2014/main" id="{ADFC35FE-A5D9-A33A-B830-33276D52406D}"/>
              </a:ext>
            </a:extLst>
          </p:cNvPr>
          <p:cNvSpPr txBox="1"/>
          <p:nvPr/>
        </p:nvSpPr>
        <p:spPr>
          <a:xfrm>
            <a:off x="29802566" y="6870832"/>
            <a:ext cx="13138576" cy="5632311"/>
          </a:xfrm>
          <a:prstGeom prst="rect">
            <a:avLst/>
          </a:prstGeom>
          <a:noFill/>
        </p:spPr>
        <p:txBody>
          <a:bodyPr wrap="square" lIns="91440" tIns="45720" rIns="91440" bIns="45720" rtlCol="0" anchor="t">
            <a:spAutoFit/>
          </a:bodyPr>
          <a:lstStyle/>
          <a:p>
            <a:pPr marL="571500" indent="-571500">
              <a:buFont typeface="Arial" panose="020B0604020202020204" pitchFamily="34" charset="0"/>
              <a:buChar char="•"/>
            </a:pPr>
            <a:r>
              <a:rPr lang="en-US" sz="3600" dirty="0">
                <a:latin typeface="Times"/>
                <a:ea typeface="ＭＳ Ｐゴシック"/>
              </a:rPr>
              <a:t>Of the ~8000 deedholders 22% or ~1,800 were perfect matches, with most of the “Perfect Name Match, No Zip Match” also being correct.</a:t>
            </a:r>
          </a:p>
          <a:p>
            <a:pPr marL="571500" indent="-571500">
              <a:buFont typeface="Arial" panose="020B0604020202020204" pitchFamily="34" charset="0"/>
              <a:buChar char="•"/>
            </a:pPr>
            <a:r>
              <a:rPr lang="en-US" sz="3600" dirty="0">
                <a:latin typeface="Times"/>
                <a:ea typeface="ＭＳ Ｐゴシック"/>
              </a:rPr>
              <a:t>This was good news, as the goal was to get matches for the 1,800 unique CRP recipients and NOT to get all deed holders matched.</a:t>
            </a:r>
          </a:p>
          <a:p>
            <a:pPr marL="571500" indent="-571500">
              <a:buFont typeface="Arial" panose="020B0604020202020204" pitchFamily="34" charset="0"/>
              <a:buChar char="•"/>
            </a:pPr>
            <a:r>
              <a:rPr lang="en-US" sz="3600" dirty="0">
                <a:latin typeface="Times"/>
                <a:ea typeface="ＭＳ Ｐゴシック"/>
              </a:rPr>
              <a:t>There is a 1 to many relationship between CRP recipient and deedholder of parcels because a </a:t>
            </a:r>
            <a:r>
              <a:rPr lang="en-US" sz="3600" u="sng" dirty="0">
                <a:latin typeface="Times"/>
                <a:ea typeface="ＭＳ Ｐゴシック"/>
              </a:rPr>
              <a:t>CRP entity could own many parcels of land.</a:t>
            </a:r>
          </a:p>
          <a:p>
            <a:pPr marL="571500" indent="-571500">
              <a:buFont typeface="Arial" panose="020B0604020202020204" pitchFamily="34" charset="0"/>
              <a:buChar char="•"/>
            </a:pPr>
            <a:r>
              <a:rPr lang="en-US" sz="3600" dirty="0">
                <a:latin typeface="Times"/>
                <a:ea typeface="ＭＳ Ｐゴシック"/>
              </a:rPr>
              <a:t>Thus, the total number of correct deedholder matches is expected to equal total unique CRP entities or be greater than.</a:t>
            </a:r>
          </a:p>
        </p:txBody>
      </p:sp>
      <p:sp>
        <p:nvSpPr>
          <p:cNvPr id="38" name="TextBox 37">
            <a:extLst>
              <a:ext uri="{FF2B5EF4-FFF2-40B4-BE49-F238E27FC236}">
                <a16:creationId xmlns:a16="http://schemas.microsoft.com/office/drawing/2014/main" id="{FBF65A96-C3B0-F82A-0083-DFD39F3F6505}"/>
              </a:ext>
            </a:extLst>
          </p:cNvPr>
          <p:cNvSpPr txBox="1"/>
          <p:nvPr/>
        </p:nvSpPr>
        <p:spPr>
          <a:xfrm>
            <a:off x="13232632" y="5138358"/>
            <a:ext cx="15431861" cy="1107996"/>
          </a:xfrm>
          <a:prstGeom prst="rect">
            <a:avLst/>
          </a:prstGeom>
          <a:noFill/>
        </p:spPr>
        <p:txBody>
          <a:bodyPr wrap="square" rtlCol="0">
            <a:spAutoFit/>
          </a:bodyPr>
          <a:lstStyle/>
          <a:p>
            <a:pPr algn="ctr"/>
            <a:r>
              <a:rPr lang="en-US" sz="6600" b="1" dirty="0">
                <a:solidFill>
                  <a:srgbClr val="450057"/>
                </a:solidFill>
              </a:rPr>
              <a:t>Matching Algorithm</a:t>
            </a:r>
          </a:p>
        </p:txBody>
      </p:sp>
      <p:sp>
        <p:nvSpPr>
          <p:cNvPr id="44" name="Line 118">
            <a:extLst>
              <a:ext uri="{FF2B5EF4-FFF2-40B4-BE49-F238E27FC236}">
                <a16:creationId xmlns:a16="http://schemas.microsoft.com/office/drawing/2014/main" id="{823C889E-7FF3-F1D0-667B-B2BF10639E87}"/>
              </a:ext>
            </a:extLst>
          </p:cNvPr>
          <p:cNvSpPr>
            <a:spLocks noChangeShapeType="1"/>
          </p:cNvSpPr>
          <p:nvPr/>
        </p:nvSpPr>
        <p:spPr bwMode="auto">
          <a:xfrm>
            <a:off x="14098348" y="6306379"/>
            <a:ext cx="14474277" cy="6984"/>
          </a:xfrm>
          <a:prstGeom prst="line">
            <a:avLst/>
          </a:prstGeom>
          <a:noFill/>
          <a:ln w="57150" cmpd="thinThick">
            <a:solidFill>
              <a:srgbClr val="450057"/>
            </a:solidFill>
            <a:round/>
            <a:headEnd/>
            <a:tailEnd/>
          </a:ln>
        </p:spPr>
        <p:txBody>
          <a:bodyPr>
            <a:prstTxWarp prst="textNoShape">
              <a:avLst/>
            </a:prstTxWarp>
          </a:bodyPr>
          <a:lstStyle/>
          <a:p>
            <a:endParaRPr lang="en-US"/>
          </a:p>
        </p:txBody>
      </p:sp>
      <p:sp>
        <p:nvSpPr>
          <p:cNvPr id="47" name="TextBox 46">
            <a:extLst>
              <a:ext uri="{FF2B5EF4-FFF2-40B4-BE49-F238E27FC236}">
                <a16:creationId xmlns:a16="http://schemas.microsoft.com/office/drawing/2014/main" id="{46F01197-E429-98B9-E90B-27EB491AD269}"/>
              </a:ext>
            </a:extLst>
          </p:cNvPr>
          <p:cNvSpPr txBox="1"/>
          <p:nvPr/>
        </p:nvSpPr>
        <p:spPr>
          <a:xfrm>
            <a:off x="14057278" y="6483370"/>
            <a:ext cx="14491818" cy="25330011"/>
          </a:xfrm>
          <a:prstGeom prst="rect">
            <a:avLst/>
          </a:prstGeom>
          <a:noFill/>
        </p:spPr>
        <p:txBody>
          <a:bodyPr wrap="square" lIns="91440" tIns="45720" rIns="91440" bIns="45720" rtlCol="0" anchor="t">
            <a:spAutoFit/>
          </a:bodyPr>
          <a:lstStyle/>
          <a:p>
            <a:r>
              <a:rPr lang="en-US" sz="3600" b="1" u="sng" dirty="0">
                <a:latin typeface="Times"/>
                <a:ea typeface="ＭＳ Ｐゴシック"/>
              </a:rPr>
              <a:t>Goal:</a:t>
            </a:r>
          </a:p>
          <a:p>
            <a:r>
              <a:rPr lang="en-US" sz="3600" dirty="0">
                <a:latin typeface="Times"/>
                <a:ea typeface="ＭＳ Ｐゴシック"/>
              </a:rPr>
              <a:t>To match the ~1800 unique CRP recipients (in </a:t>
            </a:r>
            <a:r>
              <a:rPr lang="en-US" sz="3600" dirty="0" err="1">
                <a:latin typeface="Times"/>
                <a:ea typeface="ＭＳ Ｐゴシック"/>
              </a:rPr>
              <a:t>crp_id</a:t>
            </a:r>
            <a:r>
              <a:rPr lang="en-US" sz="3600" dirty="0">
                <a:latin typeface="Times"/>
                <a:ea typeface="ＭＳ Ｐゴシック"/>
              </a:rPr>
              <a:t> spreadsheet that had data like name, address, zip, year &amp; subsidy amount received) against the ~8,000 deedholders (in the rural parcel spread sheet including data like deedholder name, address, zip, acreage amount, &amp; </a:t>
            </a:r>
            <a:r>
              <a:rPr lang="en-US" sz="3600" dirty="0" err="1">
                <a:latin typeface="Times"/>
                <a:ea typeface="ＭＳ Ｐゴシック"/>
              </a:rPr>
              <a:t>GIS_Number</a:t>
            </a:r>
            <a:r>
              <a:rPr lang="en-US" sz="3600" dirty="0">
                <a:latin typeface="Times"/>
                <a:ea typeface="ＭＳ Ｐゴシック"/>
              </a:rPr>
              <a:t>).</a:t>
            </a:r>
          </a:p>
          <a:p>
            <a:endParaRPr lang="en-US" sz="3600" dirty="0">
              <a:latin typeface="Times"/>
              <a:ea typeface="ＭＳ Ｐゴシック"/>
            </a:endParaRPr>
          </a:p>
          <a:p>
            <a:r>
              <a:rPr lang="en-US" sz="3600" b="1" u="sng" dirty="0">
                <a:latin typeface="Times"/>
                <a:ea typeface="ＭＳ Ｐゴシック"/>
              </a:rPr>
              <a:t>Matching</a:t>
            </a:r>
            <a:r>
              <a:rPr lang="en-US" sz="3600" b="1" dirty="0">
                <a:latin typeface="Times"/>
                <a:ea typeface="ＭＳ Ｐゴシック"/>
              </a:rPr>
              <a:t>:</a:t>
            </a:r>
          </a:p>
          <a:p>
            <a:r>
              <a:rPr lang="en-US" sz="3600" dirty="0">
                <a:latin typeface="Times"/>
                <a:ea typeface="ＭＳ Ｐゴシック"/>
              </a:rPr>
              <a:t>The 2 most important pieces of information when matching were name &amp; zip code. The address couldn’t be used often as deedholder address wasn’t always the address of the plot. The criteria for a perfect match was 100% zip code match and every word in </a:t>
            </a:r>
            <a:r>
              <a:rPr lang="en-US" sz="3600" b="1" dirty="0">
                <a:latin typeface="Times"/>
                <a:ea typeface="ＭＳ Ｐゴシック"/>
              </a:rPr>
              <a:t>CRP recipient</a:t>
            </a:r>
            <a:r>
              <a:rPr lang="en-US" sz="3600" dirty="0">
                <a:latin typeface="Times"/>
                <a:ea typeface="ＭＳ Ｐゴシック"/>
              </a:rPr>
              <a:t> had to be in </a:t>
            </a:r>
            <a:r>
              <a:rPr lang="en-US" sz="3600" b="1" dirty="0">
                <a:latin typeface="Times"/>
                <a:ea typeface="ＭＳ Ｐゴシック"/>
              </a:rPr>
              <a:t>deedholder name. </a:t>
            </a:r>
            <a:r>
              <a:rPr lang="en-US" sz="3600" dirty="0">
                <a:latin typeface="Times"/>
                <a:ea typeface="ＭＳ Ｐゴシック"/>
              </a:rPr>
              <a:t>If a perfect name match couldn’t be achieved, a score match % was given to the name to help in manual corrections. A few times a 100% match would occur but not a zip match. These cases had to be reviewed, but almost always were correct matches.</a:t>
            </a:r>
            <a:endParaRPr lang="en-US" sz="3600" b="1" dirty="0">
              <a:latin typeface="Times"/>
              <a:ea typeface="ＭＳ Ｐゴシック"/>
            </a:endParaRPr>
          </a:p>
          <a:p>
            <a:endParaRPr lang="en-US" sz="1600" dirty="0">
              <a:latin typeface="Times"/>
              <a:ea typeface="ＭＳ Ｐゴシック"/>
            </a:endParaRPr>
          </a:p>
          <a:p>
            <a:r>
              <a:rPr lang="en-US" sz="3600" u="sng" dirty="0">
                <a:latin typeface="Times"/>
                <a:ea typeface="ＭＳ Ｐゴシック"/>
              </a:rPr>
              <a:t>Perfect Match Example:</a:t>
            </a:r>
          </a:p>
          <a:p>
            <a:r>
              <a:rPr lang="en-US" sz="3600" b="1" dirty="0">
                <a:latin typeface="Times"/>
                <a:ea typeface="ＭＳ Ｐゴシック"/>
              </a:rPr>
              <a:t>CRP Recipient:</a:t>
            </a:r>
            <a:r>
              <a:rPr lang="en-US" sz="3600" dirty="0">
                <a:latin typeface="Times"/>
                <a:ea typeface="ＭＳ Ｐゴシック"/>
              </a:rPr>
              <a:t>							</a:t>
            </a:r>
            <a:r>
              <a:rPr lang="en-US" sz="3600" b="1" dirty="0">
                <a:latin typeface="Times"/>
                <a:ea typeface="ＭＳ Ｐゴシック"/>
              </a:rPr>
              <a:t>Deedholder</a:t>
            </a:r>
            <a:r>
              <a:rPr lang="en-US" sz="3600" dirty="0">
                <a:latin typeface="Times"/>
                <a:ea typeface="ＭＳ Ｐゴシック"/>
              </a:rPr>
              <a:t>:	</a:t>
            </a:r>
          </a:p>
          <a:p>
            <a:r>
              <a:rPr lang="en-US" sz="3600" dirty="0">
                <a:latin typeface="Times"/>
                <a:ea typeface="ＭＳ Ｐゴシック"/>
              </a:rPr>
              <a:t>{“Ward Dennis”, “56055”}	      {“Karin rev &amp; ward </a:t>
            </a:r>
            <a:r>
              <a:rPr lang="en-US" sz="3600" dirty="0" err="1">
                <a:latin typeface="Times"/>
                <a:ea typeface="ＭＳ Ｐゴシック"/>
              </a:rPr>
              <a:t>dennis</a:t>
            </a:r>
            <a:r>
              <a:rPr lang="en-US" sz="3600" dirty="0">
                <a:latin typeface="Times"/>
                <a:ea typeface="ＭＳ Ｐゴシック"/>
              </a:rPr>
              <a:t> trust”, “56055”}</a:t>
            </a:r>
          </a:p>
          <a:p>
            <a:r>
              <a:rPr lang="en-US" sz="3600" dirty="0">
                <a:latin typeface="Times"/>
                <a:ea typeface="ＭＳ Ｐゴシック"/>
              </a:rPr>
              <a:t>Score match: 100%</a:t>
            </a:r>
          </a:p>
          <a:p>
            <a:endParaRPr lang="en-US" sz="1800" dirty="0">
              <a:latin typeface="Times"/>
              <a:ea typeface="ＭＳ Ｐゴシック"/>
            </a:endParaRPr>
          </a:p>
          <a:p>
            <a:r>
              <a:rPr lang="en-US" sz="3600" u="sng" dirty="0">
                <a:latin typeface="Times"/>
                <a:ea typeface="ＭＳ Ｐゴシック"/>
              </a:rPr>
              <a:t>Imperfect Match Example (imperfect name):</a:t>
            </a:r>
          </a:p>
          <a:p>
            <a:r>
              <a:rPr lang="en-US" sz="3600" b="1" dirty="0">
                <a:latin typeface="Times"/>
                <a:ea typeface="ＭＳ Ｐゴシック"/>
              </a:rPr>
              <a:t>CRP Recipient</a:t>
            </a:r>
            <a:r>
              <a:rPr lang="en-US" sz="3600" dirty="0">
                <a:latin typeface="Times"/>
                <a:ea typeface="ＭＳ Ｐゴシック"/>
              </a:rPr>
              <a:t>:							</a:t>
            </a:r>
            <a:r>
              <a:rPr lang="en-US" sz="3600" b="1" dirty="0">
                <a:latin typeface="Times"/>
                <a:ea typeface="ＭＳ Ｐゴシック"/>
              </a:rPr>
              <a:t>Deedholder</a:t>
            </a:r>
            <a:r>
              <a:rPr lang="en-US" sz="3600" dirty="0">
                <a:latin typeface="Times"/>
                <a:ea typeface="ＭＳ Ｐゴシック"/>
              </a:rPr>
              <a:t>:	</a:t>
            </a:r>
          </a:p>
          <a:p>
            <a:r>
              <a:rPr lang="en-US" sz="3600" dirty="0">
                <a:latin typeface="Times"/>
                <a:ea typeface="ＭＳ Ｐゴシック"/>
              </a:rPr>
              <a:t>{“Tim J. Smith”, “56001”}	      	   {“Tim &amp; Jane Smith”, “56001”}</a:t>
            </a:r>
          </a:p>
          <a:p>
            <a:r>
              <a:rPr lang="en-US" sz="3600" dirty="0">
                <a:latin typeface="Times"/>
                <a:ea typeface="ＭＳ Ｐゴシック"/>
              </a:rPr>
              <a:t>Score match: 67% as “Tim” &amp; “Smith”  where in deedholder but not “J.”</a:t>
            </a:r>
          </a:p>
          <a:p>
            <a:endParaRPr lang="en-US" sz="1800" dirty="0">
              <a:latin typeface="Times"/>
              <a:ea typeface="ＭＳ Ｐゴシック"/>
            </a:endParaRPr>
          </a:p>
          <a:p>
            <a:r>
              <a:rPr lang="en-US" sz="3600" u="sng" dirty="0">
                <a:latin typeface="Times"/>
                <a:ea typeface="ＭＳ Ｐゴシック"/>
              </a:rPr>
              <a:t>Imperfect Match Example (</a:t>
            </a:r>
            <a:r>
              <a:rPr lang="en-US" sz="3600" u="sng" dirty="0" err="1">
                <a:latin typeface="Times"/>
                <a:ea typeface="ＭＳ Ｐゴシック"/>
              </a:rPr>
              <a:t>zipcode</a:t>
            </a:r>
            <a:r>
              <a:rPr lang="en-US" sz="3600" u="sng" dirty="0">
                <a:latin typeface="Times"/>
                <a:ea typeface="ＭＳ Ｐゴシック"/>
              </a:rPr>
              <a:t>):</a:t>
            </a:r>
          </a:p>
          <a:p>
            <a:r>
              <a:rPr lang="en-US" sz="3600" b="1" dirty="0">
                <a:latin typeface="Times"/>
                <a:ea typeface="ＭＳ Ｐゴシック"/>
              </a:rPr>
              <a:t>CRP Recipient</a:t>
            </a:r>
            <a:r>
              <a:rPr lang="en-US" sz="3600" dirty="0">
                <a:latin typeface="Times"/>
                <a:ea typeface="ＭＳ Ｐゴシック"/>
              </a:rPr>
              <a:t>:							</a:t>
            </a:r>
            <a:r>
              <a:rPr lang="en-US" sz="3600" b="1" dirty="0">
                <a:latin typeface="Times"/>
                <a:ea typeface="ＭＳ Ｐゴシック"/>
              </a:rPr>
              <a:t>Deedholder</a:t>
            </a:r>
            <a:r>
              <a:rPr lang="en-US" sz="3600" dirty="0">
                <a:latin typeface="Times"/>
                <a:ea typeface="ＭＳ Ｐゴシック"/>
              </a:rPr>
              <a:t>:	</a:t>
            </a:r>
          </a:p>
          <a:p>
            <a:r>
              <a:rPr lang="en-US" sz="3600" dirty="0">
                <a:latin typeface="Times"/>
                <a:ea typeface="ＭＳ Ｐゴシック"/>
              </a:rPr>
              <a:t>{“Allen R. Harris”, “56001”}	      	   {“Allen R. Harris”, “56002”}</a:t>
            </a:r>
          </a:p>
          <a:p>
            <a:r>
              <a:rPr lang="en-US" sz="3600" dirty="0">
                <a:latin typeface="Times"/>
                <a:ea typeface="ＭＳ Ｐゴシック"/>
              </a:rPr>
              <a:t>Score match: 100%</a:t>
            </a:r>
          </a:p>
          <a:p>
            <a:endParaRPr lang="en-US" sz="3600" dirty="0">
              <a:latin typeface="Times"/>
              <a:ea typeface="ＭＳ Ｐゴシック"/>
            </a:endParaRPr>
          </a:p>
          <a:p>
            <a:r>
              <a:rPr lang="en-US" sz="3600" b="1" u="sng" dirty="0">
                <a:latin typeface="Times"/>
                <a:ea typeface="ＭＳ Ｐゴシック"/>
              </a:rPr>
              <a:t>Matching Score Limitation:</a:t>
            </a:r>
          </a:p>
          <a:p>
            <a:r>
              <a:rPr lang="en-US" sz="3600" dirty="0">
                <a:latin typeface="Times"/>
                <a:ea typeface="ＭＳ Ｐゴシック"/>
              </a:rPr>
              <a:t>Imperfect records that are vastly different can still get a high name match score. For example, “H &amp; J Properties LCC” could match with “J &amp; P Spemann Properties LCC” with an 80% match.</a:t>
            </a:r>
          </a:p>
          <a:p>
            <a:endParaRPr lang="en-US" sz="4000" dirty="0">
              <a:latin typeface="Times"/>
              <a:ea typeface="ＭＳ Ｐゴシック"/>
            </a:endParaRPr>
          </a:p>
          <a:p>
            <a:r>
              <a:rPr lang="en-US" sz="3600" b="1" u="sng" dirty="0">
                <a:latin typeface="Times"/>
                <a:ea typeface="ＭＳ Ｐゴシック"/>
              </a:rPr>
              <a:t>Programming Strategy:</a:t>
            </a:r>
          </a:p>
          <a:p>
            <a:r>
              <a:rPr lang="en-US" sz="3600" dirty="0"/>
              <a:t>	Parsing and matching thousand of records can be computationally expensive if coded improperly. Since the name is ultimately the most important, using a set or hash table where the entry/key was the name allowed queries of: </a:t>
            </a:r>
            <a:r>
              <a:rPr lang="en-US" sz="3600" i="1" dirty="0"/>
              <a:t>Does this name exist in in CRP Recipient set? </a:t>
            </a:r>
            <a:r>
              <a:rPr lang="en-US" sz="3600" dirty="0"/>
              <a:t>in O(1) time complexity or constant time. Otherwise, if the name match wasn’t perfect, it would need to iterate through all records and find the best match record for manual review which takes O(n) where n is the number of records. Further optimization probably could have been made, but a decision of “write vs. run time” benefits had to be made and it was deemed fast enough for our purposes.</a:t>
            </a:r>
            <a:endParaRPr lang="en-US" sz="3600" i="1" dirty="0"/>
          </a:p>
        </p:txBody>
      </p:sp>
      <p:graphicFrame>
        <p:nvGraphicFramePr>
          <p:cNvPr id="55" name="Chart 54">
            <a:extLst>
              <a:ext uri="{FF2B5EF4-FFF2-40B4-BE49-F238E27FC236}">
                <a16:creationId xmlns:a16="http://schemas.microsoft.com/office/drawing/2014/main" id="{72BE0BE9-06C0-ECB2-4C7E-D0195DDD17A4}"/>
              </a:ext>
            </a:extLst>
          </p:cNvPr>
          <p:cNvGraphicFramePr/>
          <p:nvPr>
            <p:extLst>
              <p:ext uri="{D42A27DB-BD31-4B8C-83A1-F6EECF244321}">
                <p14:modId xmlns:p14="http://schemas.microsoft.com/office/powerpoint/2010/main" val="916888961"/>
              </p:ext>
            </p:extLst>
          </p:nvPr>
        </p:nvGraphicFramePr>
        <p:xfrm>
          <a:off x="29562701" y="13040203"/>
          <a:ext cx="14063685" cy="10963812"/>
        </p:xfrm>
        <a:graphic>
          <a:graphicData uri="http://schemas.openxmlformats.org/drawingml/2006/chart">
            <c:chart xmlns:c="http://schemas.openxmlformats.org/drawingml/2006/chart" xmlns:r="http://schemas.openxmlformats.org/officeDocument/2006/relationships" r:id="rId4"/>
          </a:graphicData>
        </a:graphic>
      </p:graphicFrame>
      <p:pic>
        <p:nvPicPr>
          <p:cNvPr id="1030" name="Picture 6" descr="Image result for python logo">
            <a:extLst>
              <a:ext uri="{FF2B5EF4-FFF2-40B4-BE49-F238E27FC236}">
                <a16:creationId xmlns:a16="http://schemas.microsoft.com/office/drawing/2014/main" id="{D1A30D64-F25E-50B4-60A8-F22C8613862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12551"/>
          <a:stretch/>
        </p:blipFill>
        <p:spPr bwMode="auto">
          <a:xfrm>
            <a:off x="477816" y="29728766"/>
            <a:ext cx="2274744" cy="241119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excel logo">
            <a:extLst>
              <a:ext uri="{FF2B5EF4-FFF2-40B4-BE49-F238E27FC236}">
                <a16:creationId xmlns:a16="http://schemas.microsoft.com/office/drawing/2014/main" id="{61E95684-C5AD-44AF-3A55-6BC3A8AC56E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10745" y="29874542"/>
            <a:ext cx="2274743" cy="2119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7859014"/>
      </p:ext>
    </p:extLst>
  </p:cSld>
  <p:clrMapOvr>
    <a:masterClrMapping/>
  </p:clrMapOvr>
</p:sld>
</file>

<file path=ppt/theme/theme1.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CC99"/>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rgbClr val="FFCC99"/>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8639</TotalTime>
  <Words>989</Words>
  <Application>Microsoft Office PowerPoint</Application>
  <PresentationFormat>Custom</PresentationFormat>
  <Paragraphs>60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Times</vt:lpstr>
      <vt:lpstr>Times New Roman</vt:lpstr>
      <vt:lpstr>Blank</vt:lpstr>
      <vt:lpstr>PowerPoint Presentation</vt:lpstr>
    </vt:vector>
  </TitlesOfParts>
  <Company>CHB-SU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Preczewski</dc:creator>
  <cp:lastModifiedBy>Fischer, Jeremy F</cp:lastModifiedBy>
  <cp:revision>403</cp:revision>
  <dcterms:created xsi:type="dcterms:W3CDTF">2002-02-26T15:06:35Z</dcterms:created>
  <dcterms:modified xsi:type="dcterms:W3CDTF">2022-09-07T13:03:37Z</dcterms:modified>
</cp:coreProperties>
</file>