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4EA67-170E-4868-834C-EEC822660DF1}" v="8" dt="2020-12-07T03:31:37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ord" userId="2d5af343963aa759" providerId="LiveId" clId="{EF84EA67-170E-4868-834C-EEC822660DF1}"/>
    <pc:docChg chg="modSld">
      <pc:chgData name="John Ford" userId="2d5af343963aa759" providerId="LiveId" clId="{EF84EA67-170E-4868-834C-EEC822660DF1}" dt="2020-12-07T03:31:37.806" v="6"/>
      <pc:docMkLst>
        <pc:docMk/>
      </pc:docMkLst>
      <pc:sldChg chg="modAnim">
        <pc:chgData name="John Ford" userId="2d5af343963aa759" providerId="LiveId" clId="{EF84EA67-170E-4868-834C-EEC822660DF1}" dt="2020-12-07T03:29:16.267" v="0"/>
        <pc:sldMkLst>
          <pc:docMk/>
          <pc:sldMk cId="1394176397" sldId="263"/>
        </pc:sldMkLst>
      </pc:sldChg>
      <pc:sldChg chg="modAnim">
        <pc:chgData name="John Ford" userId="2d5af343963aa759" providerId="LiveId" clId="{EF84EA67-170E-4868-834C-EEC822660DF1}" dt="2020-12-07T03:31:23.638" v="4"/>
        <pc:sldMkLst>
          <pc:docMk/>
          <pc:sldMk cId="492179596" sldId="264"/>
        </pc:sldMkLst>
      </pc:sldChg>
      <pc:sldChg chg="modAnim">
        <pc:chgData name="John Ford" userId="2d5af343963aa759" providerId="LiveId" clId="{EF84EA67-170E-4868-834C-EEC822660DF1}" dt="2020-12-07T03:31:29.286" v="5"/>
        <pc:sldMkLst>
          <pc:docMk/>
          <pc:sldMk cId="204022232" sldId="265"/>
        </pc:sldMkLst>
      </pc:sldChg>
      <pc:sldChg chg="modAnim">
        <pc:chgData name="John Ford" userId="2d5af343963aa759" providerId="LiveId" clId="{EF84EA67-170E-4868-834C-EEC822660DF1}" dt="2020-12-07T03:31:37.806" v="6"/>
        <pc:sldMkLst>
          <pc:docMk/>
          <pc:sldMk cId="3371422615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johnd\Desktop\Thinkful%20documents\Capstone%201%20Rental%20Car%20Mod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johnd\Desktop\Thinkful%20documents\Capstone%201%20Rental%20Car%20Mode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johnd\Desktop\Thinkful%20documents\Capstone%201%20Rental%20Car%20Mode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johnd\Desktop\Thinkful%20documents\Capstone%201%20Rental%20Car%20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 Numbers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 Gross Revenue</c:v>
              </c:pt>
              <c:pt idx="1">
                <c:v> Total Cost</c:v>
              </c:pt>
              <c:pt idx="2">
                <c:v> Net Revenue</c:v>
              </c:pt>
            </c:strLit>
          </c:cat>
          <c:val>
            <c:numRef>
              <c:f>(Model!$D$16,Model!$D$21,Model!$D$24)</c:f>
              <c:numCache>
                <c:formatCode>"$"#,##0.00</c:formatCode>
                <c:ptCount val="3"/>
                <c:pt idx="0">
                  <c:v>64869410.27269385</c:v>
                </c:pt>
                <c:pt idx="1">
                  <c:v>33076688.639999952</c:v>
                </c:pt>
                <c:pt idx="2">
                  <c:v>31792721.632693898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77-4C50-A175-B71EBAA82CE8}"/>
            </c:ext>
          </c:extLst>
        </c:ser>
        <c:ser>
          <c:idx val="1"/>
          <c:order val="1"/>
          <c:tx>
            <c:v>Strategy 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 Gross Revenue</c:v>
              </c:pt>
              <c:pt idx="1">
                <c:v> Total Cost</c:v>
              </c:pt>
              <c:pt idx="2">
                <c:v> Net Revenue</c:v>
              </c:pt>
            </c:strLit>
          </c:cat>
          <c:val>
            <c:numRef>
              <c:f>(Model!$F$16,Model!$F$21,Model!$F$24)</c:f>
              <c:numCache>
                <c:formatCode>"$"#,##0.00</c:formatCode>
                <c:ptCount val="3"/>
                <c:pt idx="0">
                  <c:v>81086762.840867311</c:v>
                </c:pt>
                <c:pt idx="1">
                  <c:v>41345860.799999937</c:v>
                </c:pt>
                <c:pt idx="2">
                  <c:v>39740902.040867373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77-4C50-A175-B71EBAA82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364088"/>
        <c:axId val="497360480"/>
      </c:barChart>
      <c:catAx>
        <c:axId val="497364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60480"/>
        <c:crosses val="autoZero"/>
        <c:auto val="1"/>
        <c:lblAlgn val="ctr"/>
        <c:lblOffset val="100"/>
        <c:noMultiLvlLbl val="0"/>
      </c:catAx>
      <c:valAx>
        <c:axId val="497360480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64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 Numbers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Total Cost</c:v>
              </c:pt>
              <c:pt idx="1">
                <c:v> Net Revenue</c:v>
              </c:pt>
            </c:strLit>
          </c:cat>
          <c:val>
            <c:numRef>
              <c:f>(Model!$D$21,Model!$D$24)</c:f>
              <c:numCache>
                <c:formatCode>"$"#,##0.00</c:formatCode>
                <c:ptCount val="2"/>
                <c:pt idx="0">
                  <c:v>33076688.639999952</c:v>
                </c:pt>
                <c:pt idx="1">
                  <c:v>31792721.632693898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9E-476D-BC9B-4F3D24EF567B}"/>
            </c:ext>
          </c:extLst>
        </c:ser>
        <c:ser>
          <c:idx val="1"/>
          <c:order val="1"/>
          <c:tx>
            <c:v>Strategy 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Total Cost</c:v>
              </c:pt>
              <c:pt idx="1">
                <c:v> Net Revenue</c:v>
              </c:pt>
            </c:strLit>
          </c:cat>
          <c:val>
            <c:numRef>
              <c:f>(Model!$H$21,Model!$H$24)</c:f>
              <c:numCache>
                <c:formatCode>"$"#,##0.00</c:formatCode>
                <c:ptCount val="2"/>
                <c:pt idx="0">
                  <c:v>29769019.775999956</c:v>
                </c:pt>
                <c:pt idx="1">
                  <c:v>35100390.496693894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9E-476D-BC9B-4F3D24EF5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931048"/>
        <c:axId val="497931376"/>
      </c:barChart>
      <c:catAx>
        <c:axId val="497931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931376"/>
        <c:crosses val="autoZero"/>
        <c:auto val="1"/>
        <c:lblAlgn val="ctr"/>
        <c:lblOffset val="100"/>
        <c:noMultiLvlLbl val="0"/>
      </c:catAx>
      <c:valAx>
        <c:axId val="497931376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931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 Numbers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Total Cost</c:v>
              </c:pt>
              <c:pt idx="1">
                <c:v> Net Revenue</c:v>
              </c:pt>
            </c:strLit>
          </c:cat>
          <c:val>
            <c:numRef>
              <c:f>(Model!$D$21,Model!$D$24)</c:f>
              <c:numCache>
                <c:formatCode>"$"#,##0.00</c:formatCode>
                <c:ptCount val="2"/>
                <c:pt idx="0">
                  <c:v>33076688.639999952</c:v>
                </c:pt>
                <c:pt idx="1">
                  <c:v>31792721.632693898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C-41BA-8DB2-1D5EA66CC308}"/>
            </c:ext>
          </c:extLst>
        </c:ser>
        <c:ser>
          <c:idx val="1"/>
          <c:order val="1"/>
          <c:tx>
            <c:v>Strategy 3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Total Cost</c:v>
              </c:pt>
              <c:pt idx="1">
                <c:v> Net Revenue</c:v>
              </c:pt>
            </c:strLit>
          </c:cat>
          <c:val>
            <c:numRef>
              <c:f>(Model!$J$21,Model!$J$24)</c:f>
              <c:numCache>
                <c:formatCode>"$"#,##0.00</c:formatCode>
                <c:ptCount val="2"/>
                <c:pt idx="0">
                  <c:v>33076688.639999952</c:v>
                </c:pt>
                <c:pt idx="1">
                  <c:v>38279662.65996328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1C-41BA-8DB2-1D5EA66CC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779088"/>
        <c:axId val="417776464"/>
      </c:barChart>
      <c:catAx>
        <c:axId val="41777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776464"/>
        <c:crosses val="autoZero"/>
        <c:auto val="1"/>
        <c:lblAlgn val="ctr"/>
        <c:lblOffset val="100"/>
        <c:noMultiLvlLbl val="0"/>
      </c:catAx>
      <c:valAx>
        <c:axId val="417776464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77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Strategies Combined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 Numbers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Gross Revenue</c:v>
              </c:pt>
              <c:pt idx="1">
                <c:v> Total Cost</c:v>
              </c:pt>
              <c:pt idx="2">
                <c:v> Net Revenue</c:v>
              </c:pt>
            </c:strLit>
          </c:cat>
          <c:val>
            <c:numRef>
              <c:f>(Model!$D$16,Model!$D$21,Model!$D$24)</c:f>
              <c:numCache>
                <c:formatCode>"$"#,##0.00</c:formatCode>
                <c:ptCount val="3"/>
                <c:pt idx="0">
                  <c:v>64869410.27269385</c:v>
                </c:pt>
                <c:pt idx="1">
                  <c:v>33076688.639999952</c:v>
                </c:pt>
                <c:pt idx="2">
                  <c:v>31792721.632693898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B-4499-904E-B79C682F1EE1}"/>
            </c:ext>
          </c:extLst>
        </c:ser>
        <c:ser>
          <c:idx val="1"/>
          <c:order val="1"/>
          <c:tx>
            <c:v>Strategies Combined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Gross Revenue</c:v>
              </c:pt>
              <c:pt idx="1">
                <c:v> Total Cost</c:v>
              </c:pt>
              <c:pt idx="2">
                <c:v> Net Revenue</c:v>
              </c:pt>
            </c:strLit>
          </c:cat>
          <c:val>
            <c:numRef>
              <c:f>(Model!$L$16,Model!$L$21,Model!$L$24)</c:f>
              <c:numCache>
                <c:formatCode>"$"#,##0.00</c:formatCode>
                <c:ptCount val="3"/>
                <c:pt idx="0">
                  <c:v>89195439.124954045</c:v>
                </c:pt>
                <c:pt idx="1">
                  <c:v>37211274.719999947</c:v>
                </c:pt>
                <c:pt idx="2">
                  <c:v>51984164.404954098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B-4499-904E-B79C682F1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187984"/>
        <c:axId val="358187656"/>
      </c:barChart>
      <c:catAx>
        <c:axId val="35818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87656"/>
        <c:crosses val="autoZero"/>
        <c:auto val="1"/>
        <c:lblAlgn val="ctr"/>
        <c:lblOffset val="100"/>
        <c:noMultiLvlLbl val="0"/>
      </c:catAx>
      <c:valAx>
        <c:axId val="358187656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8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2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C2405-A5C4-42DF-AA32-EEEEB2BC99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5B2331-F804-41C4-BF12-AE277360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668F3F-CFFB-44A2-BC89-A2B2C740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Lariat Financial Model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C1B1-C35A-4018-B2ED-E0AB78BB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John Ford Capstone 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E78C-80D1-4729-A6AA-C6C06821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04D1-9F01-4E64-B28E-EB0201BB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model is to help Lariat make decisions about their fleet to increase revenue and decrease costs. </a:t>
            </a:r>
          </a:p>
          <a:p>
            <a:r>
              <a:rPr lang="en-US" dirty="0"/>
              <a:t>Looking at three different strategies. </a:t>
            </a:r>
          </a:p>
          <a:p>
            <a:pPr lvl="1"/>
            <a:r>
              <a:rPr lang="en-US" dirty="0"/>
              <a:t>Strategy 1: Fleet is increased by 25%.</a:t>
            </a:r>
          </a:p>
          <a:p>
            <a:pPr lvl="1"/>
            <a:r>
              <a:rPr lang="en-US" dirty="0"/>
              <a:t>Strategy 2: Total costs for cars are cut by 10%.</a:t>
            </a:r>
          </a:p>
          <a:p>
            <a:pPr lvl="1"/>
            <a:r>
              <a:rPr lang="en-US" dirty="0"/>
              <a:t>Strategy 3: Rentals are increased by 10%.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C484-9AF7-41B0-BF30-E722BEB8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937E-525C-401A-8A3E-E60FA03D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047353" cy="3416300"/>
          </a:xfrm>
        </p:spPr>
        <p:txBody>
          <a:bodyPr/>
          <a:lstStyle/>
          <a:p>
            <a:r>
              <a:rPr lang="en-US" dirty="0"/>
              <a:t>Fleet is increased by 25%.</a:t>
            </a:r>
          </a:p>
          <a:p>
            <a:r>
              <a:rPr lang="en-US" dirty="0"/>
              <a:t>5,000 cars in fleet, producing 125,000 rentals.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68BAF1-0CDF-472C-B8B4-6E0A156D3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104097"/>
              </p:ext>
            </p:extLst>
          </p:nvPr>
        </p:nvGraphicFramePr>
        <p:xfrm>
          <a:off x="1736035" y="3428999"/>
          <a:ext cx="5047352" cy="330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179D1-F2D2-45F6-9D43-F2A98945AAFE}"/>
              </a:ext>
            </a:extLst>
          </p:cNvPr>
          <p:cNvSpPr/>
          <p:nvPr/>
        </p:nvSpPr>
        <p:spPr>
          <a:xfrm>
            <a:off x="7364468" y="2772465"/>
            <a:ext cx="1616766" cy="11766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$16.2M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12B7E-E199-4CFD-85C6-4D0C52E2C515}"/>
              </a:ext>
            </a:extLst>
          </p:cNvPr>
          <p:cNvSpPr/>
          <p:nvPr/>
        </p:nvSpPr>
        <p:spPr>
          <a:xfrm>
            <a:off x="9462771" y="2772465"/>
            <a:ext cx="1616766" cy="117668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8.4M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753CC3-A07E-4B2E-962C-5DF2EB486920}"/>
              </a:ext>
            </a:extLst>
          </p:cNvPr>
          <p:cNvSpPr/>
          <p:nvPr/>
        </p:nvSpPr>
        <p:spPr>
          <a:xfrm>
            <a:off x="8345320" y="4707649"/>
            <a:ext cx="1616766" cy="11766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7.9M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5EAEC-B39C-44B3-B791-E5066C578A69}"/>
              </a:ext>
            </a:extLst>
          </p:cNvPr>
          <p:cNvSpPr txBox="1"/>
          <p:nvPr/>
        </p:nvSpPr>
        <p:spPr>
          <a:xfrm>
            <a:off x="7445717" y="3965419"/>
            <a:ext cx="161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Gross Revenue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D149D-8FFC-444D-A5CD-336D64C878CA}"/>
              </a:ext>
            </a:extLst>
          </p:cNvPr>
          <p:cNvSpPr txBox="1"/>
          <p:nvPr/>
        </p:nvSpPr>
        <p:spPr>
          <a:xfrm>
            <a:off x="9724813" y="3978282"/>
            <a:ext cx="129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Total Cost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04036-58B9-4065-BCF4-CBE73CC93BF5}"/>
              </a:ext>
            </a:extLst>
          </p:cNvPr>
          <p:cNvSpPr txBox="1"/>
          <p:nvPr/>
        </p:nvSpPr>
        <p:spPr>
          <a:xfrm>
            <a:off x="8534007" y="5884332"/>
            <a:ext cx="161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Net Revenue</a:t>
            </a:r>
          </a:p>
        </p:txBody>
      </p:sp>
    </p:spTree>
    <p:extLst>
      <p:ext uri="{BB962C8B-B14F-4D97-AF65-F5344CB8AC3E}">
        <p14:creationId xmlns:p14="http://schemas.microsoft.com/office/powerpoint/2010/main" val="13941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B894-2DD1-4141-AEEA-6699235D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D348-7A70-4CF6-A621-D39341A1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649498" cy="1358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costs for cars are cut by 10%.</a:t>
            </a:r>
          </a:p>
          <a:p>
            <a:r>
              <a:rPr lang="en-US" dirty="0"/>
              <a:t>Gross revenue the same, but cost is less.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E95269-E587-4F09-A1DD-7B99E0E79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893136"/>
              </p:ext>
            </p:extLst>
          </p:nvPr>
        </p:nvGraphicFramePr>
        <p:xfrm>
          <a:off x="935857" y="3428999"/>
          <a:ext cx="5261743" cy="3204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1A93D0-02AA-48A0-8509-92F0DED51874}"/>
              </a:ext>
            </a:extLst>
          </p:cNvPr>
          <p:cNvSpPr/>
          <p:nvPr/>
        </p:nvSpPr>
        <p:spPr>
          <a:xfrm>
            <a:off x="7364468" y="2772465"/>
            <a:ext cx="1616766" cy="11766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$3.3M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6C6234-46C0-4472-88F9-4354ABFFB3CC}"/>
              </a:ext>
            </a:extLst>
          </p:cNvPr>
          <p:cNvSpPr/>
          <p:nvPr/>
        </p:nvSpPr>
        <p:spPr>
          <a:xfrm>
            <a:off x="9639377" y="2785717"/>
            <a:ext cx="1616766" cy="11766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$3.3M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2CA0F-DC33-45FE-8723-583B236178E2}"/>
              </a:ext>
            </a:extLst>
          </p:cNvPr>
          <p:cNvSpPr txBox="1"/>
          <p:nvPr/>
        </p:nvSpPr>
        <p:spPr>
          <a:xfrm>
            <a:off x="7529828" y="3962400"/>
            <a:ext cx="128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DD8C6-CC90-4597-A032-222CAC6AA1B8}"/>
              </a:ext>
            </a:extLst>
          </p:cNvPr>
          <p:cNvSpPr txBox="1"/>
          <p:nvPr/>
        </p:nvSpPr>
        <p:spPr>
          <a:xfrm>
            <a:off x="9639377" y="3962400"/>
            <a:ext cx="188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Revenue</a:t>
            </a:r>
          </a:p>
        </p:txBody>
      </p:sp>
    </p:spTree>
    <p:extLst>
      <p:ext uri="{BB962C8B-B14F-4D97-AF65-F5344CB8AC3E}">
        <p14:creationId xmlns:p14="http://schemas.microsoft.com/office/powerpoint/2010/main" val="4921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0A57-F1EA-4F95-81B3-B7E33B13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FFB4-3FB3-4915-ABCF-2A2663EC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790662" cy="3416300"/>
          </a:xfrm>
        </p:spPr>
        <p:txBody>
          <a:bodyPr/>
          <a:lstStyle/>
          <a:p>
            <a:r>
              <a:rPr lang="en-US" dirty="0"/>
              <a:t>Rentals are increased by 10%.</a:t>
            </a:r>
          </a:p>
          <a:p>
            <a:r>
              <a:rPr lang="en-US" dirty="0"/>
              <a:t>Same number of cars, rentals up to 110,000. </a:t>
            </a:r>
          </a:p>
          <a:p>
            <a:r>
              <a:rPr lang="en-US" dirty="0"/>
              <a:t>Total cost is the same, revenue is increased.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AFC4C5-A542-446C-88F2-281C614E7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57019"/>
              </p:ext>
            </p:extLst>
          </p:nvPr>
        </p:nvGraphicFramePr>
        <p:xfrm>
          <a:off x="927652" y="3697357"/>
          <a:ext cx="5168348" cy="3160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E72D53-C106-4239-B02D-BD985DFE185C}"/>
              </a:ext>
            </a:extLst>
          </p:cNvPr>
          <p:cNvSpPr/>
          <p:nvPr/>
        </p:nvSpPr>
        <p:spPr>
          <a:xfrm>
            <a:off x="7596697" y="3265951"/>
            <a:ext cx="1616766" cy="11766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EVEN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7573BE-4FAE-4BDB-8761-BDA6B3F35558}"/>
              </a:ext>
            </a:extLst>
          </p:cNvPr>
          <p:cNvSpPr/>
          <p:nvPr/>
        </p:nvSpPr>
        <p:spPr>
          <a:xfrm>
            <a:off x="9864544" y="3265951"/>
            <a:ext cx="1616766" cy="11766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$6.5M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1D8B2-8FBE-4753-9072-2E4339C95A5C}"/>
              </a:ext>
            </a:extLst>
          </p:cNvPr>
          <p:cNvSpPr txBox="1"/>
          <p:nvPr/>
        </p:nvSpPr>
        <p:spPr>
          <a:xfrm>
            <a:off x="7753246" y="4530302"/>
            <a:ext cx="14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21BE4-DB8A-4511-A938-C48187147F06}"/>
              </a:ext>
            </a:extLst>
          </p:cNvPr>
          <p:cNvSpPr txBox="1"/>
          <p:nvPr/>
        </p:nvSpPr>
        <p:spPr>
          <a:xfrm flipH="1">
            <a:off x="9917629" y="4530302"/>
            <a:ext cx="174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Revenue</a:t>
            </a:r>
          </a:p>
        </p:txBody>
      </p:sp>
    </p:spTree>
    <p:extLst>
      <p:ext uri="{BB962C8B-B14F-4D97-AF65-F5344CB8AC3E}">
        <p14:creationId xmlns:p14="http://schemas.microsoft.com/office/powerpoint/2010/main" val="2040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1BAA-94CD-4AD0-A724-81FBA214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7284-6EC5-4008-9B23-25B2B22C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3880872" cy="2752271"/>
          </a:xfrm>
        </p:spPr>
        <p:txBody>
          <a:bodyPr>
            <a:normAutofit/>
          </a:bodyPr>
          <a:lstStyle/>
          <a:p>
            <a:r>
              <a:rPr lang="en-US" dirty="0"/>
              <a:t>Fleet is increased by 25%. </a:t>
            </a:r>
          </a:p>
          <a:p>
            <a:r>
              <a:rPr lang="en-US" dirty="0"/>
              <a:t>Costs are reduced by 10%. </a:t>
            </a:r>
          </a:p>
          <a:p>
            <a:r>
              <a:rPr lang="en-US" dirty="0"/>
              <a:t>Rentals increased by 10%.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B080DA-4AEF-40C1-B853-489017A6E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640830"/>
              </p:ext>
            </p:extLst>
          </p:nvPr>
        </p:nvGraphicFramePr>
        <p:xfrm>
          <a:off x="5035826" y="2438400"/>
          <a:ext cx="5926600" cy="398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B4F554-250C-481D-AB7B-2FB01B0C8B50}"/>
              </a:ext>
            </a:extLst>
          </p:cNvPr>
          <p:cNvSpPr/>
          <p:nvPr/>
        </p:nvSpPr>
        <p:spPr>
          <a:xfrm>
            <a:off x="687897" y="3979635"/>
            <a:ext cx="1616766" cy="9987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$24.3M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2D7092-4FA1-4AF2-9350-CF0D75F3FECE}"/>
              </a:ext>
            </a:extLst>
          </p:cNvPr>
          <p:cNvSpPr/>
          <p:nvPr/>
        </p:nvSpPr>
        <p:spPr>
          <a:xfrm>
            <a:off x="3095391" y="3979635"/>
            <a:ext cx="1616766" cy="99876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$4.1M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D7B9E9-5E58-4C97-9A47-AFEF1D24FD13}"/>
              </a:ext>
            </a:extLst>
          </p:cNvPr>
          <p:cNvSpPr/>
          <p:nvPr/>
        </p:nvSpPr>
        <p:spPr>
          <a:xfrm>
            <a:off x="1965154" y="5448850"/>
            <a:ext cx="1616766" cy="97845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$20.2M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0F729-48BD-42BD-95A2-9DF1E7390EA8}"/>
              </a:ext>
            </a:extLst>
          </p:cNvPr>
          <p:cNvSpPr txBox="1"/>
          <p:nvPr/>
        </p:nvSpPr>
        <p:spPr>
          <a:xfrm>
            <a:off x="562601" y="4957410"/>
            <a:ext cx="186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Gross Revenue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9FFC3-B604-4EDD-98F4-E966049D14A6}"/>
              </a:ext>
            </a:extLst>
          </p:cNvPr>
          <p:cNvSpPr txBox="1"/>
          <p:nvPr/>
        </p:nvSpPr>
        <p:spPr>
          <a:xfrm>
            <a:off x="3230849" y="4949674"/>
            <a:ext cx="186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1717D-A792-4BCA-AC1E-6CC75DA36DF0}"/>
              </a:ext>
            </a:extLst>
          </p:cNvPr>
          <p:cNvSpPr txBox="1"/>
          <p:nvPr/>
        </p:nvSpPr>
        <p:spPr>
          <a:xfrm>
            <a:off x="1965153" y="6405053"/>
            <a:ext cx="20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Revenue</a:t>
            </a:r>
          </a:p>
        </p:txBody>
      </p:sp>
    </p:spTree>
    <p:extLst>
      <p:ext uri="{BB962C8B-B14F-4D97-AF65-F5344CB8AC3E}">
        <p14:creationId xmlns:p14="http://schemas.microsoft.com/office/powerpoint/2010/main" val="33714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726B-9290-436B-8DC5-C27A3E13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E2B9-4C35-4B3B-83D2-AE1F7833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cars to the fleet significantly increases the revenue. </a:t>
            </a:r>
          </a:p>
          <a:p>
            <a:r>
              <a:rPr lang="en-US" dirty="0"/>
              <a:t>With more cars, costs go up, however revenue also goes 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81DD1D-3D1B-4B76-BBF9-C2DC0F1C1670}"/>
              </a:ext>
            </a:extLst>
          </p:cNvPr>
          <p:cNvSpPr/>
          <p:nvPr/>
        </p:nvSpPr>
        <p:spPr>
          <a:xfrm>
            <a:off x="2427131" y="3862159"/>
            <a:ext cx="1349319" cy="89897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$7.9M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41FB0F-2EE8-477C-9FC7-290349AB81BC}"/>
              </a:ext>
            </a:extLst>
          </p:cNvPr>
          <p:cNvSpPr/>
          <p:nvPr/>
        </p:nvSpPr>
        <p:spPr>
          <a:xfrm>
            <a:off x="5421340" y="3862159"/>
            <a:ext cx="1349319" cy="8989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8.4M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111F7-1555-4AFC-A7F2-17DD649D5734}"/>
              </a:ext>
            </a:extLst>
          </p:cNvPr>
          <p:cNvSpPr txBox="1"/>
          <p:nvPr/>
        </p:nvSpPr>
        <p:spPr>
          <a:xfrm>
            <a:off x="2211386" y="4761138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F8AF0-7D81-402F-89F6-A7FDD277F2DC}"/>
              </a:ext>
            </a:extLst>
          </p:cNvPr>
          <p:cNvSpPr txBox="1"/>
          <p:nvPr/>
        </p:nvSpPr>
        <p:spPr>
          <a:xfrm flipH="1">
            <a:off x="5421340" y="4761139"/>
            <a:ext cx="15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18B4C-3655-4A7A-9E5C-EEC775AEBD02}"/>
              </a:ext>
            </a:extLst>
          </p:cNvPr>
          <p:cNvSpPr txBox="1"/>
          <p:nvPr/>
        </p:nvSpPr>
        <p:spPr>
          <a:xfrm>
            <a:off x="3996643" y="342900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1</a:t>
            </a:r>
          </a:p>
        </p:txBody>
      </p:sp>
    </p:spTree>
    <p:extLst>
      <p:ext uri="{BB962C8B-B14F-4D97-AF65-F5344CB8AC3E}">
        <p14:creationId xmlns:p14="http://schemas.microsoft.com/office/powerpoint/2010/main" val="37128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237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Lariat Financial Model 2019</vt:lpstr>
      <vt:lpstr>Agenda</vt:lpstr>
      <vt:lpstr>Strategy 1</vt:lpstr>
      <vt:lpstr>Strategy 2</vt:lpstr>
      <vt:lpstr>Strategy 3</vt:lpstr>
      <vt:lpstr>Combination of Strategies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Financial Model 2019</dc:title>
  <dc:creator>John Ford</dc:creator>
  <cp:lastModifiedBy>John Ford</cp:lastModifiedBy>
  <cp:revision>33</cp:revision>
  <dcterms:created xsi:type="dcterms:W3CDTF">2020-11-17T19:11:29Z</dcterms:created>
  <dcterms:modified xsi:type="dcterms:W3CDTF">2020-12-07T03:31:50Z</dcterms:modified>
</cp:coreProperties>
</file>