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7" r:id="rId4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492647E9-85CD-403B-B200-4DCC6CA896C2}">
  <a:tblStyle styleId="{492647E9-85CD-403B-B200-4DCC6CA896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50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0cf3a155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0cf3a155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48ed68927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48ed68927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48ed68927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48ed68927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48ed68927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48ed68927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4a0fd0c1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4a0fd0c1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4a0fd0c1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4a0fd0c1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4a0fd0c1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4a0fd0c1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48ed68927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48ed68927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48ed68927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48ed68927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48ed6892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48ed68927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48ed689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48ed689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4a0fd0c1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4a0fd0c1d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4a0fd0c1d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4a0fd0c1d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4a0fd0c1d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4a0fd0c1d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4a0fd0c1d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4a0fd0c1d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4a0fd0c1d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4a0fd0c1d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4a0fd0c1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4a0fd0c1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4a0fd0c1d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4a0fd0c1d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4a0fd0c1d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4a0fd0c1d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48ed6892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48ed6892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48ed6892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48ed6892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48ed68927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48ed68927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4a0fd0c1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4a0fd0c1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4a0fd0c1d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4a0fd0c1d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4a0fd0c1d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4a0fd0c1d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48ed68927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48ed68927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48ed6892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548ed6892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4a0fd0c1d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4a0fd0c1d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4a0fd0c1d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4a0fd0c1d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48ed68927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548ed68927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48ed6892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48ed6892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48ed68927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48ed68927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48ed68927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48ed68927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48ed68927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48ed68927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54a0fd0c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54a0fd0c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48ed6892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48ed6892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4a0fd0c1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4a0fd0c1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4a0fd0c1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4a0fd0c1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48ed6892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48ed6892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0cf3a155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0cf3a155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Adaptive Controller for the Disabled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6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By : Alvin Chen &amp; Maggie Huang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WSTN 104, Section 61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Alternative Design 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1675" y="971000"/>
            <a:ext cx="885949" cy="70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Description of Alternative Design (Foot Control) cont.</a:t>
            </a:r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3600450" y="1141750"/>
            <a:ext cx="5446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Rubber bottom - easy to clean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Half spherical shape 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Allows for rocking 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950" y="1560825"/>
            <a:ext cx="2393500" cy="202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Introduction of Alt Design</a:t>
            </a:r>
            <a:r>
              <a:rPr lang="en"/>
              <a:t> </a:t>
            </a:r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of our requirements can be verified through Solid Edge 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rest can be verified by calculation and logical argument 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the one with power can be verified by LTSpice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775" y="1066200"/>
            <a:ext cx="7742450" cy="286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247275" y="466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High Tier Requirements (Control)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[CONTROL 1.1] The device shall be usable by a single user with no arms.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headset can be put on by the user via the stand.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foot control is on the floor and uses foot for control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High Tier Requirements (Control) cont.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26"/>
          <p:cNvSpPr txBox="1">
            <a:spLocks noGrp="1"/>
          </p:cNvSpPr>
          <p:nvPr>
            <p:ph type="body" idx="1"/>
          </p:nvPr>
        </p:nvSpPr>
        <p:spPr>
          <a:xfrm>
            <a:off x="311700" y="10922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[CONTROL 1.2] The device shall be usable with all current major systems.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device can use the common 2.4 Gigahertz.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High Tier Requirements (Control) cont.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[CONTROL 1.3] The device shall not be a permanent fixture in a room.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stand can be moveable as well as the headset.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Foot controller can also be moved.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High Tier Requirements (Control) cont.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[CONTROL 1.4] The device shall be usable in multiple locations in the home.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device is wireless and offers bluetooth services.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Pahl &amp; Beitz Criteria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29"/>
          <p:cNvSpPr txBox="1">
            <a:spLocks noGrp="1"/>
          </p:cNvSpPr>
          <p:nvPr>
            <p:ph type="body" idx="1"/>
          </p:nvPr>
        </p:nvSpPr>
        <p:spPr>
          <a:xfrm>
            <a:off x="311700" y="12021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158" name="Google Shape;158;p29"/>
          <p:cNvGraphicFramePr/>
          <p:nvPr/>
        </p:nvGraphicFramePr>
        <p:xfrm>
          <a:off x="952500" y="1403000"/>
          <a:ext cx="6900400" cy="3416350"/>
        </p:xfrm>
        <a:graphic>
          <a:graphicData uri="http://schemas.openxmlformats.org/drawingml/2006/table">
            <a:tbl>
              <a:tblPr>
                <a:noFill/>
                <a:tableStyleId>{492647E9-85CD-403B-B200-4DCC6CA896C2}</a:tableStyleId>
              </a:tblPr>
              <a:tblGrid>
                <a:gridCol w="3450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50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67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Criteria</a:t>
                      </a:r>
                      <a:endParaRPr sz="1200" b="1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Weight Factor (W)</a:t>
                      </a:r>
                      <a:endParaRPr sz="1200" b="1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0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Cost</a:t>
                      </a:r>
                      <a:endParaRPr sz="1200" b="1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</a:t>
                      </a:r>
                      <a:endParaRPr sz="1200" b="1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0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Structure</a:t>
                      </a:r>
                      <a:endParaRPr sz="1200" b="1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0.25</a:t>
                      </a:r>
                      <a:endParaRPr sz="1200" b="1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67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 Interaction</a:t>
                      </a:r>
                      <a:endParaRPr sz="1200" b="1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0.45</a:t>
                      </a:r>
                      <a:endParaRPr sz="1200" b="1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20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Compatibility</a:t>
                      </a:r>
                      <a:endParaRPr sz="1200" b="1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</a:t>
                      </a:r>
                      <a:endParaRPr sz="1200" b="1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20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</a:t>
                      </a:r>
                      <a:endParaRPr sz="1200" b="1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</a:t>
                      </a:r>
                      <a:endParaRPr sz="1200" b="1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525" y="918000"/>
            <a:ext cx="7545650" cy="288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Structure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[STRUC 2.1] The device shall be less than 12 in. in width {CONTROL 1.4}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headset is adjustable.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average width of a human head is 6 to 7  inches wide.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average male foot size is a size 10, roughly 10 inches.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Statement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Description of Alternate Design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of Alternate Design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Criteria Summaries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Structure cont.</a:t>
            </a:r>
            <a:r>
              <a:rPr lang="en"/>
              <a:t> </a:t>
            </a:r>
            <a:endParaRPr/>
          </a:p>
        </p:txBody>
      </p:sp>
      <p:sp>
        <p:nvSpPr>
          <p:cNvPr id="175" name="Google Shape;175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[STRUC 2.2] The device shall be less than 12 in. in depth {CONTROL 1.4}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average length of the human head is 2 inches long.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device does not need to be 12 inches deep to rock.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Structure cont.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[STRUC 2.3] The device shall be less than 5.5 in. in height {CONTROL 1.4}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average height of a human head is 8 to 9 inches long.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foot controller only needs to be 5 inches off the floor.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Structure cont.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[STRUC 2.4] The device shall be able to withstand a force of 170 lbs {CONTROL 1.1}.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Strong metals can withstand greater forces.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Structure cont.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[STRUC 2.5] The device shall not have any detachable parts of volume 1.25 inches in diameter and between 1 and 2.25 inches deep. {CONTROL 1.1}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helmet itself would be full constructed with no removable parts.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stand is extendable while the charger can be measured.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part of the foot controller is detachable.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Structure cont.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36"/>
          <p:cNvSpPr txBox="1">
            <a:spLocks noGrp="1"/>
          </p:cNvSpPr>
          <p:nvPr>
            <p:ph type="body" idx="1"/>
          </p:nvPr>
        </p:nvSpPr>
        <p:spPr>
          <a:xfrm>
            <a:off x="311700" y="11417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[STRUC 2.6] The device shall meet electronic waterproofing standards for the industry. {CONTROL 1.1}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external of the headset can be made out of IPX8, protecting the inside.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companies have produced waterproof headphones/ earpods.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visor is made out of a plastic like glass.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no holes in the device and would be sealed with waterproof material.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>
            <a:spLocks noGrp="1"/>
          </p:cNvSpPr>
          <p:nvPr>
            <p:ph type="title"/>
          </p:nvPr>
        </p:nvSpPr>
        <p:spPr>
          <a:xfrm>
            <a:off x="311700" y="423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Structure cont.</a:t>
            </a:r>
            <a:r>
              <a:rPr lang="en"/>
              <a:t> </a:t>
            </a:r>
            <a:endParaRPr/>
          </a:p>
        </p:txBody>
      </p:sp>
      <p:sp>
        <p:nvSpPr>
          <p:cNvPr id="205" name="Google Shape;205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[STRUC 2.7] The device shall be rechargeable. {CONTROL 1.3, CONTROL 1.4}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device can be charged wirelessly.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Structure cont.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[STRUC 2.8] The device shall weigh less than 10 lbs. {CONTROL 1.1}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average helmets weigh around 4 pounds.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Previous foot controllers weigh an average of about 7 pounds.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Structure cont.</a:t>
            </a:r>
            <a:r>
              <a:rPr lang="en"/>
              <a:t> </a:t>
            </a:r>
            <a:endParaRPr/>
          </a:p>
        </p:txBody>
      </p:sp>
      <p:sp>
        <p:nvSpPr>
          <p:cNvPr id="217" name="Google Shape;217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[STRUC 2.9] The device shall be easily liftable.{CONTROL 1.1, CONTROL 1.4}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amount of force a human head can lift is around 520 pounds.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average man can lift 155 pounds.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137" y="854300"/>
            <a:ext cx="8017725" cy="321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User Interaction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[UI 2.1] The device shall have the same input capabilities as standard video game controllers. {CONTROL 1.2}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Eye tracking can help select applications and access the menu.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foot controller can move players (joystick) and can also hit in game things.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66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Design Statement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a video game controller for people with little to no use of their arms. 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User Interaction cont.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34" name="Google Shape;234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[UI 2.2] The device shall be able to be turned on and off. {CONTROL 1.2}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is an on a off button on the foot controller.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User Interaction cont.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[UI 2.3] The device shall have internal vibration capabilities. {CONTROL 1.2}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helmet can vibrate a little alerting the user. 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User Interaction cont.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44"/>
          <p:cNvSpPr txBox="1">
            <a:spLocks noGrp="1"/>
          </p:cNvSpPr>
          <p:nvPr>
            <p:ph type="body" idx="1"/>
          </p:nvPr>
        </p:nvSpPr>
        <p:spPr>
          <a:xfrm>
            <a:off x="311700" y="11424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[UI 2.4] The device shall have indicators. {CONTROL 1.2}.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foot controller lights up when turned on and off.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865" y="1054474"/>
            <a:ext cx="7556251" cy="280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Compatibility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[COMP 2.1] The device shall have wireless connection to the console. {CONTROL 1.2, CONTROL 1.3, CONTROL 1.4}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headset can be wireless attached to the console.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foot control can also be wirelessly attached to the console via bluetooth.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Compatibility cont.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[COMP 2.2]  The device shall have audio playback capabilities. {CONTROL 1.2}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headset contains speakers on both sides allowing for audio capabilities.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Compatibility cont.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Google Shape;269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[COMP 2.3] The device shall have audio recording capabilities. {CONTROL 1.2}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headset includes a microphone allowing for users to communicate with others.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650" y="1260057"/>
            <a:ext cx="6614701" cy="26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Cost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the headset includes eye tracking, it will be more expensive than a regular controller.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foot controller would cost around $100-150 relative to other foot controllers in the market.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However, this enables the users to experience games different from before.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1"/>
          <p:cNvSpPr txBox="1">
            <a:spLocks noGrp="1"/>
          </p:cNvSpPr>
          <p:nvPr>
            <p:ph type="title"/>
          </p:nvPr>
        </p:nvSpPr>
        <p:spPr>
          <a:xfrm>
            <a:off x="311700" y="509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Google Shape;286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device can connect universally with other gaming company systems.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Easy to use and comfortable console.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Allows people with arm related disabilities to have fun.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Costs a little more than what is already in the market.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Description of Alternate Design (Both)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Wireless Charging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Bluetooth Connection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Easy to Clean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Interior is made out silicon/ rubber 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5" name="Google Shape;75;p16" descr="Image result for wireless chargi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7475" y="1212875"/>
            <a:ext cx="2079475" cy="207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2" name="Google Shape;292;p52"/>
          <p:cNvSpPr txBox="1">
            <a:spLocks noGrp="1"/>
          </p:cNvSpPr>
          <p:nvPr>
            <p:ph type="body" idx="1"/>
          </p:nvPr>
        </p:nvSpPr>
        <p:spPr>
          <a:xfrm>
            <a:off x="311700" y="1040524"/>
            <a:ext cx="8520600" cy="41028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Font typeface="Times New Roman"/>
              <a:buChar char="●"/>
            </a:pPr>
            <a:r>
              <a:rPr lang="en-US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https://www.belkin.com/us/resource-center/wireless-charging/how-it-works</a:t>
            </a:r>
            <a:r>
              <a:rPr lang="en-US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</a:p>
          <a:p>
            <a:pPr lvl="0">
              <a:buClr>
                <a:schemeClr val="dk1"/>
              </a:buClr>
              <a:buFont typeface="Times New Roman"/>
              <a:buChar char="●"/>
            </a:pPr>
            <a:r>
              <a:rPr lang="en-US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https://www.benheck.com/guitar-hero-pedal-controllers</a:t>
            </a:r>
            <a:r>
              <a:rPr lang="en-US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 lang="en-US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Clr>
                <a:schemeClr val="dk1"/>
              </a:buClr>
              <a:buFont typeface="Times New Roman"/>
              <a:buChar char="●"/>
            </a:pPr>
            <a:r>
              <a:rPr lang="en-US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https://www.digitaltrends.com/mobile/state-of-wireless-charging-2019/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dirty="0" smtClean="0">
                <a:solidFill>
                  <a:schemeClr val="tx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https</a:t>
            </a:r>
            <a:r>
              <a:rPr lang="en" dirty="0">
                <a:solidFill>
                  <a:schemeClr val="tx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://</a:t>
            </a:r>
            <a:r>
              <a:rPr lang="en" dirty="0" smtClean="0">
                <a:solidFill>
                  <a:schemeClr val="tx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www.independent.co.uk/life-style/health-and-families/features/why-our-feet-are-getting-bigger-9481529.html</a:t>
            </a:r>
          </a:p>
          <a:p>
            <a:pPr>
              <a:buClr>
                <a:schemeClr val="dk1"/>
              </a:buClr>
              <a:buFont typeface="Times New Roman"/>
              <a:buChar char="●"/>
            </a:pPr>
            <a:r>
              <a:rPr lang="en-US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https://www.livestrong.com/article/380767-how-much-weight-can-the-average-man-lift</a:t>
            </a:r>
            <a:r>
              <a:rPr lang="en-US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https://www.sciencedirect.com/science/article/pii/S2288430017301963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</a:t>
            </a: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://</a:t>
            </a:r>
            <a:r>
              <a:rPr lang="en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smallbusiness.chron.com/telephone-headset-work-34857.html</a:t>
            </a:r>
          </a:p>
          <a:p>
            <a:pPr>
              <a:lnSpc>
                <a:spcPct val="120000"/>
              </a:lnSpc>
              <a:buClr>
                <a:schemeClr val="dk1"/>
              </a:buClr>
            </a:pPr>
            <a:r>
              <a:rPr lang="en-US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https://www.tobii.com/group/about/this-is-eye-tracking</a:t>
            </a:r>
            <a:r>
              <a:rPr lang="en-US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</a:p>
          <a:p>
            <a:pPr lvl="0">
              <a:lnSpc>
                <a:spcPct val="120000"/>
              </a:lnSpc>
              <a:buClr>
                <a:schemeClr val="dk1"/>
              </a:buClr>
            </a:pPr>
            <a:r>
              <a:rPr lang="en-US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http://vrthegamers.com/hardware-review-3drudder-wants-put-feet-game/</a:t>
            </a:r>
            <a:endParaRPr lang="en-US" dirty="0" smtClean="0">
              <a:solidFill>
                <a:schemeClr val="dk1"/>
              </a:solidFill>
            </a:endParaRPr>
          </a:p>
          <a:p>
            <a:pPr>
              <a:lnSpc>
                <a:spcPct val="120000"/>
              </a:lnSpc>
              <a:buClr>
                <a:schemeClr val="dk1"/>
              </a:buClr>
            </a:pPr>
            <a:endParaRPr lang="en-US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4"/>
          <p:cNvSpPr txBox="1">
            <a:spLocks noGrp="1"/>
          </p:cNvSpPr>
          <p:nvPr>
            <p:ph type="title"/>
          </p:nvPr>
        </p:nvSpPr>
        <p:spPr>
          <a:xfrm>
            <a:off x="311700" y="487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Photo References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4" name="Google Shape;304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https://www.walmart.com/ip/Samsung-Qi-Certified-Fast-Charge-Wireless-Charging-Pad-2A-Wall-Charger-Supports-wireless-charging-Qi-compatible-smartphones-including-Samsung-Galaxy-/46821815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https://www.kidstoysnews.com/virtual-reality-headset-samsung-gear-vr-review/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https://www.lucidsound.com/ls25-esports-stereo-gaming-headset-lucidsound.html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https://www.amazon.com/Adjustable-Mannequin-Chrome-Stand-stand/dp/B00GVHW5KE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https://www.google.com/url?sa=i&amp;source=images&amp;cd=&amp;cad=rja&amp;uact=8&amp;ved=2ahUKEwjWvfHt36LhAhUo8IMKHdU9AhUQjRx6BAgBEAU&amp;url=https%3A%2F%2Fwww.gamingnexus.com%2FArticle%2F5577%2F3dRudder%2F&amp;psig=AOvVaw1Gw-lxQ-NZZ7yc0pYEZrMD&amp;ust=1553790776327558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https://www.google.com/search?q=3d+rudder&amp;rlz=1C1CHBF_enUS747US747&amp;source=lnms&amp;tbm=isch&amp;sa=X&amp;ved=0ahUKEwiHy_ba36LhAhVJTd8KHQqNA2YQ_AUIDygC&amp;biw=1536&amp;bih=722#imgrc=-QtE4Kc0EpoJRM: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Alternative Design (Headset) 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Camera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Visor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1750" y="1288600"/>
            <a:ext cx="3059925" cy="203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Description of Alternative Design (Headset) cont.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Ferrite/ Neodymium headphones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Microphone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5825" y="1195475"/>
            <a:ext cx="2260325" cy="226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Description of Alternative Design (Headset) cont.</a:t>
            </a:r>
            <a:r>
              <a:rPr lang="en"/>
              <a:t> 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Adjustable Dimensions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8025" y="1278800"/>
            <a:ext cx="19812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Description of Alternative Design (Foot Control)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76000" y="11739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Bipedal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 screen button in middle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 buttons for in game movements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&amp; off button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Distorted half sphere shape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Description of Alternative Design (Foot Control) cont.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264825" y="1152488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 top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11.5 in. diameter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Made of Al &amp; other metals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7651" y="1616688"/>
            <a:ext cx="3710075" cy="248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1227</Words>
  <Application>Microsoft Office PowerPoint</Application>
  <PresentationFormat>On-screen Show (16:9)</PresentationFormat>
  <Paragraphs>181</Paragraphs>
  <Slides>41</Slides>
  <Notes>41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Simple Dark</vt:lpstr>
      <vt:lpstr>Adaptive Controller for the Disabled</vt:lpstr>
      <vt:lpstr>Agenda</vt:lpstr>
      <vt:lpstr>Design Statement   </vt:lpstr>
      <vt:lpstr>Description of Alternate Design (Both)</vt:lpstr>
      <vt:lpstr>Description of Alternative Design (Headset) </vt:lpstr>
      <vt:lpstr>Description of Alternative Design (Headset) cont. </vt:lpstr>
      <vt:lpstr>Description of Alternative Design (Headset) cont. </vt:lpstr>
      <vt:lpstr>Description of Alternative Design (Foot Control)</vt:lpstr>
      <vt:lpstr>Description of Alternative Design (Foot Control) cont.</vt:lpstr>
      <vt:lpstr>Description of Alternative Design (Foot Control) cont.</vt:lpstr>
      <vt:lpstr>Introduction of Alt Design </vt:lpstr>
      <vt:lpstr>Slide 12</vt:lpstr>
      <vt:lpstr>High Tier Requirements (Control) </vt:lpstr>
      <vt:lpstr>High Tier Requirements (Control) cont.</vt:lpstr>
      <vt:lpstr>High Tier Requirements (Control) cont.</vt:lpstr>
      <vt:lpstr>High Tier Requirements (Control) cont.</vt:lpstr>
      <vt:lpstr>Pahl &amp; Beitz Criteria </vt:lpstr>
      <vt:lpstr>Slide 18</vt:lpstr>
      <vt:lpstr>Structure</vt:lpstr>
      <vt:lpstr>Structure cont. </vt:lpstr>
      <vt:lpstr>Structure cont. </vt:lpstr>
      <vt:lpstr>Structure cont. </vt:lpstr>
      <vt:lpstr>Structure cont. </vt:lpstr>
      <vt:lpstr>Structure cont. </vt:lpstr>
      <vt:lpstr>Structure cont. </vt:lpstr>
      <vt:lpstr>Structure cont. </vt:lpstr>
      <vt:lpstr>Structure cont. </vt:lpstr>
      <vt:lpstr>Slide 28</vt:lpstr>
      <vt:lpstr>User Interaction</vt:lpstr>
      <vt:lpstr>User Interaction cont.  </vt:lpstr>
      <vt:lpstr>User Interaction cont. </vt:lpstr>
      <vt:lpstr>User Interaction cont. </vt:lpstr>
      <vt:lpstr>Slide 33</vt:lpstr>
      <vt:lpstr>Compatibility</vt:lpstr>
      <vt:lpstr>Compatibility cont. </vt:lpstr>
      <vt:lpstr>Compatibility cont. </vt:lpstr>
      <vt:lpstr>Slide 37</vt:lpstr>
      <vt:lpstr>Cost</vt:lpstr>
      <vt:lpstr>Conclusion</vt:lpstr>
      <vt:lpstr>References </vt:lpstr>
      <vt:lpstr>Photo References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Controller for the Disabled</dc:title>
  <dc:creator>Alvin Chen</dc:creator>
  <cp:lastModifiedBy>CJ Martin</cp:lastModifiedBy>
  <cp:revision>2</cp:revision>
  <dcterms:modified xsi:type="dcterms:W3CDTF">2020-02-25T21:28:20Z</dcterms:modified>
</cp:coreProperties>
</file>