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6" r:id="rId8"/>
    <p:sldId id="267" r:id="rId9"/>
    <p:sldId id="272" r:id="rId10"/>
    <p:sldId id="268" r:id="rId11"/>
    <p:sldId id="269" r:id="rId12"/>
    <p:sldId id="270" r:id="rId13"/>
    <p:sldId id="271" r:id="rId14"/>
    <p:sldId id="262" r:id="rId15"/>
    <p:sldId id="274" r:id="rId16"/>
    <p:sldId id="275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52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0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87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2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2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7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0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1DA6-16EA-4B99-A57E-C700199AA47B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87F14-A974-4DEA-9D45-B31094EB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4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rs.gov/statistics/soi-tax-stats-county-data-2018" TargetMode="External"/><Relationship Id="rId13" Type="http://schemas.openxmlformats.org/officeDocument/2006/relationships/hyperlink" Target="https://www.census.gov/data/datasets/time-series/demo/popest/intercensal-2000-2010-counties.html" TargetMode="External"/><Relationship Id="rId18" Type="http://schemas.openxmlformats.org/officeDocument/2006/relationships/hyperlink" Target="https://ucr.fbi.gov/crime-in-the-u.s/2010/crime-in-the-u.s.-2010/tables/10tbl80.xls/view" TargetMode="External"/><Relationship Id="rId3" Type="http://schemas.microsoft.com/office/2007/relationships/hdphoto" Target="../media/hdphoto1.wdp"/><Relationship Id="rId21" Type="http://schemas.openxmlformats.org/officeDocument/2006/relationships/hyperlink" Target="https://advisorsmith.com/data/coli/" TargetMode="External"/><Relationship Id="rId7" Type="http://schemas.openxmlformats.org/officeDocument/2006/relationships/hyperlink" Target="https://taxfoundation.org/" TargetMode="External"/><Relationship Id="rId12" Type="http://schemas.openxmlformats.org/officeDocument/2006/relationships/hyperlink" Target="https://data.census.gov/cedsci/table?q=United%20States&amp;g=0USfalse_0100000US%240500000&amp;tid=ACSDP1Y2017.DP05&amp;hidePreview=true" TargetMode="External"/><Relationship Id="rId17" Type="http://schemas.openxmlformats.org/officeDocument/2006/relationships/hyperlink" Target="https://www.icpsr.umich.edu/web/NACJD/search/studies?q=&amp;SERIESFULL_FACET_Q=57%7CUniform%20Crime%20Reporting%20Program%20Data%20Series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www.icpsr.umich.edu/web/NACJD/studies/36399/datadocumentation" TargetMode="External"/><Relationship Id="rId20" Type="http://schemas.openxmlformats.org/officeDocument/2006/relationships/hyperlink" Target="https://www.dol.gov/general/topic/statistics/wagesearn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nsus.gov/data/tables/2010/econ/susb/2010-susb-annual.html" TargetMode="External"/><Relationship Id="rId11" Type="http://schemas.openxmlformats.org/officeDocument/2006/relationships/hyperlink" Target="https://dataverse.harvard.edu/dataset.xhtml?persistentId=doi:10.7910/DVN/VOQCHQ" TargetMode="External"/><Relationship Id="rId5" Type="http://schemas.openxmlformats.org/officeDocument/2006/relationships/hyperlink" Target="https://www.epi.org/data/" TargetMode="External"/><Relationship Id="rId15" Type="http://schemas.openxmlformats.org/officeDocument/2006/relationships/hyperlink" Target="https://worldpopulationreview.com/us-counties" TargetMode="External"/><Relationship Id="rId10" Type="http://schemas.openxmlformats.org/officeDocument/2006/relationships/hyperlink" Target="https://www.nass.usda.gov/Publications/AgCensus/2017/Full_Report/Volume_1,_Chapter_2_County_Level/" TargetMode="External"/><Relationship Id="rId19" Type="http://schemas.openxmlformats.org/officeDocument/2006/relationships/hyperlink" Target="https://www.bea.gov/data/income-saving/personal-income-county-metro-and-other-areas" TargetMode="External"/><Relationship Id="rId4" Type="http://schemas.openxmlformats.org/officeDocument/2006/relationships/hyperlink" Target="https://www.ers.usda.gov/data-products/county-level-data-sets/download-data/" TargetMode="External"/><Relationship Id="rId9" Type="http://schemas.openxmlformats.org/officeDocument/2006/relationships/hyperlink" Target="https://www.census.gov/programs-surveys/geography/guidance/geo-areas/urban-rural/2010-urban-rural.html" TargetMode="External"/><Relationship Id="rId14" Type="http://schemas.openxmlformats.org/officeDocument/2006/relationships/hyperlink" Target="https://www.census.gov/data/datasets/time-series/demo/popest/2010s-counties-detail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7A9545-0387-402F-B60E-6208C824E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30443-AABE-47C2-867B-D98512F5A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615" y="1754257"/>
            <a:ext cx="9737821" cy="20229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Factors are correlated with Unemployment and can they be used to address the issue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4C2B8-72EF-4345-BB2C-8596896B0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484" y="3972385"/>
            <a:ext cx="2718178" cy="125218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700" dirty="0" err="1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Kyoungho</a:t>
            </a:r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Kim</a:t>
            </a:r>
          </a:p>
          <a:p>
            <a:pPr algn="ctr"/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Jordan Gates</a:t>
            </a:r>
          </a:p>
          <a:p>
            <a:pPr algn="ctr"/>
            <a:r>
              <a:rPr lang="en-US" sz="17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Joomart Achekeev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431B52-C2F9-46C4-9410-FEB2D438F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91" y="263173"/>
            <a:ext cx="1683817" cy="14680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7D0EC-28B9-41C9-A37F-256647F76680}"/>
              </a:ext>
            </a:extLst>
          </p:cNvPr>
          <p:cNvSpPr txBox="1"/>
          <p:nvPr/>
        </p:nvSpPr>
        <p:spPr>
          <a:xfrm>
            <a:off x="4960961" y="6497001"/>
            <a:ext cx="730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 logo is used for entertainment reasons only and does not belong to any members of the group</a:t>
            </a:r>
          </a:p>
        </p:txBody>
      </p:sp>
    </p:spTree>
    <p:extLst>
      <p:ext uri="{BB962C8B-B14F-4D97-AF65-F5344CB8AC3E}">
        <p14:creationId xmlns:p14="http://schemas.microsoft.com/office/powerpoint/2010/main" val="118498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E63F71-1910-4CE3-BC6C-DE2470E54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t="7037" r="2484" b="6368"/>
          <a:stretch/>
        </p:blipFill>
        <p:spPr>
          <a:xfrm>
            <a:off x="806104" y="411254"/>
            <a:ext cx="11227103" cy="60177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686864-29C1-4E13-8067-488D8AE55D92}"/>
              </a:ext>
            </a:extLst>
          </p:cNvPr>
          <p:cNvSpPr txBox="1">
            <a:spLocks/>
          </p:cNvSpPr>
          <p:nvPr/>
        </p:nvSpPr>
        <p:spPr>
          <a:xfrm>
            <a:off x="0" y="75829"/>
            <a:ext cx="1115566" cy="5721322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0434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0"/>
            <a:ext cx="8773234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61849-ABDA-4411-ACAB-741DF593F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75" y="1021102"/>
            <a:ext cx="10670275" cy="564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0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0"/>
            <a:ext cx="8773234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B3FBA-7227-4F15-867C-1D13CA94D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52" y="964829"/>
            <a:ext cx="10847696" cy="57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9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0"/>
            <a:ext cx="8773234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C31CB-079B-4B88-874F-7DEF275DE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59" y="1100201"/>
            <a:ext cx="10418784" cy="56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main code work was done on the data cleaning, and defining the interaction columns to include into the dataset that would be used for modelling.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 for defining the interaction columns was based on identification of the best correlation cutoff percentages for the data </a:t>
            </a:r>
            <a:r>
              <a:rPr lang="en-US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happened to be -.25 and .75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1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 on the original 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 on the engineered 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regression on PCA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Neural network on the engineered 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Second level data hand fed predictions from LR and NN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5" y="167414"/>
            <a:ext cx="1010475" cy="5197066"/>
          </a:xfrm>
        </p:spPr>
        <p:txBody>
          <a:bodyPr vert="vert270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 progress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532C5E-55BC-4243-B634-DBCD96E3ADEC}"/>
              </a:ext>
            </a:extLst>
          </p:cNvPr>
          <p:cNvGrpSpPr/>
          <p:nvPr/>
        </p:nvGrpSpPr>
        <p:grpSpPr>
          <a:xfrm>
            <a:off x="2985516" y="321564"/>
            <a:ext cx="6646164" cy="6214872"/>
            <a:chOff x="1315212" y="478536"/>
            <a:chExt cx="5942076" cy="59009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1055F9-81C1-4D53-BCAC-648F702A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12" y="478536"/>
              <a:ext cx="3023616" cy="302361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15625E-B3AD-4064-8397-B06A7778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672" y="478536"/>
              <a:ext cx="3023616" cy="30236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398FF9-084B-46F0-9B36-2F752A27F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824" y="3429000"/>
              <a:ext cx="2950464" cy="295046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30ABB5-66D9-44C1-B44B-120DF24C2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212" y="3355848"/>
              <a:ext cx="3023616" cy="3023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63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Obstacles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 flow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1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Obstacles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 flow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3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4650"/>
            <a:ext cx="9905999" cy="5540991"/>
          </a:xfrm>
        </p:spPr>
        <p:txBody>
          <a:bodyPr>
            <a:normAutofit fontScale="40000" lnSpcReduction="20000"/>
          </a:bodyPr>
          <a:lstStyle/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https://www.ers.usda.gov/data-products/county-level-data-sets/download-data/</a:t>
            </a:r>
            <a:endParaRPr lang="en-US" i="0" u="none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https://www.epi.org/data/</a:t>
            </a:r>
            <a:endParaRPr lang="en-US" i="0" u="none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https://www.census.gov/data/tables/2010/econ/susb/2010-susb-annual.html</a:t>
            </a:r>
            <a:endParaRPr lang="en-US" i="0" u="sng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https://taxfoundation.org/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https://www.irs.gov/statistics/soi-tax-stats-county-data-2018</a:t>
            </a:r>
            <a:endParaRPr lang="en-US" i="0" u="none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https://www.census.gov/programs-surveys/geography/guidance/geo-areas/urban-rural/2010-urban-rural.html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https://www.nass.usda.gov/Publications/AgCensus/2017/Full_Report/Volume_1,_Chapter_2_County_Level/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https://dataverse.harvard.edu/dataset.xhtml?persistentId=doi:10.7910/DVN/VOQCHQ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https://www.ers.usda.gov/data-products/county-level-data-sets/download-data/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https://data.census.gov/cedsci/table?q=United%20States&amp;g=0USfalse_0100000US%240500000&amp;tid=ACSDP1Y2017.DP05&amp;hidePreview=true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https://www.census.gov/data/datasets/time-series/demo/popest/intercensal-2000-2010-counties.html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https://www.census.gov/data/datasets/time-series/demo/popest/2010s-counties-detail.html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https://worldpopulationreview.com/us-counties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https://www.icpsr.umich.edu/web/NACJD/studies/36399/datadocumentation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https://www.icpsr.umich.edu/web/NACJD/search/studies?q=&amp;SERIESFULL_FACET_Q=57%7CUniform%20Crime%20Reporting%20Program%20Data%20Series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https://ucr.fbi.gov/crime-in-the-u.s/2010/crime-in-the-u.s.-2010/tables/10tbl80.xls/view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sng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https://www.bea.gov/data/income-saving/personal-income-county-metro-and-other-areas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https://www.dol.gov/general/topic/statistics/wagesearnings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  <a:p>
            <a:r>
              <a:rPr lang="en-US" i="0" u="none" dirty="0">
                <a:solidFill>
                  <a:schemeClr val="bg2">
                    <a:lumMod val="75000"/>
                  </a:schemeClr>
                </a:solidFill>
                <a:effectLst/>
                <a:latin typeface="Slack-Lato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https://advisorsmith.com/data/coli/</a:t>
            </a:r>
            <a:endParaRPr lang="en-US" i="0" dirty="0">
              <a:solidFill>
                <a:schemeClr val="bg2">
                  <a:lumMod val="75000"/>
                </a:schemeClr>
              </a:solidFill>
              <a:effectLst/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95094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Code flow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Recommendations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8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Unemployment – one of the indexes that depicts the overall health of the economy of a country.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‘normal’ is considered to be under 5% of the total population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Unemployment rate at the moment is 4.2% according to the department of labor statistics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Unemployment rate in 2010 was 9.6 %</a:t>
            </a:r>
          </a:p>
        </p:txBody>
      </p:sp>
    </p:spTree>
    <p:extLst>
      <p:ext uri="{BB962C8B-B14F-4D97-AF65-F5344CB8AC3E}">
        <p14:creationId xmlns:p14="http://schemas.microsoft.com/office/powerpoint/2010/main" val="384523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factors correlate with the unemployment and can they be used to predict the unemployment rate in a random US county?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F335-35A2-4006-9513-61363C5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final dataset used for the project was based on information collected from numerous resources such as US Census, FBI, MIT, Department of Labor Statistics and others.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was collected in regards to the counties of the US.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2010 was the year that most of the collected information had data on. 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0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64402-B2A8-41C1-BD9A-507E2249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29"/>
            <a:ext cx="1115566" cy="5721322"/>
          </a:xfrm>
        </p:spPr>
        <p:txBody>
          <a:bodyPr vert="vert270"/>
          <a:lstStyle/>
          <a:p>
            <a:pPr algn="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2C147-42E8-4366-8635-87CB8FBC6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23" y="140353"/>
            <a:ext cx="10509719" cy="39411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1886AD-9C58-4A26-B6A9-0C2961A1296E}"/>
              </a:ext>
            </a:extLst>
          </p:cNvPr>
          <p:cNvSpPr txBox="1"/>
          <p:nvPr/>
        </p:nvSpPr>
        <p:spPr>
          <a:xfrm>
            <a:off x="1398923" y="4267200"/>
            <a:ext cx="10162032" cy="216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 average, there were significantly more liquor stores per 10k people in counties with lower than average unemployment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Counties with a higher than average unemployment rate tended to have more people who voted Democrat than Republican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Higher unemployment counties had a slightly higher rural population on average</a:t>
            </a:r>
          </a:p>
        </p:txBody>
      </p:sp>
    </p:spTree>
    <p:extLst>
      <p:ext uri="{BB962C8B-B14F-4D97-AF65-F5344CB8AC3E}">
        <p14:creationId xmlns:p14="http://schemas.microsoft.com/office/powerpoint/2010/main" val="322297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A041BB-8BE9-44DC-AFA8-DEF480351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7" y="75829"/>
            <a:ext cx="11031353" cy="413675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DB3FDF4-929F-41B8-970A-01EEFD38D2E0}"/>
              </a:ext>
            </a:extLst>
          </p:cNvPr>
          <p:cNvSpPr txBox="1">
            <a:spLocks/>
          </p:cNvSpPr>
          <p:nvPr/>
        </p:nvSpPr>
        <p:spPr>
          <a:xfrm>
            <a:off x="0" y="75829"/>
            <a:ext cx="1115566" cy="5721322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EF492-8D98-4DB9-871A-1C64C95AB405}"/>
              </a:ext>
            </a:extLst>
          </p:cNvPr>
          <p:cNvSpPr txBox="1"/>
          <p:nvPr/>
        </p:nvSpPr>
        <p:spPr>
          <a:xfrm>
            <a:off x="1115566" y="4502557"/>
            <a:ext cx="10265666" cy="1663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Counties with a higher than average unemployment rate also displayed higher numbers of single parents and smokers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Counties with a lower than average unemployment rate tended to have a slightly higher percentage of high school and college graduates</a:t>
            </a:r>
          </a:p>
        </p:txBody>
      </p:sp>
    </p:spTree>
    <p:extLst>
      <p:ext uri="{BB962C8B-B14F-4D97-AF65-F5344CB8AC3E}">
        <p14:creationId xmlns:p14="http://schemas.microsoft.com/office/powerpoint/2010/main" val="248447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8F7F1-B0DE-49C8-ADB0-887A69228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3" y="128081"/>
            <a:ext cx="11054145" cy="394790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58B5EA-C5F9-424B-983B-F82AE3AB1580}"/>
              </a:ext>
            </a:extLst>
          </p:cNvPr>
          <p:cNvSpPr txBox="1">
            <a:spLocks/>
          </p:cNvSpPr>
          <p:nvPr/>
        </p:nvSpPr>
        <p:spPr>
          <a:xfrm>
            <a:off x="0" y="75829"/>
            <a:ext cx="1115566" cy="5721322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F979F-69C6-4BAD-A5C1-1B69E5E3BBFD}"/>
              </a:ext>
            </a:extLst>
          </p:cNvPr>
          <p:cNvSpPr txBox="1"/>
          <p:nvPr/>
        </p:nvSpPr>
        <p:spPr>
          <a:xfrm>
            <a:off x="999742" y="4214168"/>
            <a:ext cx="10771633" cy="1663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Counties with lower than average unemployment rates tended to have significantly more small to medium size businesses than higher than average unemployment counties</a:t>
            </a:r>
          </a:p>
          <a:p>
            <a:pPr marL="228600" indent="-228600" defTabSz="914400" fontAlgn="base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Lower than average unemployment counties tended to have a lower amount of their population in jail, but a noticeably higher amount of crime per capita</a:t>
            </a:r>
          </a:p>
        </p:txBody>
      </p:sp>
    </p:spTree>
    <p:extLst>
      <p:ext uri="{BB962C8B-B14F-4D97-AF65-F5344CB8AC3E}">
        <p14:creationId xmlns:p14="http://schemas.microsoft.com/office/powerpoint/2010/main" val="105867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EF8E8-F7BC-40C3-9710-68AEFED57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78A8D-E9C3-4298-B39B-255FF50D7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56" y="153802"/>
            <a:ext cx="10919134" cy="65700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43E8C5-B9E1-4271-8014-E31619148F5F}"/>
              </a:ext>
            </a:extLst>
          </p:cNvPr>
          <p:cNvSpPr txBox="1">
            <a:spLocks/>
          </p:cNvSpPr>
          <p:nvPr/>
        </p:nvSpPr>
        <p:spPr>
          <a:xfrm>
            <a:off x="0" y="75829"/>
            <a:ext cx="1115566" cy="5721322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106222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312</TotalTime>
  <Words>796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Slack-Lato</vt:lpstr>
      <vt:lpstr>Tw Cen MT</vt:lpstr>
      <vt:lpstr>Circuit</vt:lpstr>
      <vt:lpstr>What Factors are correlated with Unemployment and can they be used to address the issue</vt:lpstr>
      <vt:lpstr>contents</vt:lpstr>
      <vt:lpstr>Introduction</vt:lpstr>
      <vt:lpstr>Problem statement</vt:lpstr>
      <vt:lpstr>Data</vt:lpstr>
      <vt:lpstr>Insights</vt:lpstr>
      <vt:lpstr>PowerPoint Presentation</vt:lpstr>
      <vt:lpstr>PowerPoint Presentation</vt:lpstr>
      <vt:lpstr>PowerPoint Presentation</vt:lpstr>
      <vt:lpstr>PowerPoint Presentation</vt:lpstr>
      <vt:lpstr>Insights</vt:lpstr>
      <vt:lpstr>Insights</vt:lpstr>
      <vt:lpstr>Insights</vt:lpstr>
      <vt:lpstr>CODE</vt:lpstr>
      <vt:lpstr>Models</vt:lpstr>
      <vt:lpstr>Models progress</vt:lpstr>
      <vt:lpstr>4</vt:lpstr>
      <vt:lpstr>4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are correlated with Unemployment and can they be used to address the issue</dc:title>
  <dc:creator>Joomart</dc:creator>
  <cp:lastModifiedBy>Joomart</cp:lastModifiedBy>
  <cp:revision>3</cp:revision>
  <dcterms:created xsi:type="dcterms:W3CDTF">2021-12-17T01:24:57Z</dcterms:created>
  <dcterms:modified xsi:type="dcterms:W3CDTF">2021-12-17T07:09:41Z</dcterms:modified>
</cp:coreProperties>
</file>