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8" autoAdjust="0"/>
  </p:normalViewPr>
  <p:slideViewPr>
    <p:cSldViewPr snapToGrid="0">
      <p:cViewPr varScale="1">
        <p:scale>
          <a:sx n="77" d="100"/>
          <a:sy n="77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6011-247A-7A6C-E026-69B360E4C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6630-B174-689F-EE63-13B7A0919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E49B1-3A64-1DB0-D985-4A71A1AD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7463-F777-9897-0BF8-5D2583E0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027A-019D-C134-71B7-C9D14204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230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515E-11D9-E673-DE6C-4BF6118D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3BB6D-0C90-21D7-FE0A-2E92FE727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4ACC-3B52-00B2-87F3-0F957B6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5E098-192E-0F5D-84EB-35726D31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E4AE-F0E8-7775-87CD-86A4AF1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975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17F83-A6B2-045C-1458-B3B85FF9B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5D5AB-3126-A506-7471-5E0F3009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C5F4-BAA3-9FA5-D58C-390C956A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F434-93FE-F2F7-8B44-D21E81DB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BBFF-AA25-DB59-FAB4-6221581C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560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5AAE-7F99-5A3B-A93F-46823555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2D63-00A2-E138-CE8E-662A9433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200D-48DB-1277-E916-5AC73BE7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6F9B-3915-5687-6601-59775A70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793E-A448-FA1A-2484-EFD5D92C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969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5363-E67A-38ED-883F-D371084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C518-5DEC-CDCD-FB69-9B0DE977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F45C-43D2-3ED4-D734-AEA2914A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9B21-5E0D-91F1-757E-31FCE046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08F4-E2B9-B1FE-A00F-2204E7F4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305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3524-39FA-8C51-1693-7BD68FA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2539-0697-7186-BCD9-B6BA50037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57-57CB-4620-0E51-9C8CBADDF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1D42-0C56-6EEB-0671-7A28D4D9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DCD7-9401-5C6C-521B-056F750B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B508-0189-6813-753E-3CCDC31D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0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9493-2669-52CE-BA97-D0CCC41E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2216-D357-3363-F619-D72BB451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A070-77B9-4E75-3B2F-B330665F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EC5E-8AB1-3E6E-E7CC-A6EE220B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08075-5124-4232-0742-6FF035087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010B1-523A-9330-31A8-7972E0A3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982DC-E5C9-D43E-38DC-92BE2E2E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78751-E4E8-02D2-97B4-F371A274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519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6F54-C6A1-5409-1149-1660D0E7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3FBF-DB99-AD11-8AC4-6F68247F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BE1DD-EB81-5615-1241-850CDF2D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FE95B-B0AB-2F5B-9870-EC07247A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757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565E0-BC21-E0A8-5B78-A334225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93EB1-E011-55ED-368B-647F9EB2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66D4-0C9B-1A28-CCE8-879A6020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837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9AD7-FF71-1527-01ED-18171EA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61BB-DECB-CFE9-8F4F-D6BF3E05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4102-F88A-5680-D59D-A7E49E9AC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CD1-D874-B14E-9B4C-64733134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E106-5629-87DF-07D2-C0032DF7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8BDC-09DE-CAC7-051B-7326A82C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110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A428-6204-1466-C0AF-61F8A0E9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440DB-97F4-5D23-6720-24147E2F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12208-0204-C4B8-1592-EDE1C5F40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6DC9-44F0-78D7-E83B-9DAA3C0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16DC-71A7-CB3A-9C5E-933DAA86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C125-E7D5-DBB2-D76E-12DD7B2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823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59093-E807-BF77-BD7A-4E4B3816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8B5E-F4D3-CB47-385A-6B2AD205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6D01-F380-0273-BDE8-6B0E3C3C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B7A3-E355-4C08-B53A-E4A729D908AB}" type="datetimeFigureOut">
              <a:rPr lang="es-DO" smtClean="0"/>
              <a:t>26/3/2023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3EA3-64A1-FD85-CBB3-3F6761098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5C07-C3EF-E86C-3827-3E4D6A2A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C45F-1723-4093-9AC7-1452AB8591B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339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6CDB0-D28C-8375-8FAC-CC30827F8985}"/>
              </a:ext>
            </a:extLst>
          </p:cNvPr>
          <p:cNvSpPr txBox="1"/>
          <p:nvPr/>
        </p:nvSpPr>
        <p:spPr>
          <a:xfrm>
            <a:off x="3455720" y="3044279"/>
            <a:ext cx="5533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Campaña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Credito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Facil</a:t>
            </a:r>
            <a:endParaRPr lang="es-D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42C9A-7FB0-C3D7-39A7-23927CCA9198}"/>
              </a:ext>
            </a:extLst>
          </p:cNvPr>
          <p:cNvSpPr txBox="1"/>
          <p:nvPr/>
        </p:nvSpPr>
        <p:spPr>
          <a:xfrm>
            <a:off x="2251881" y="2518011"/>
            <a:ext cx="7130114" cy="1415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campana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finalidad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incrementar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ingresos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Tajetas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Credito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Trimestre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EDE17-2497-7D77-F424-FA1378A46C08}"/>
              </a:ext>
            </a:extLst>
          </p:cNvPr>
          <p:cNvSpPr txBox="1"/>
          <p:nvPr/>
        </p:nvSpPr>
        <p:spPr>
          <a:xfrm>
            <a:off x="6384965" y="1260509"/>
            <a:ext cx="5807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Recibimos</a:t>
            </a:r>
            <a:r>
              <a:rPr lang="en-US" sz="1400" dirty="0"/>
              <a:t> un total de  </a:t>
            </a:r>
            <a:r>
              <a:rPr lang="en-US" sz="1400" b="1" dirty="0"/>
              <a:t>3,341</a:t>
            </a:r>
            <a:r>
              <a:rPr lang="en-US" sz="1400" dirty="0"/>
              <a:t> Leads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cuales</a:t>
            </a:r>
            <a:r>
              <a:rPr lang="en-US" sz="1400" dirty="0"/>
              <a:t>  </a:t>
            </a:r>
            <a:r>
              <a:rPr lang="en-US" sz="1400" dirty="0" err="1"/>
              <a:t>hemos</a:t>
            </a:r>
            <a:r>
              <a:rPr lang="en-US" sz="1400" dirty="0"/>
              <a:t> </a:t>
            </a:r>
            <a:r>
              <a:rPr lang="en-US" sz="1400" dirty="0" err="1"/>
              <a:t>logrado</a:t>
            </a:r>
            <a:r>
              <a:rPr lang="en-US" sz="1400" dirty="0"/>
              <a:t> la conversion  a </a:t>
            </a:r>
            <a:r>
              <a:rPr lang="en-US" sz="1400" dirty="0" err="1"/>
              <a:t>clientes</a:t>
            </a:r>
            <a:r>
              <a:rPr lang="en-US" sz="1400" dirty="0"/>
              <a:t> </a:t>
            </a:r>
            <a:r>
              <a:rPr lang="en-US" sz="1400" dirty="0" err="1"/>
              <a:t>Interesados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Producto</a:t>
            </a:r>
            <a:r>
              <a:rPr lang="en-US" sz="1400" dirty="0"/>
              <a:t> de </a:t>
            </a:r>
            <a:r>
              <a:rPr lang="en-US" sz="1400" b="1" dirty="0"/>
              <a:t>(2,298)69%  </a:t>
            </a:r>
            <a:r>
              <a:rPr lang="en-US" sz="1400" dirty="0"/>
              <a:t>vs un </a:t>
            </a:r>
            <a:r>
              <a:rPr lang="en-US" sz="1400" dirty="0" err="1"/>
              <a:t>Objetivo</a:t>
            </a:r>
            <a:r>
              <a:rPr lang="en-US" sz="1400" dirty="0"/>
              <a:t> de </a:t>
            </a:r>
            <a:r>
              <a:rPr lang="en-US" sz="1400" b="1" dirty="0"/>
              <a:t>80% </a:t>
            </a:r>
            <a:r>
              <a:rPr lang="en-US" sz="1400" dirty="0"/>
              <a:t>para un </a:t>
            </a:r>
            <a:r>
              <a:rPr lang="en-US" sz="1400" dirty="0" err="1"/>
              <a:t>logro</a:t>
            </a:r>
            <a:r>
              <a:rPr lang="en-US" sz="1400" dirty="0"/>
              <a:t> de la meta  de </a:t>
            </a:r>
            <a:r>
              <a:rPr lang="en-US" sz="1400" b="1" dirty="0"/>
              <a:t>86%.</a:t>
            </a:r>
            <a:r>
              <a:rPr lang="en-US" sz="1400" dirty="0"/>
              <a:t>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Dentro</a:t>
            </a:r>
            <a:r>
              <a:rPr lang="en-US" sz="1400" dirty="0"/>
              <a:t> de las </a:t>
            </a:r>
            <a:r>
              <a:rPr lang="en-US" sz="1400" dirty="0" err="1"/>
              <a:t>oportunidades</a:t>
            </a:r>
            <a:r>
              <a:rPr lang="en-US" sz="1400" dirty="0"/>
              <a:t> </a:t>
            </a:r>
            <a:r>
              <a:rPr lang="en-US" sz="1400" dirty="0" err="1"/>
              <a:t>Levantadas</a:t>
            </a:r>
            <a:r>
              <a:rPr lang="en-US" sz="1400" dirty="0"/>
              <a:t> para </a:t>
            </a:r>
            <a:r>
              <a:rPr lang="en-US" sz="1400" dirty="0" err="1"/>
              <a:t>contactar</a:t>
            </a:r>
            <a:r>
              <a:rPr lang="en-US" sz="1400" dirty="0"/>
              <a:t> mas clients </a:t>
            </a:r>
            <a:r>
              <a:rPr lang="en-US" sz="1400" dirty="0" err="1"/>
              <a:t>estan</a:t>
            </a:r>
            <a:r>
              <a:rPr lang="en-US" sz="1400" dirty="0"/>
              <a:t> las </a:t>
            </a:r>
            <a:r>
              <a:rPr lang="en-US" sz="1400" dirty="0" err="1"/>
              <a:t>siguientes</a:t>
            </a:r>
            <a:r>
              <a:rPr lang="en-US" sz="1400" dirty="0"/>
              <a:t>:</a:t>
            </a:r>
          </a:p>
          <a:p>
            <a:pPr algn="just"/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Mejor</a:t>
            </a:r>
            <a:r>
              <a:rPr lang="en-US" sz="1400" b="1" dirty="0"/>
              <a:t> </a:t>
            </a:r>
            <a:r>
              <a:rPr lang="en-US" sz="1400" b="1" dirty="0" err="1"/>
              <a:t>calidad</a:t>
            </a:r>
            <a:r>
              <a:rPr lang="en-US" sz="1400" b="1" dirty="0"/>
              <a:t> de la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Mejorar</a:t>
            </a:r>
            <a:r>
              <a:rPr lang="en-US" sz="1400" b="1" dirty="0"/>
              <a:t> </a:t>
            </a:r>
            <a:r>
              <a:rPr lang="en-US" sz="1400" b="1" dirty="0" err="1"/>
              <a:t>el</a:t>
            </a:r>
            <a:r>
              <a:rPr lang="en-US" sz="1400" b="1" dirty="0"/>
              <a:t> </a:t>
            </a:r>
            <a:r>
              <a:rPr lang="en-US" sz="1400" b="1" dirty="0" err="1"/>
              <a:t>tiempo</a:t>
            </a:r>
            <a:r>
              <a:rPr lang="en-US" sz="1400" b="1" dirty="0"/>
              <a:t> de Gestion</a:t>
            </a:r>
          </a:p>
          <a:p>
            <a:pPr algn="just"/>
            <a:endParaRPr lang="es-DO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E95C4-0A1F-21DA-9766-2DA295FB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3" y="2168450"/>
            <a:ext cx="5585361" cy="2505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FD00F-3917-11CD-7DDC-F0CA4FA7BC7E}"/>
              </a:ext>
            </a:extLst>
          </p:cNvPr>
          <p:cNvSpPr txBox="1"/>
          <p:nvPr/>
        </p:nvSpPr>
        <p:spPr>
          <a:xfrm>
            <a:off x="726510" y="4673649"/>
            <a:ext cx="5480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Solo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b="1" dirty="0"/>
              <a:t>65% </a:t>
            </a:r>
            <a:r>
              <a:rPr lang="en-US" sz="1400" dirty="0"/>
              <a:t>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Clientes</a:t>
            </a:r>
            <a:r>
              <a:rPr lang="en-US" sz="1400" dirty="0"/>
              <a:t> que </a:t>
            </a:r>
            <a:r>
              <a:rPr lang="en-US" sz="1400" dirty="0" err="1"/>
              <a:t>mostraron</a:t>
            </a:r>
            <a:r>
              <a:rPr lang="en-US" sz="1400" dirty="0"/>
              <a:t> </a:t>
            </a:r>
            <a:r>
              <a:rPr lang="en-US" sz="1400" dirty="0" err="1"/>
              <a:t>interes</a:t>
            </a:r>
            <a:r>
              <a:rPr lang="en-US" sz="1400" dirty="0"/>
              <a:t> </a:t>
            </a:r>
            <a:r>
              <a:rPr lang="en-US" sz="1400" dirty="0" err="1"/>
              <a:t>logra</a:t>
            </a:r>
            <a:r>
              <a:rPr lang="en-US" sz="1400" dirty="0"/>
              <a:t> ser </a:t>
            </a:r>
            <a:r>
              <a:rPr lang="en-US" sz="1400" dirty="0" err="1"/>
              <a:t>aprobado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r>
              <a:rPr lang="en-US" sz="1400" dirty="0"/>
              <a:t> de </a:t>
            </a:r>
            <a:r>
              <a:rPr lang="en-US" sz="1400" dirty="0" err="1"/>
              <a:t>Riesgo,esto</a:t>
            </a:r>
            <a:r>
              <a:rPr lang="en-US" sz="1400" dirty="0"/>
              <a:t> </a:t>
            </a:r>
            <a:r>
              <a:rPr lang="en-US" sz="1400" dirty="0" err="1"/>
              <a:t>Representa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b="1" dirty="0"/>
              <a:t>45% </a:t>
            </a:r>
            <a:r>
              <a:rPr lang="en-US" sz="1400" dirty="0" err="1"/>
              <a:t>dentro</a:t>
            </a:r>
            <a:r>
              <a:rPr lang="en-US" sz="1400" dirty="0"/>
              <a:t> de la base </a:t>
            </a:r>
            <a:r>
              <a:rPr lang="en-US" sz="1400" dirty="0" err="1"/>
              <a:t>Cargada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Dentro</a:t>
            </a:r>
            <a:r>
              <a:rPr lang="en-US" sz="1400" dirty="0"/>
              <a:t> de las </a:t>
            </a:r>
            <a:r>
              <a:rPr lang="en-US" sz="1400" dirty="0" err="1"/>
              <a:t>oportunidades</a:t>
            </a:r>
            <a:r>
              <a:rPr lang="en-US" sz="1400" dirty="0"/>
              <a:t> para </a:t>
            </a:r>
            <a:r>
              <a:rPr lang="en-US" sz="1400" dirty="0" err="1"/>
              <a:t>mejorar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tasa</a:t>
            </a:r>
            <a:r>
              <a:rPr lang="en-US" sz="1400" dirty="0"/>
              <a:t> </a:t>
            </a:r>
            <a:r>
              <a:rPr lang="en-US" sz="1400" dirty="0" err="1"/>
              <a:t>estan</a:t>
            </a:r>
            <a:r>
              <a:rPr lang="en-US" sz="1400" dirty="0"/>
              <a:t> las </a:t>
            </a:r>
            <a:r>
              <a:rPr lang="en-US" sz="1400" dirty="0" err="1"/>
              <a:t>siguientes</a:t>
            </a:r>
            <a:r>
              <a:rPr lang="en-US" sz="1400" dirty="0"/>
              <a:t>:</a:t>
            </a:r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Conseguir</a:t>
            </a:r>
            <a:r>
              <a:rPr lang="en-US" sz="1400" b="1" dirty="0"/>
              <a:t> </a:t>
            </a:r>
            <a:r>
              <a:rPr lang="en-US" sz="1400" b="1" dirty="0" err="1"/>
              <a:t>mejores</a:t>
            </a:r>
            <a:r>
              <a:rPr lang="en-US" sz="1400" b="1" dirty="0"/>
              <a:t> </a:t>
            </a:r>
            <a:r>
              <a:rPr lang="en-US" sz="1400" b="1" dirty="0" err="1"/>
              <a:t>Perfiles</a:t>
            </a:r>
            <a:r>
              <a:rPr lang="en-US" sz="1400" b="1" dirty="0"/>
              <a:t> de </a:t>
            </a:r>
            <a:r>
              <a:rPr lang="en-US" sz="1400" b="1" dirty="0" err="1"/>
              <a:t>clientes</a:t>
            </a:r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Relajar</a:t>
            </a:r>
            <a:r>
              <a:rPr lang="en-US" sz="1400" b="1" dirty="0"/>
              <a:t> un poco </a:t>
            </a:r>
            <a:r>
              <a:rPr lang="en-US" sz="1400" b="1" dirty="0" err="1"/>
              <a:t>los</a:t>
            </a:r>
            <a:r>
              <a:rPr lang="en-US" sz="1400" b="1" dirty="0"/>
              <a:t> </a:t>
            </a:r>
            <a:r>
              <a:rPr lang="en-US" sz="1400" b="1" dirty="0" err="1"/>
              <a:t>parametros</a:t>
            </a:r>
            <a:r>
              <a:rPr lang="en-US" sz="1400" b="1" dirty="0"/>
              <a:t> del </a:t>
            </a:r>
            <a:r>
              <a:rPr lang="en-US" sz="1400" b="1" dirty="0" err="1"/>
              <a:t>modelo</a:t>
            </a:r>
            <a:endParaRPr lang="en-US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00A71B-D571-5D76-01EC-FF1B6609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1" y="4329174"/>
            <a:ext cx="4571339" cy="25288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D2DF9-E528-BE69-1AF5-64EA7E9FDD67}"/>
              </a:ext>
            </a:extLst>
          </p:cNvPr>
          <p:cNvSpPr txBox="1"/>
          <p:nvPr/>
        </p:nvSpPr>
        <p:spPr>
          <a:xfrm>
            <a:off x="-56364" y="464194"/>
            <a:ext cx="6441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Leads</a:t>
            </a:r>
            <a:endParaRPr lang="es-DO" b="1" dirty="0"/>
          </a:p>
        </p:txBody>
      </p:sp>
    </p:spTree>
    <p:extLst>
      <p:ext uri="{BB962C8B-B14F-4D97-AF65-F5344CB8AC3E}">
        <p14:creationId xmlns:p14="http://schemas.microsoft.com/office/powerpoint/2010/main" val="27162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76229-4FA8-2588-8FB3-972A228F2C8D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73BE5-A725-8CAA-1C0D-223252F0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7" y="3843618"/>
            <a:ext cx="5083586" cy="2374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EA05EC-0390-5742-A4F5-7356AED25150}"/>
              </a:ext>
            </a:extLst>
          </p:cNvPr>
          <p:cNvSpPr txBox="1"/>
          <p:nvPr/>
        </p:nvSpPr>
        <p:spPr>
          <a:xfrm>
            <a:off x="5608709" y="1027283"/>
            <a:ext cx="432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Nuestra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dirty="0"/>
              <a:t>T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asa de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Exito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es de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65%(1,505)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Aprobaciones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las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cuales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70%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Corresponden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Tarjeta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Plastica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otro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Digital.</a:t>
            </a:r>
            <a:endParaRPr lang="es-DO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887EB4-6F68-306D-A549-D5E6DDA6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7" y="388307"/>
            <a:ext cx="4572088" cy="320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E3438D-BF94-E816-0F41-2C1E01FEDAD3}"/>
              </a:ext>
            </a:extLst>
          </p:cNvPr>
          <p:cNvSpPr txBox="1"/>
          <p:nvPr/>
        </p:nvSpPr>
        <p:spPr>
          <a:xfrm>
            <a:off x="5951869" y="3843618"/>
            <a:ext cx="5529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32688">
              <a:spcAft>
                <a:spcPts val="600"/>
              </a:spcAft>
            </a:pPr>
            <a:r>
              <a:rPr lang="en-US" sz="1400" dirty="0" err="1"/>
              <a:t>Debemos</a:t>
            </a:r>
            <a:r>
              <a:rPr lang="en-US" sz="1400" dirty="0"/>
              <a:t> </a:t>
            </a:r>
            <a:r>
              <a:rPr lang="en-US" sz="1400" dirty="0" err="1"/>
              <a:t>prestar</a:t>
            </a:r>
            <a:r>
              <a:rPr lang="en-US" sz="1400" dirty="0"/>
              <a:t> </a:t>
            </a:r>
            <a:r>
              <a:rPr lang="en-US" sz="1400" dirty="0" err="1"/>
              <a:t>atencion</a:t>
            </a:r>
            <a:r>
              <a:rPr lang="en-US" sz="1400" dirty="0"/>
              <a:t> a la </a:t>
            </a:r>
            <a:r>
              <a:rPr lang="en-US" sz="1400" b="1" dirty="0"/>
              <a:t>Base  de </a:t>
            </a:r>
            <a:r>
              <a:rPr lang="en-US" sz="1400" b="1" dirty="0" err="1"/>
              <a:t>Tajetas</a:t>
            </a:r>
            <a:r>
              <a:rPr lang="en-US" sz="1400" b="1" dirty="0"/>
              <a:t> </a:t>
            </a:r>
            <a:r>
              <a:rPr lang="en-US" sz="1400" b="1" dirty="0" err="1"/>
              <a:t>Digitales</a:t>
            </a:r>
            <a:r>
              <a:rPr lang="en-US" sz="1400" b="1" dirty="0"/>
              <a:t> </a:t>
            </a:r>
            <a:r>
              <a:rPr lang="en-US" sz="1400" dirty="0" err="1"/>
              <a:t>ya</a:t>
            </a:r>
            <a:r>
              <a:rPr lang="en-US" sz="1400" dirty="0"/>
              <a:t> que  le dan mayor </a:t>
            </a:r>
            <a:r>
              <a:rPr lang="en-US" sz="1400" dirty="0" err="1"/>
              <a:t>uso</a:t>
            </a:r>
            <a:r>
              <a:rPr lang="en-US" sz="1400" dirty="0"/>
              <a:t> a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producto</a:t>
            </a:r>
            <a:r>
              <a:rPr lang="en-US" sz="1400" dirty="0"/>
              <a:t> que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grupo</a:t>
            </a:r>
            <a:r>
              <a:rPr lang="en-US" sz="1400" dirty="0"/>
              <a:t> </a:t>
            </a:r>
            <a:r>
              <a:rPr lang="en-US" sz="1400" dirty="0" err="1"/>
              <a:t>contrario</a:t>
            </a:r>
            <a:r>
              <a:rPr lang="en-US" sz="1400" dirty="0"/>
              <a:t>.</a:t>
            </a:r>
          </a:p>
          <a:p>
            <a:pPr algn="just" defTabSz="932688">
              <a:spcAft>
                <a:spcPts val="600"/>
              </a:spcAft>
            </a:pPr>
            <a:r>
              <a:rPr lang="en-US" sz="1400" dirty="0" err="1"/>
              <a:t>Incentivando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 </a:t>
            </a:r>
            <a:r>
              <a:rPr lang="en-US" sz="1400" dirty="0" err="1"/>
              <a:t>cretecimiento</a:t>
            </a:r>
            <a:r>
              <a:rPr lang="en-US" sz="1400" dirty="0"/>
              <a:t> de  </a:t>
            </a:r>
            <a:r>
              <a:rPr lang="en-US" sz="1400" dirty="0" err="1"/>
              <a:t>esta</a:t>
            </a:r>
            <a:r>
              <a:rPr lang="en-US" sz="1400" dirty="0"/>
              <a:t> base Tambien </a:t>
            </a:r>
            <a:r>
              <a:rPr lang="en-US" sz="1400" dirty="0" err="1"/>
              <a:t>podriamos</a:t>
            </a:r>
            <a:r>
              <a:rPr lang="en-US" sz="1400" dirty="0"/>
              <a:t> </a:t>
            </a:r>
            <a:r>
              <a:rPr lang="en-US" sz="1400" dirty="0" err="1"/>
              <a:t>eliminar</a:t>
            </a:r>
            <a:r>
              <a:rPr lang="en-US" sz="1400" dirty="0"/>
              <a:t> </a:t>
            </a:r>
            <a:r>
              <a:rPr lang="en-US" sz="1400" dirty="0" err="1"/>
              <a:t>costos</a:t>
            </a:r>
            <a:r>
              <a:rPr lang="en-US" sz="1400" dirty="0"/>
              <a:t> </a:t>
            </a:r>
            <a:r>
              <a:rPr lang="en-US" sz="1400" dirty="0" err="1"/>
              <a:t>reduciendo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gastos</a:t>
            </a:r>
            <a:r>
              <a:rPr lang="en-US" sz="1400" dirty="0"/>
              <a:t> </a:t>
            </a:r>
            <a:r>
              <a:rPr lang="en-US" sz="1400" dirty="0" err="1"/>
              <a:t>operativos</a:t>
            </a:r>
            <a:r>
              <a:rPr lang="en-US" sz="1400" dirty="0"/>
              <a:t> que un </a:t>
            </a:r>
            <a:r>
              <a:rPr lang="en-US" sz="1400" dirty="0" err="1"/>
              <a:t>producto</a:t>
            </a:r>
            <a:r>
              <a:rPr lang="en-US" sz="1400" dirty="0"/>
              <a:t> </a:t>
            </a:r>
            <a:r>
              <a:rPr lang="en-US" sz="1400" dirty="0" err="1"/>
              <a:t>fisico</a:t>
            </a:r>
            <a:r>
              <a:rPr lang="en-US" sz="1400" dirty="0"/>
              <a:t> </a:t>
            </a:r>
            <a:r>
              <a:rPr lang="en-US" sz="1400" dirty="0" err="1"/>
              <a:t>conyeva</a:t>
            </a:r>
            <a:endParaRPr lang="en-US" sz="1400" dirty="0"/>
          </a:p>
          <a:p>
            <a:pPr defTabSz="932688">
              <a:spcAft>
                <a:spcPts val="600"/>
              </a:spcAft>
            </a:pPr>
            <a:endParaRPr lang="es-DO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7BE08-3511-596D-FEBA-B1928C216E12}"/>
              </a:ext>
            </a:extLst>
          </p:cNvPr>
          <p:cNvSpPr txBox="1"/>
          <p:nvPr/>
        </p:nvSpPr>
        <p:spPr>
          <a:xfrm>
            <a:off x="5608709" y="187890"/>
            <a:ext cx="644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Aprobaciones</a:t>
            </a:r>
            <a:endParaRPr lang="es-DO" b="1" dirty="0"/>
          </a:p>
        </p:txBody>
      </p:sp>
    </p:spTree>
    <p:extLst>
      <p:ext uri="{BB962C8B-B14F-4D97-AF65-F5344CB8AC3E}">
        <p14:creationId xmlns:p14="http://schemas.microsoft.com/office/powerpoint/2010/main" val="113172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E56C8-6228-10E8-F4DF-8B2339FB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1" y="753486"/>
            <a:ext cx="8699104" cy="43821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2B5E1C-C0BD-A28D-A8C7-526E09E45C95}"/>
              </a:ext>
            </a:extLst>
          </p:cNvPr>
          <p:cNvCxnSpPr>
            <a:cxnSpLocks/>
          </p:cNvCxnSpPr>
          <p:nvPr/>
        </p:nvCxnSpPr>
        <p:spPr>
          <a:xfrm flipH="1">
            <a:off x="3920647" y="3795387"/>
            <a:ext cx="368265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4D9A2BC-3239-FA8D-0359-2745760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85" y="3062612"/>
            <a:ext cx="4328957" cy="268229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11D0-3A71-2245-E89E-BC9F43972156}"/>
              </a:ext>
            </a:extLst>
          </p:cNvPr>
          <p:cNvCxnSpPr>
            <a:cxnSpLocks/>
          </p:cNvCxnSpPr>
          <p:nvPr/>
        </p:nvCxnSpPr>
        <p:spPr>
          <a:xfrm flipH="1">
            <a:off x="3645074" y="4185781"/>
            <a:ext cx="4096011" cy="34864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0F40C-4ECD-3F93-C690-B804EC6B572C}"/>
              </a:ext>
            </a:extLst>
          </p:cNvPr>
          <p:cNvSpPr txBox="1"/>
          <p:nvPr/>
        </p:nvSpPr>
        <p:spPr>
          <a:xfrm>
            <a:off x="450937" y="162838"/>
            <a:ext cx="1048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Envios</a:t>
            </a:r>
            <a:r>
              <a:rPr lang="en-US" b="1" dirty="0"/>
              <a:t>  de </a:t>
            </a:r>
            <a:r>
              <a:rPr lang="en-US" b="1" dirty="0" err="1"/>
              <a:t>Tarjeta</a:t>
            </a:r>
            <a:r>
              <a:rPr lang="en-US" b="1" dirty="0"/>
              <a:t> </a:t>
            </a:r>
            <a:r>
              <a:rPr lang="en-US" b="1" dirty="0" err="1"/>
              <a:t>Fisicas</a:t>
            </a:r>
            <a:r>
              <a:rPr lang="en-US" b="1" dirty="0"/>
              <a:t> </a:t>
            </a:r>
            <a:r>
              <a:rPr lang="en-US" sz="2400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Codigo</a:t>
            </a:r>
            <a:r>
              <a:rPr lang="en-US" b="1" dirty="0"/>
              <a:t> Postal</a:t>
            </a:r>
          </a:p>
          <a:p>
            <a:endParaRPr lang="es-DO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2B439-08E3-4C52-98F0-4F77A931785A}"/>
              </a:ext>
            </a:extLst>
          </p:cNvPr>
          <p:cNvSpPr txBox="1"/>
          <p:nvPr/>
        </p:nvSpPr>
        <p:spPr>
          <a:xfrm>
            <a:off x="299631" y="5404513"/>
            <a:ext cx="730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 </a:t>
            </a:r>
            <a:r>
              <a:rPr lang="en-US" sz="1400" b="1" dirty="0"/>
              <a:t>CP 64000,44620 </a:t>
            </a:r>
            <a:r>
              <a:rPr lang="en-US" sz="1400" dirty="0"/>
              <a:t>son </a:t>
            </a:r>
            <a:r>
              <a:rPr lang="en-US" sz="1400" dirty="0" err="1"/>
              <a:t>nuestros</a:t>
            </a:r>
            <a:r>
              <a:rPr lang="en-US" sz="1400" dirty="0"/>
              <a:t> </a:t>
            </a:r>
            <a:r>
              <a:rPr lang="en-US" sz="1400" dirty="0" err="1"/>
              <a:t>mayores</a:t>
            </a:r>
            <a:r>
              <a:rPr lang="en-US" sz="1400" dirty="0"/>
              <a:t> </a:t>
            </a:r>
            <a:r>
              <a:rPr lang="en-US" sz="1400" dirty="0" err="1"/>
              <a:t>generadores</a:t>
            </a:r>
            <a:r>
              <a:rPr lang="en-US" sz="1400" dirty="0"/>
              <a:t> de </a:t>
            </a:r>
            <a:r>
              <a:rPr lang="en-US" sz="1400" dirty="0" err="1"/>
              <a:t>intereses</a:t>
            </a:r>
            <a:r>
              <a:rPr lang="en-US" sz="1400" dirty="0"/>
              <a:t> y </a:t>
            </a:r>
            <a:r>
              <a:rPr lang="en-US" sz="1400" dirty="0" err="1"/>
              <a:t>actualmente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ocupando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ultimos</a:t>
            </a:r>
            <a:r>
              <a:rPr lang="en-US" sz="1400" dirty="0"/>
              <a:t> </a:t>
            </a:r>
            <a:r>
              <a:rPr lang="en-US" sz="1400" dirty="0" err="1"/>
              <a:t>lugares</a:t>
            </a:r>
            <a:r>
              <a:rPr lang="en-US" sz="1400" dirty="0"/>
              <a:t> </a:t>
            </a:r>
            <a:r>
              <a:rPr lang="en-US" sz="1400" dirty="0" err="1"/>
              <a:t>deberiamos</a:t>
            </a:r>
            <a:r>
              <a:rPr lang="en-US" sz="1400" dirty="0"/>
              <a:t> </a:t>
            </a:r>
            <a:r>
              <a:rPr lang="en-US" sz="1400" dirty="0" err="1"/>
              <a:t>crear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estrategia</a:t>
            </a:r>
            <a:r>
              <a:rPr lang="en-US" sz="1400" dirty="0"/>
              <a:t> </a:t>
            </a:r>
            <a:r>
              <a:rPr lang="en-US" sz="1400" dirty="0" err="1"/>
              <a:t>enfocada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ellos</a:t>
            </a:r>
            <a:r>
              <a:rPr lang="en-US" sz="1400" dirty="0"/>
              <a:t>.</a:t>
            </a:r>
            <a:endParaRPr lang="es-DO" sz="1400" b="1" dirty="0"/>
          </a:p>
        </p:txBody>
      </p:sp>
    </p:spTree>
    <p:extLst>
      <p:ext uri="{BB962C8B-B14F-4D97-AF65-F5344CB8AC3E}">
        <p14:creationId xmlns:p14="http://schemas.microsoft.com/office/powerpoint/2010/main" val="117235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02920-A849-74AC-8301-C1CD5CD4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1" y="2174152"/>
            <a:ext cx="6030050" cy="3712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D01BF-C692-878C-0331-D83E2FADDA3D}"/>
              </a:ext>
            </a:extLst>
          </p:cNvPr>
          <p:cNvSpPr txBox="1"/>
          <p:nvPr/>
        </p:nvSpPr>
        <p:spPr>
          <a:xfrm>
            <a:off x="501041" y="851770"/>
            <a:ext cx="708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Tenemos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gran </a:t>
            </a:r>
            <a:r>
              <a:rPr lang="en-US" sz="1400" dirty="0" err="1"/>
              <a:t>oportunidad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b="1" dirty="0" err="1"/>
              <a:t>Servicio</a:t>
            </a:r>
            <a:r>
              <a:rPr lang="en-US" sz="1400" b="1" dirty="0"/>
              <a:t> de </a:t>
            </a:r>
            <a:r>
              <a:rPr lang="en-US" sz="1400" b="1" dirty="0" err="1"/>
              <a:t>entregas</a:t>
            </a:r>
            <a:r>
              <a:rPr lang="en-US" sz="1400" b="1" dirty="0"/>
              <a:t> de </a:t>
            </a:r>
            <a:r>
              <a:rPr lang="en-US" sz="1400" b="1" dirty="0" err="1"/>
              <a:t>Tarjetas</a:t>
            </a:r>
            <a:r>
              <a:rPr lang="en-US" sz="1400" b="1" dirty="0"/>
              <a:t> </a:t>
            </a:r>
            <a:r>
              <a:rPr lang="en-US" sz="1400" dirty="0"/>
              <a:t>, </a:t>
            </a:r>
            <a:r>
              <a:rPr lang="en-US" sz="1400" dirty="0" err="1"/>
              <a:t>segun</a:t>
            </a:r>
            <a:r>
              <a:rPr lang="en-US" sz="1400" dirty="0"/>
              <a:t> las </a:t>
            </a:r>
            <a:r>
              <a:rPr lang="en-US" sz="1400" dirty="0" err="1"/>
              <a:t>puntuaciones</a:t>
            </a:r>
            <a:r>
              <a:rPr lang="en-US" sz="1400" dirty="0"/>
              <a:t> dadas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nuestros</a:t>
            </a:r>
            <a:r>
              <a:rPr lang="en-US" sz="1400" dirty="0"/>
              <a:t>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escala</a:t>
            </a:r>
            <a:r>
              <a:rPr lang="en-US" sz="1400" dirty="0"/>
              <a:t> del </a:t>
            </a:r>
            <a:r>
              <a:rPr lang="en-US" sz="1400" b="1" dirty="0"/>
              <a:t>0-5</a:t>
            </a:r>
            <a:r>
              <a:rPr lang="en-US" sz="1400" dirty="0"/>
              <a:t> </a:t>
            </a:r>
            <a:r>
              <a:rPr lang="en-US" sz="1400" dirty="0" err="1"/>
              <a:t>donde</a:t>
            </a:r>
            <a:r>
              <a:rPr lang="en-US" sz="1400" dirty="0"/>
              <a:t>  </a:t>
            </a:r>
            <a:r>
              <a:rPr lang="en-US" sz="1400" b="1" dirty="0"/>
              <a:t>&lt;=1 es Detractor </a:t>
            </a:r>
            <a:r>
              <a:rPr lang="en-US" sz="1400" dirty="0"/>
              <a:t>y </a:t>
            </a:r>
            <a:r>
              <a:rPr lang="en-US" sz="1400" b="1" dirty="0"/>
              <a:t>&gt;=4 Promotor  </a:t>
            </a:r>
            <a:r>
              <a:rPr lang="en-US" sz="1400" dirty="0"/>
              <a:t>solo un </a:t>
            </a:r>
            <a:r>
              <a:rPr lang="en-US" sz="1400" b="1" dirty="0"/>
              <a:t>8.8%</a:t>
            </a:r>
            <a:r>
              <a:rPr lang="en-US" sz="1400" dirty="0"/>
              <a:t> no </a:t>
            </a:r>
            <a:r>
              <a:rPr lang="en-US" sz="1400" dirty="0" err="1"/>
              <a:t>evaluo</a:t>
            </a:r>
            <a:r>
              <a:rPr lang="en-US" sz="1400" dirty="0"/>
              <a:t> de </a:t>
            </a:r>
            <a:r>
              <a:rPr lang="en-US" sz="1400" dirty="0" err="1"/>
              <a:t>manera</a:t>
            </a:r>
            <a:r>
              <a:rPr lang="en-US" sz="1400" dirty="0"/>
              <a:t> </a:t>
            </a:r>
            <a:r>
              <a:rPr lang="en-US" sz="1400" dirty="0" err="1"/>
              <a:t>positiva</a:t>
            </a:r>
            <a:endParaRPr lang="es-DO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B45F-8278-D50A-B0B1-38EF86536DBB}"/>
              </a:ext>
            </a:extLst>
          </p:cNvPr>
          <p:cNvSpPr txBox="1"/>
          <p:nvPr/>
        </p:nvSpPr>
        <p:spPr>
          <a:xfrm>
            <a:off x="6864824" y="3064982"/>
            <a:ext cx="5327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/>
              <a:t>Recomendaciones</a:t>
            </a:r>
            <a:r>
              <a:rPr lang="en-US" sz="1600" b="1" dirty="0"/>
              <a:t>: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Subcontratar</a:t>
            </a:r>
            <a:r>
              <a:rPr lang="en-US" sz="1400" dirty="0"/>
              <a:t> </a:t>
            </a:r>
            <a:r>
              <a:rPr lang="en-US" sz="1400" dirty="0" err="1"/>
              <a:t>mensajeria</a:t>
            </a:r>
            <a:r>
              <a:rPr lang="en-US" sz="1400" dirty="0"/>
              <a:t> Outsourcing </a:t>
            </a:r>
            <a:r>
              <a:rPr lang="en-US" sz="1400" dirty="0" err="1"/>
              <a:t>en</a:t>
            </a:r>
            <a:r>
              <a:rPr lang="en-US" sz="1400" dirty="0"/>
              <a:t> las </a:t>
            </a:r>
            <a:r>
              <a:rPr lang="en-US" sz="1400" dirty="0" err="1"/>
              <a:t>fechas</a:t>
            </a:r>
            <a:r>
              <a:rPr lang="en-US" sz="1400" dirty="0"/>
              <a:t> Pico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Mejorar</a:t>
            </a:r>
            <a:r>
              <a:rPr lang="en-US" sz="1400" dirty="0"/>
              <a:t> </a:t>
            </a:r>
            <a:r>
              <a:rPr lang="en-US" sz="1400" dirty="0" err="1"/>
              <a:t>logistica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Crear</a:t>
            </a:r>
            <a:r>
              <a:rPr lang="en-US" sz="1400" dirty="0"/>
              <a:t> </a:t>
            </a:r>
            <a:r>
              <a:rPr lang="en-US" sz="1400" dirty="0" err="1"/>
              <a:t>esquemas</a:t>
            </a:r>
            <a:r>
              <a:rPr lang="en-US" sz="1400" dirty="0"/>
              <a:t> de </a:t>
            </a:r>
            <a:r>
              <a:rPr lang="en-US" sz="1400" dirty="0" err="1"/>
              <a:t>incentivos</a:t>
            </a:r>
            <a:r>
              <a:rPr lang="en-US" sz="1400" dirty="0"/>
              <a:t> </a:t>
            </a:r>
            <a:r>
              <a:rPr lang="en-US" sz="1400" dirty="0" err="1"/>
              <a:t>atados</a:t>
            </a:r>
            <a:r>
              <a:rPr lang="en-US" sz="1400" dirty="0"/>
              <a:t> a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indicador</a:t>
            </a:r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s-D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C14E-B9BC-568D-EAA2-AA1BB6DEBB29}"/>
              </a:ext>
            </a:extLst>
          </p:cNvPr>
          <p:cNvSpPr txBox="1"/>
          <p:nvPr/>
        </p:nvSpPr>
        <p:spPr>
          <a:xfrm>
            <a:off x="853857" y="205439"/>
            <a:ext cx="1048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Envios</a:t>
            </a:r>
            <a:r>
              <a:rPr lang="en-US" b="1" dirty="0"/>
              <a:t>  de </a:t>
            </a:r>
            <a:r>
              <a:rPr lang="en-US" b="1" dirty="0" err="1"/>
              <a:t>Tarjeta</a:t>
            </a:r>
            <a:r>
              <a:rPr lang="en-US" b="1" dirty="0"/>
              <a:t> </a:t>
            </a:r>
            <a:r>
              <a:rPr lang="en-US" b="1" dirty="0" err="1"/>
              <a:t>Fisicas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Codigo</a:t>
            </a:r>
            <a:r>
              <a:rPr lang="en-US" b="1" dirty="0"/>
              <a:t> Postal</a:t>
            </a:r>
          </a:p>
          <a:p>
            <a:endParaRPr lang="es-DO" b="1" dirty="0"/>
          </a:p>
        </p:txBody>
      </p:sp>
    </p:spTree>
    <p:extLst>
      <p:ext uri="{BB962C8B-B14F-4D97-AF65-F5344CB8AC3E}">
        <p14:creationId xmlns:p14="http://schemas.microsoft.com/office/powerpoint/2010/main" val="67891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9116E-CBEF-0FC8-2837-FEF451E5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Like">
            <a:extLst>
              <a:ext uri="{FF2B5EF4-FFF2-40B4-BE49-F238E27FC236}">
                <a16:creationId xmlns:a16="http://schemas.microsoft.com/office/drawing/2014/main" id="{AC99A35C-720D-768A-1AB0-AC1446166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Gil</dc:creator>
  <cp:lastModifiedBy>Johan Gil</cp:lastModifiedBy>
  <cp:revision>6</cp:revision>
  <dcterms:created xsi:type="dcterms:W3CDTF">2023-03-26T21:54:41Z</dcterms:created>
  <dcterms:modified xsi:type="dcterms:W3CDTF">2023-03-27T00:14:38Z</dcterms:modified>
</cp:coreProperties>
</file>