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sldIdLst>
    <p:sldId id="261" r:id="rId2"/>
    <p:sldId id="262" r:id="rId3"/>
    <p:sldId id="263" r:id="rId4"/>
    <p:sldId id="258" r:id="rId5"/>
    <p:sldId id="256" r:id="rId6"/>
    <p:sldId id="259" r:id="rId7"/>
    <p:sldId id="271" r:id="rId8"/>
    <p:sldId id="264" r:id="rId9"/>
    <p:sldId id="265" r:id="rId10"/>
    <p:sldId id="266" r:id="rId11"/>
    <p:sldId id="267" r:id="rId12"/>
    <p:sldId id="268" r:id="rId13"/>
    <p:sldId id="269" r:id="rId14"/>
    <p:sldId id="27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3/3/2024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846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855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3/3/2024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5477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3/3/2024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2801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3/3/2024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5511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9264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8618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7836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3/3/2024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363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108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3/3/2024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773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0301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209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355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8017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848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573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3/3/2024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092678"/>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A07D-69B2-0BDD-AD9C-58342E907A5C}"/>
              </a:ext>
            </a:extLst>
          </p:cNvPr>
          <p:cNvSpPr>
            <a:spLocks noGrp="1"/>
          </p:cNvSpPr>
          <p:nvPr>
            <p:ph type="title"/>
          </p:nvPr>
        </p:nvSpPr>
        <p:spPr>
          <a:xfrm>
            <a:off x="2223246" y="675812"/>
            <a:ext cx="7253805" cy="1293028"/>
          </a:xfrm>
        </p:spPr>
        <p:txBody>
          <a:bodyPr/>
          <a:lstStyle/>
          <a:p>
            <a:r>
              <a:rPr lang="en-US" dirty="0" err="1">
                <a:solidFill>
                  <a:schemeClr val="accent6">
                    <a:lumMod val="20000"/>
                    <a:lumOff val="80000"/>
                  </a:schemeClr>
                </a:solidFill>
                <a:latin typeface="Algerian" panose="04020705040A02060702" pitchFamily="82" charset="0"/>
                <a:cs typeface="Times New Roman" panose="02020603050405020304" pitchFamily="18" charset="0"/>
              </a:rPr>
              <a:t>Hr</a:t>
            </a:r>
            <a:r>
              <a:rPr lang="en-US" dirty="0">
                <a:solidFill>
                  <a:schemeClr val="accent6">
                    <a:lumMod val="20000"/>
                    <a:lumOff val="80000"/>
                  </a:schemeClr>
                </a:solidFill>
                <a:latin typeface="Algerian" panose="04020705040A02060702" pitchFamily="82" charset="0"/>
                <a:cs typeface="Times New Roman" panose="02020603050405020304" pitchFamily="18" charset="0"/>
              </a:rPr>
              <a:t> analytics Prediction</a:t>
            </a:r>
            <a:endParaRPr lang="en-IN" dirty="0">
              <a:solidFill>
                <a:schemeClr val="accent6">
                  <a:lumMod val="20000"/>
                  <a:lumOff val="80000"/>
                </a:schemeClr>
              </a:solidFill>
              <a:latin typeface="Algerian" panose="04020705040A02060702" pitchFamily="82"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C062D36-EF9A-2946-6222-3A1C482678A4}"/>
              </a:ext>
            </a:extLst>
          </p:cNvPr>
          <p:cNvPicPr>
            <a:picLocks noGrp="1" noChangeAspect="1"/>
          </p:cNvPicPr>
          <p:nvPr>
            <p:ph idx="1"/>
          </p:nvPr>
        </p:nvPicPr>
        <p:blipFill>
          <a:blip r:embed="rId2"/>
          <a:srcRect/>
          <a:stretch/>
        </p:blipFill>
        <p:spPr>
          <a:xfrm>
            <a:off x="1335741" y="2169459"/>
            <a:ext cx="9834283" cy="4186517"/>
          </a:xfrm>
        </p:spPr>
      </p:pic>
    </p:spTree>
    <p:extLst>
      <p:ext uri="{BB962C8B-B14F-4D97-AF65-F5344CB8AC3E}">
        <p14:creationId xmlns:p14="http://schemas.microsoft.com/office/powerpoint/2010/main" val="148733237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063E7-B035-EA4C-4EA4-362638EBBB10}"/>
              </a:ext>
            </a:extLst>
          </p:cNvPr>
          <p:cNvSpPr>
            <a:spLocks noGrp="1"/>
          </p:cNvSpPr>
          <p:nvPr>
            <p:ph type="title"/>
          </p:nvPr>
        </p:nvSpPr>
        <p:spPr/>
        <p:txBody>
          <a:bodyPr/>
          <a:lstStyle/>
          <a:p>
            <a:r>
              <a:rPr lang="en-IN" dirty="0">
                <a:solidFill>
                  <a:schemeClr val="accent6">
                    <a:lumMod val="20000"/>
                    <a:lumOff val="80000"/>
                  </a:schemeClr>
                </a:solidFill>
                <a:latin typeface="Times New Roman" panose="02020603050405020304" pitchFamily="18" charset="0"/>
                <a:cs typeface="Times New Roman" panose="02020603050405020304" pitchFamily="18" charset="0"/>
              </a:rPr>
              <a:t>PRE PROCESSING</a:t>
            </a:r>
          </a:p>
        </p:txBody>
      </p:sp>
      <p:sp>
        <p:nvSpPr>
          <p:cNvPr id="3" name="Content Placeholder 2">
            <a:extLst>
              <a:ext uri="{FF2B5EF4-FFF2-40B4-BE49-F238E27FC236}">
                <a16:creationId xmlns:a16="http://schemas.microsoft.com/office/drawing/2014/main" id="{1BBF3C70-42CC-783A-D253-F7B20D024236}"/>
              </a:ext>
            </a:extLst>
          </p:cNvPr>
          <p:cNvSpPr>
            <a:spLocks noGrp="1"/>
          </p:cNvSpPr>
          <p:nvPr>
            <p:ph idx="1"/>
          </p:nvPr>
        </p:nvSpPr>
        <p:spPr>
          <a:xfrm>
            <a:off x="685800" y="2454537"/>
            <a:ext cx="10820400" cy="4024125"/>
          </a:xfrm>
        </p:spPr>
        <p:txBody>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pre-processing is a process of preparing the raw data and making it suitable for a machine learning model.</a:t>
            </a:r>
            <a:r>
              <a:rPr lang="en-US" sz="2400" dirty="0">
                <a:latin typeface="Times New Roman" panose="02020603050405020304" pitchFamily="18" charset="0"/>
                <a:cs typeface="Times New Roman" panose="02020603050405020304" pitchFamily="18" charset="0"/>
              </a:rPr>
              <a:t> A real-world data generally contains noises, missing values, and maybe in an unusable format which cannot be directly used for machine learning models.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Here missing values are replaced with Median and dropped the Unwanted columns which does not have effect on the Target Variable.</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Feature Encoding-</a:t>
            </a:r>
            <a:r>
              <a:rPr lang="en-US" sz="2400" dirty="0">
                <a:latin typeface="Times New Roman" panose="02020603050405020304" pitchFamily="18" charset="0"/>
                <a:cs typeface="Times New Roman" panose="02020603050405020304" pitchFamily="18" charset="0"/>
              </a:rPr>
              <a:t>Converted the categorical features into a suitable  format for machine learning algorithms to process effectively.</a:t>
            </a:r>
            <a:endParaRPr lang="en-IN"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338695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5DE4-DF5D-17D7-D256-C993B57A3D54}"/>
              </a:ext>
            </a:extLst>
          </p:cNvPr>
          <p:cNvSpPr>
            <a:spLocks noGrp="1"/>
          </p:cNvSpPr>
          <p:nvPr>
            <p:ph type="title"/>
          </p:nvPr>
        </p:nvSpPr>
        <p:spPr/>
        <p:txBody>
          <a:bodyPr>
            <a:normAutofit/>
          </a:bodyPr>
          <a:lstStyle/>
          <a:p>
            <a:r>
              <a:rPr lang="en-IN" sz="3600" dirty="0">
                <a:solidFill>
                  <a:schemeClr val="accent6">
                    <a:lumMod val="20000"/>
                    <a:lumOff val="80000"/>
                  </a:schemeClr>
                </a:solidFill>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80296084-24F8-5D1D-171A-56F8675C21DF}"/>
              </a:ext>
            </a:extLst>
          </p:cNvPr>
          <p:cNvSpPr>
            <a:spLocks noGrp="1"/>
          </p:cNvSpPr>
          <p:nvPr>
            <p:ph idx="1"/>
          </p:nvPr>
        </p:nvSpPr>
        <p:spPr/>
        <p:txBody>
          <a:bodyPr/>
          <a:lstStyle/>
          <a:p>
            <a:pPr algn="just">
              <a:buFont typeface="Wingdings" panose="05000000000000000000" pitchFamily="2" charset="2"/>
              <a:buChar char="Ø"/>
            </a:pPr>
            <a:r>
              <a:rPr lang="en-IN" dirty="0"/>
              <a:t>Here we have build the Different Classification Models on the Train </a:t>
            </a:r>
            <a:r>
              <a:rPr lang="en-IN" dirty="0" err="1"/>
              <a:t>Data,Those</a:t>
            </a:r>
            <a:r>
              <a:rPr lang="en-IN" dirty="0"/>
              <a:t> models are..</a:t>
            </a:r>
          </a:p>
          <a:p>
            <a:pPr marL="457200" indent="-457200" algn="just">
              <a:buFont typeface="+mj-lt"/>
              <a:buAutoNum type="arabicPeriod"/>
            </a:pPr>
            <a:r>
              <a:rPr lang="en-IN" dirty="0"/>
              <a:t>Logistic Regression</a:t>
            </a:r>
          </a:p>
          <a:p>
            <a:pPr marL="457200" indent="-457200" algn="just">
              <a:buFont typeface="+mj-lt"/>
              <a:buAutoNum type="arabicPeriod"/>
            </a:pPr>
            <a:r>
              <a:rPr lang="en-IN" dirty="0"/>
              <a:t>Decision Tree</a:t>
            </a:r>
          </a:p>
          <a:p>
            <a:pPr marL="457200" indent="-457200" algn="just">
              <a:buFont typeface="+mj-lt"/>
              <a:buAutoNum type="arabicPeriod"/>
            </a:pPr>
            <a:r>
              <a:rPr lang="en-IN" dirty="0"/>
              <a:t>Random Forest</a:t>
            </a:r>
          </a:p>
          <a:p>
            <a:pPr marL="457200" indent="-457200" algn="just">
              <a:buFont typeface="+mj-lt"/>
              <a:buAutoNum type="arabicPeriod"/>
            </a:pPr>
            <a:r>
              <a:rPr lang="en-IN" dirty="0"/>
              <a:t>KNN</a:t>
            </a:r>
          </a:p>
          <a:p>
            <a:pPr marL="457200" indent="-457200" algn="just">
              <a:buFont typeface="+mj-lt"/>
              <a:buAutoNum type="arabicPeriod"/>
            </a:pPr>
            <a:r>
              <a:rPr lang="en-IN" dirty="0"/>
              <a:t>SVC</a:t>
            </a:r>
          </a:p>
          <a:p>
            <a:pPr marL="457200" indent="-457200" algn="just">
              <a:buFont typeface="+mj-lt"/>
              <a:buAutoNum type="arabicPeriod"/>
            </a:pPr>
            <a:r>
              <a:rPr lang="en-IN" dirty="0"/>
              <a:t>Gradient Boost</a:t>
            </a:r>
          </a:p>
          <a:p>
            <a:pPr marL="457200" indent="-457200" algn="just">
              <a:buFont typeface="+mj-lt"/>
              <a:buAutoNum type="arabicPeriod"/>
            </a:pPr>
            <a:r>
              <a:rPr lang="en-IN" dirty="0"/>
              <a:t>XG Boost</a:t>
            </a:r>
          </a:p>
        </p:txBody>
      </p:sp>
    </p:spTree>
    <p:extLst>
      <p:ext uri="{BB962C8B-B14F-4D97-AF65-F5344CB8AC3E}">
        <p14:creationId xmlns:p14="http://schemas.microsoft.com/office/powerpoint/2010/main" val="167900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AB01-7EDD-B45F-1270-E9AD01D6713F}"/>
              </a:ext>
            </a:extLst>
          </p:cNvPr>
          <p:cNvSpPr>
            <a:spLocks noGrp="1"/>
          </p:cNvSpPr>
          <p:nvPr>
            <p:ph type="title"/>
          </p:nvPr>
        </p:nvSpPr>
        <p:spPr/>
        <p:txBody>
          <a:bodyPr/>
          <a:lstStyle/>
          <a:p>
            <a:r>
              <a:rPr lang="en-IN" dirty="0">
                <a:solidFill>
                  <a:schemeClr val="accent6">
                    <a:lumMod val="20000"/>
                    <a:lumOff val="80000"/>
                  </a:schemeClr>
                </a:solidFill>
                <a:latin typeface="Times New Roman" panose="02020603050405020304" pitchFamily="18" charset="0"/>
                <a:cs typeface="Times New Roman" panose="02020603050405020304" pitchFamily="18" charset="0"/>
              </a:rPr>
              <a:t>Evaluation metrics</a:t>
            </a:r>
          </a:p>
        </p:txBody>
      </p:sp>
      <p:sp>
        <p:nvSpPr>
          <p:cNvPr id="3" name="Content Placeholder 2">
            <a:extLst>
              <a:ext uri="{FF2B5EF4-FFF2-40B4-BE49-F238E27FC236}">
                <a16:creationId xmlns:a16="http://schemas.microsoft.com/office/drawing/2014/main" id="{FB523EA5-C5BE-A4CF-8690-575D7994F798}"/>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These metrics provide insights into how well the model is performing and help in comparing different models or algorithms.</a:t>
            </a:r>
            <a:endParaRPr lang="en-US" sz="2400" b="0" i="0" dirty="0">
              <a:effectLst/>
              <a:latin typeface="Times New Roman" panose="02020603050405020304" pitchFamily="18" charset="0"/>
              <a:cs typeface="Times New Roman" panose="02020603050405020304" pitchFamily="18" charset="0"/>
            </a:endParaRPr>
          </a:p>
          <a:p>
            <a:pPr lvl="0" fontAlgn="base">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Confusion Matrix.</a:t>
            </a:r>
          </a:p>
          <a:p>
            <a:pPr lvl="0" fontAlgn="base">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Classification Report.</a:t>
            </a:r>
          </a:p>
          <a:p>
            <a:pPr lvl="0" fontAlgn="base">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Classification Accuracy.</a:t>
            </a:r>
          </a:p>
          <a:p>
            <a:pPr lvl="0" fontAlgn="base">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Area under Curve.</a:t>
            </a:r>
          </a:p>
          <a:p>
            <a:pPr lvl="0" fontAlgn="base">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F1 score.</a:t>
            </a:r>
            <a:endParaRPr lang="en-IN" dirty="0"/>
          </a:p>
        </p:txBody>
      </p:sp>
    </p:spTree>
    <p:extLst>
      <p:ext uri="{BB962C8B-B14F-4D97-AF65-F5344CB8AC3E}">
        <p14:creationId xmlns:p14="http://schemas.microsoft.com/office/powerpoint/2010/main" val="425240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5C23-65FD-F15F-BFFC-F7443DBA7FA7}"/>
              </a:ext>
            </a:extLst>
          </p:cNvPr>
          <p:cNvSpPr>
            <a:spLocks noGrp="1"/>
          </p:cNvSpPr>
          <p:nvPr>
            <p:ph type="title"/>
          </p:nvPr>
        </p:nvSpPr>
        <p:spPr/>
        <p:txBody>
          <a:bodyPr>
            <a:normAutofit/>
          </a:bodyPr>
          <a:lstStyle/>
          <a:p>
            <a:r>
              <a:rPr lang="en-IN" sz="3200" dirty="0" err="1">
                <a:solidFill>
                  <a:schemeClr val="accent6">
                    <a:lumMod val="20000"/>
                    <a:lumOff val="80000"/>
                  </a:schemeClr>
                </a:solidFill>
                <a:latin typeface="Times New Roman" panose="02020603050405020304" pitchFamily="18" charset="0"/>
                <a:cs typeface="Times New Roman" panose="02020603050405020304" pitchFamily="18" charset="0"/>
              </a:rPr>
              <a:t>PERFOrmance</a:t>
            </a:r>
            <a:r>
              <a:rPr lang="en-IN" sz="3200" dirty="0">
                <a:solidFill>
                  <a:schemeClr val="accent6">
                    <a:lumMod val="20000"/>
                    <a:lumOff val="80000"/>
                  </a:schemeClr>
                </a:solidFill>
                <a:latin typeface="Times New Roman" panose="02020603050405020304" pitchFamily="18" charset="0"/>
                <a:cs typeface="Times New Roman" panose="02020603050405020304" pitchFamily="18" charset="0"/>
              </a:rPr>
              <a:t> Evaluation</a:t>
            </a:r>
          </a:p>
        </p:txBody>
      </p:sp>
      <p:pic>
        <p:nvPicPr>
          <p:cNvPr id="5" name="Content Placeholder 4">
            <a:extLst>
              <a:ext uri="{FF2B5EF4-FFF2-40B4-BE49-F238E27FC236}">
                <a16:creationId xmlns:a16="http://schemas.microsoft.com/office/drawing/2014/main" id="{46CAC25D-8C27-9434-17EF-C293EDC6927D}"/>
              </a:ext>
            </a:extLst>
          </p:cNvPr>
          <p:cNvPicPr>
            <a:picLocks noGrp="1" noChangeAspect="1"/>
          </p:cNvPicPr>
          <p:nvPr>
            <p:ph idx="1"/>
          </p:nvPr>
        </p:nvPicPr>
        <p:blipFill>
          <a:blip r:embed="rId2"/>
          <a:srcRect/>
          <a:stretch/>
        </p:blipFill>
        <p:spPr>
          <a:xfrm>
            <a:off x="797859" y="2193925"/>
            <a:ext cx="10708341" cy="4024313"/>
          </a:xfrm>
        </p:spPr>
      </p:pic>
    </p:spTree>
    <p:extLst>
      <p:ext uri="{BB962C8B-B14F-4D97-AF65-F5344CB8AC3E}">
        <p14:creationId xmlns:p14="http://schemas.microsoft.com/office/powerpoint/2010/main" val="408003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3D83-D635-9B9A-F252-1CD7D892902A}"/>
              </a:ext>
            </a:extLst>
          </p:cNvPr>
          <p:cNvSpPr>
            <a:spLocks noGrp="1"/>
          </p:cNvSpPr>
          <p:nvPr>
            <p:ph type="title"/>
          </p:nvPr>
        </p:nvSpPr>
        <p:spPr>
          <a:xfrm>
            <a:off x="2967318" y="535772"/>
            <a:ext cx="8610600" cy="1293028"/>
          </a:xfrm>
        </p:spPr>
        <p:txBody>
          <a:bodyPr/>
          <a:lstStyle/>
          <a:p>
            <a:r>
              <a:rPr lang="en-IN" dirty="0">
                <a:solidFill>
                  <a:schemeClr val="accent6">
                    <a:lumMod val="40000"/>
                    <a:lumOff val="60000"/>
                  </a:schemeClr>
                </a:solidFill>
                <a:latin typeface="Times New Roman" panose="02020603050405020304" pitchFamily="18" charset="0"/>
                <a:cs typeface="Times New Roman" panose="02020603050405020304" pitchFamily="18" charset="0"/>
              </a:rPr>
              <a:t>Risks and Challenges</a:t>
            </a:r>
          </a:p>
        </p:txBody>
      </p:sp>
      <p:sp>
        <p:nvSpPr>
          <p:cNvPr id="3" name="Content Placeholder 2">
            <a:extLst>
              <a:ext uri="{FF2B5EF4-FFF2-40B4-BE49-F238E27FC236}">
                <a16:creationId xmlns:a16="http://schemas.microsoft.com/office/drawing/2014/main" id="{46A6CBBF-510E-CD16-A9B4-D8DD41321D04}"/>
              </a:ext>
            </a:extLst>
          </p:cNvPr>
          <p:cNvSpPr>
            <a:spLocks noGrp="1"/>
          </p:cNvSpPr>
          <p:nvPr>
            <p:ph idx="1"/>
          </p:nvPr>
        </p:nvSpPr>
        <p:spPr>
          <a:xfrm>
            <a:off x="685800" y="1828800"/>
            <a:ext cx="10820400" cy="4389885"/>
          </a:xfrm>
        </p:spPr>
        <p:txBody>
          <a:bodyPr>
            <a:normAutofit lnSpcReduction="10000"/>
          </a:bodyPr>
          <a:lstStyle/>
          <a:p>
            <a:pPr>
              <a:buFont typeface="Wingdings" panose="05000000000000000000" pitchFamily="2" charset="2"/>
              <a:buChar char="q"/>
            </a:pPr>
            <a:r>
              <a:rPr lang="en-IN" dirty="0"/>
              <a:t> Since the dataset consists of 54k rows and 14 columns ,</a:t>
            </a:r>
            <a:r>
              <a:rPr lang="en-IN" dirty="0" err="1"/>
              <a:t>Analyzing</a:t>
            </a:r>
            <a:r>
              <a:rPr lang="en-IN" dirty="0"/>
              <a:t> the data is </a:t>
            </a:r>
          </a:p>
          <a:p>
            <a:pPr marL="0" indent="0">
              <a:buNone/>
            </a:pPr>
            <a:r>
              <a:rPr lang="en-IN" dirty="0"/>
              <a:t>    challenging.</a:t>
            </a:r>
          </a:p>
          <a:p>
            <a:pPr marL="0" indent="0">
              <a:buNone/>
            </a:pPr>
            <a:endParaRPr lang="en-IN" dirty="0"/>
          </a:p>
          <a:p>
            <a:pPr>
              <a:buFont typeface="Wingdings" panose="05000000000000000000" pitchFamily="2" charset="2"/>
              <a:buChar char="q"/>
            </a:pPr>
            <a:r>
              <a:rPr lang="en-IN" dirty="0"/>
              <a:t> Feature </a:t>
            </a:r>
            <a:r>
              <a:rPr lang="en-IN" dirty="0" err="1"/>
              <a:t>Engineering,Feature</a:t>
            </a:r>
            <a:r>
              <a:rPr lang="en-IN" dirty="0"/>
              <a:t> Selection.</a:t>
            </a:r>
          </a:p>
          <a:p>
            <a:pPr marL="0" indent="0">
              <a:buNone/>
            </a:pPr>
            <a:endParaRPr lang="en-IN" dirty="0"/>
          </a:p>
          <a:p>
            <a:pPr>
              <a:buFont typeface="Wingdings" panose="05000000000000000000" pitchFamily="2" charset="2"/>
              <a:buChar char="q"/>
            </a:pPr>
            <a:r>
              <a:rPr lang="en-IN" dirty="0"/>
              <a:t> Data is imbalanced ,So the predictions of lower category is low.</a:t>
            </a:r>
          </a:p>
          <a:p>
            <a:pPr marL="0" indent="0">
              <a:buNone/>
            </a:pPr>
            <a:endParaRPr lang="en-IN" dirty="0"/>
          </a:p>
          <a:p>
            <a:pPr>
              <a:buFont typeface="Wingdings" panose="05000000000000000000" pitchFamily="2" charset="2"/>
              <a:buChar char="q"/>
            </a:pPr>
            <a:r>
              <a:rPr lang="en-IN" dirty="0"/>
              <a:t> Overfitting the models.</a:t>
            </a:r>
          </a:p>
          <a:p>
            <a:pPr>
              <a:buFont typeface="Wingdings" panose="05000000000000000000" pitchFamily="2" charset="2"/>
              <a:buChar char="q"/>
            </a:pPr>
            <a:endParaRPr lang="en-IN" dirty="0"/>
          </a:p>
          <a:p>
            <a:pPr>
              <a:buFont typeface="Wingdings" panose="05000000000000000000" pitchFamily="2" charset="2"/>
              <a:buChar char="q"/>
            </a:pPr>
            <a:r>
              <a:rPr lang="en-IN" dirty="0"/>
              <a:t> Model Building and Choosing the best model among others Consumed     more time.</a:t>
            </a:r>
          </a:p>
          <a:p>
            <a:pPr>
              <a:buFont typeface="Wingdings" panose="05000000000000000000" pitchFamily="2" charset="2"/>
              <a:buChar char="q"/>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84133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8CFA-23CC-2832-C61A-EBDC2B1710C5}"/>
              </a:ext>
            </a:extLst>
          </p:cNvPr>
          <p:cNvSpPr>
            <a:spLocks noGrp="1"/>
          </p:cNvSpPr>
          <p:nvPr>
            <p:ph type="title"/>
          </p:nvPr>
        </p:nvSpPr>
        <p:spPr>
          <a:xfrm>
            <a:off x="7575176" y="764373"/>
            <a:ext cx="3931024" cy="1293028"/>
          </a:xfrm>
        </p:spPr>
        <p:txBody>
          <a:bodyPr>
            <a:normAutofit/>
          </a:bodyPr>
          <a:lstStyle/>
          <a:p>
            <a:r>
              <a:rPr lang="en-IN" dirty="0">
                <a:solidFill>
                  <a:schemeClr val="accent6">
                    <a:lumMod val="20000"/>
                    <a:lumOff val="80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A501AF9-CEA4-7F54-A1E2-A6D7C191567A}"/>
              </a:ext>
            </a:extLst>
          </p:cNvPr>
          <p:cNvSpPr>
            <a:spLocks noGrp="1"/>
          </p:cNvSpPr>
          <p:nvPr>
            <p:ph idx="1"/>
          </p:nvPr>
        </p:nvSpPr>
        <p:spPr/>
        <p:txBody>
          <a:bodyPr/>
          <a:lstStyle/>
          <a:p>
            <a:pPr algn="just"/>
            <a:r>
              <a:rPr lang="en-IN" dirty="0"/>
              <a:t>In conclusion,</a:t>
            </a:r>
            <a:r>
              <a:rPr lang="en-US" dirty="0"/>
              <a:t> Through the systematic application of data analytics and predictive modeling, this project aims to revolutionize our approach to workforce planning, recruitment, and employee </a:t>
            </a:r>
            <a:r>
              <a:rPr lang="en-US" dirty="0" err="1"/>
              <a:t>engagement.The</a:t>
            </a:r>
            <a:r>
              <a:rPr lang="en-US" dirty="0"/>
              <a:t> tree models like Decision Tree ,Gradient </a:t>
            </a:r>
            <a:r>
              <a:rPr lang="en-US" dirty="0" err="1"/>
              <a:t>Boost,Xg</a:t>
            </a:r>
            <a:r>
              <a:rPr lang="en-US" dirty="0"/>
              <a:t> boost works well on the </a:t>
            </a:r>
            <a:r>
              <a:rPr lang="en-US" dirty="0" err="1"/>
              <a:t>data.The</a:t>
            </a:r>
            <a:r>
              <a:rPr lang="en-US" dirty="0"/>
              <a:t> Best Among these are XG boost which have good accuracy,Precision,F1 score on the Train </a:t>
            </a:r>
            <a:r>
              <a:rPr lang="en-US" dirty="0" err="1"/>
              <a:t>Data.Gradient</a:t>
            </a:r>
            <a:r>
              <a:rPr lang="en-US" dirty="0"/>
              <a:t> works good on the Test </a:t>
            </a:r>
            <a:r>
              <a:rPr lang="en-US" dirty="0" err="1"/>
              <a:t>Data.These</a:t>
            </a:r>
            <a:r>
              <a:rPr lang="en-US" dirty="0"/>
              <a:t> Findings can help the </a:t>
            </a:r>
            <a:r>
              <a:rPr lang="en-US" dirty="0" err="1"/>
              <a:t>hr</a:t>
            </a:r>
            <a:r>
              <a:rPr lang="en-US" dirty="0"/>
              <a:t> managers and businesses to make data-driven decisions more </a:t>
            </a:r>
            <a:r>
              <a:rPr lang="en-US" dirty="0" err="1"/>
              <a:t>productively.So</a:t>
            </a:r>
            <a:r>
              <a:rPr lang="en-US" dirty="0"/>
              <a:t> the client can easily  promote /Not promote the employee based on the </a:t>
            </a:r>
            <a:r>
              <a:rPr lang="en-US" dirty="0" err="1"/>
              <a:t>eligibility.In</a:t>
            </a:r>
            <a:r>
              <a:rPr lang="en-US" dirty="0"/>
              <a:t> the Future we can expect to see more research focused </a:t>
            </a:r>
            <a:r>
              <a:rPr lang="en-US" dirty="0" err="1"/>
              <a:t>Hr</a:t>
            </a:r>
            <a:r>
              <a:rPr lang="en-US" dirty="0"/>
              <a:t> analytics with other ai technologies to create more intelligent and responsive applications.</a:t>
            </a:r>
            <a:endParaRPr lang="en-IN" dirty="0"/>
          </a:p>
        </p:txBody>
      </p:sp>
    </p:spTree>
    <p:extLst>
      <p:ext uri="{BB962C8B-B14F-4D97-AF65-F5344CB8AC3E}">
        <p14:creationId xmlns:p14="http://schemas.microsoft.com/office/powerpoint/2010/main" val="103874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75" fill="hold">
                                          <p:stCondLst>
                                            <p:cond delay="0"/>
                                          </p:stCondLst>
                                        </p:cTn>
                                        <p:tgtEl>
                                          <p:spTgt spid="2"/>
                                        </p:tgtEl>
                                        <p:attrNameLst>
                                          <p:attrName>r</p:attrName>
                                        </p:attrNameLst>
                                      </p:cBhvr>
                                    </p:animRot>
                                    <p:animRot by="-240000">
                                      <p:cBhvr>
                                        <p:cTn id="7" dur="150" fill="hold">
                                          <p:stCondLst>
                                            <p:cond delay="150"/>
                                          </p:stCondLst>
                                        </p:cTn>
                                        <p:tgtEl>
                                          <p:spTgt spid="2"/>
                                        </p:tgtEl>
                                        <p:attrNameLst>
                                          <p:attrName>r</p:attrName>
                                        </p:attrNameLst>
                                      </p:cBhvr>
                                    </p:animRot>
                                    <p:animRot by="240000">
                                      <p:cBhvr>
                                        <p:cTn id="8" dur="150" fill="hold">
                                          <p:stCondLst>
                                            <p:cond delay="300"/>
                                          </p:stCondLst>
                                        </p:cTn>
                                        <p:tgtEl>
                                          <p:spTgt spid="2"/>
                                        </p:tgtEl>
                                        <p:attrNameLst>
                                          <p:attrName>r</p:attrName>
                                        </p:attrNameLst>
                                      </p:cBhvr>
                                    </p:animRot>
                                    <p:animRot by="-240000">
                                      <p:cBhvr>
                                        <p:cTn id="9" dur="150" fill="hold">
                                          <p:stCondLst>
                                            <p:cond delay="450"/>
                                          </p:stCondLst>
                                        </p:cTn>
                                        <p:tgtEl>
                                          <p:spTgt spid="2"/>
                                        </p:tgtEl>
                                        <p:attrNameLst>
                                          <p:attrName>r</p:attrName>
                                        </p:attrNameLst>
                                      </p:cBhvr>
                                    </p:animRot>
                                    <p:animRot by="120000">
                                      <p:cBhvr>
                                        <p:cTn id="10" dur="150" fill="hold">
                                          <p:stCondLst>
                                            <p:cond delay="6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7" presetClass="emph" presetSubtype="0" fill="remove" nodeType="clickEffect">
                                  <p:stCondLst>
                                    <p:cond delay="0"/>
                                  </p:stCondLst>
                                  <p:childTnLst>
                                    <p:animClr clrSpc="rgb" dir="cw">
                                      <p:cBhvr override="childStyle">
                                        <p:cTn id="14" dur="250" autoRev="1" fill="remove"/>
                                        <p:tgtEl>
                                          <p:spTgt spid="3">
                                            <p:txEl>
                                              <p:pRg st="0" end="0"/>
                                            </p:txEl>
                                          </p:spTgt>
                                        </p:tgtEl>
                                        <p:attrNameLst>
                                          <p:attrName>style.color</p:attrName>
                                        </p:attrNameLst>
                                      </p:cBhvr>
                                      <p:to>
                                        <a:schemeClr val="bg1"/>
                                      </p:to>
                                    </p:animClr>
                                    <p:animClr clrSpc="rgb" dir="cw">
                                      <p:cBhvr>
                                        <p:cTn id="15" dur="250" autoRev="1" fill="remove"/>
                                        <p:tgtEl>
                                          <p:spTgt spid="3">
                                            <p:txEl>
                                              <p:pRg st="0" end="0"/>
                                            </p:txEl>
                                          </p:spTgt>
                                        </p:tgtEl>
                                        <p:attrNameLst>
                                          <p:attrName>fillcolor</p:attrName>
                                        </p:attrNameLst>
                                      </p:cBhvr>
                                      <p:to>
                                        <a:schemeClr val="bg1"/>
                                      </p:to>
                                    </p:animClr>
                                    <p:set>
                                      <p:cBhvr>
                                        <p:cTn id="16" dur="250" autoRev="1" fill="remove"/>
                                        <p:tgtEl>
                                          <p:spTgt spid="3">
                                            <p:txEl>
                                              <p:pRg st="0" end="0"/>
                                            </p:txEl>
                                          </p:spTgt>
                                        </p:tgtEl>
                                        <p:attrNameLst>
                                          <p:attrName>fill.type</p:attrName>
                                        </p:attrNameLst>
                                      </p:cBhvr>
                                      <p:to>
                                        <p:strVal val="solid"/>
                                      </p:to>
                                    </p:set>
                                    <p:set>
                                      <p:cBhvr>
                                        <p:cTn id="17" dur="250" autoRev="1" fill="remove"/>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9F6E-49E8-8C86-38D1-FF1EF514C097}"/>
              </a:ext>
            </a:extLst>
          </p:cNvPr>
          <p:cNvSpPr>
            <a:spLocks noGrp="1"/>
          </p:cNvSpPr>
          <p:nvPr>
            <p:ph type="title"/>
          </p:nvPr>
        </p:nvSpPr>
        <p:spPr>
          <a:xfrm>
            <a:off x="574964" y="489527"/>
            <a:ext cx="6873240" cy="1080655"/>
          </a:xfrm>
        </p:spPr>
        <p:txBody>
          <a:bodyPr/>
          <a:lstStyle/>
          <a:p>
            <a:r>
              <a:rPr lang="en-US" dirty="0">
                <a:solidFill>
                  <a:schemeClr val="accent6">
                    <a:lumMod val="40000"/>
                    <a:lumOff val="60000"/>
                  </a:schemeClr>
                </a:solidFill>
              </a:rPr>
              <a:t>W</a:t>
            </a:r>
            <a:r>
              <a:rPr lang="en-US" dirty="0">
                <a:solidFill>
                  <a:schemeClr val="accent6">
                    <a:lumMod val="40000"/>
                    <a:lumOff val="60000"/>
                  </a:schemeClr>
                </a:solidFill>
                <a:latin typeface="Times New Roman" panose="02020603050405020304" pitchFamily="18" charset="0"/>
                <a:cs typeface="Times New Roman" panose="02020603050405020304" pitchFamily="18" charset="0"/>
              </a:rPr>
              <a:t>hat is </a:t>
            </a:r>
            <a:r>
              <a:rPr lang="en-US" dirty="0" err="1">
                <a:solidFill>
                  <a:schemeClr val="accent6">
                    <a:lumMod val="40000"/>
                    <a:lumOff val="60000"/>
                  </a:schemeClr>
                </a:solidFill>
                <a:latin typeface="Times New Roman" panose="02020603050405020304" pitchFamily="18" charset="0"/>
                <a:cs typeface="Times New Roman" panose="02020603050405020304" pitchFamily="18" charset="0"/>
              </a:rPr>
              <a:t>Hr</a:t>
            </a:r>
            <a:r>
              <a:rPr lang="en-US" dirty="0">
                <a:solidFill>
                  <a:schemeClr val="accent6">
                    <a:lumMod val="40000"/>
                    <a:lumOff val="60000"/>
                  </a:schemeClr>
                </a:solidFill>
                <a:latin typeface="Times New Roman" panose="02020603050405020304" pitchFamily="18" charset="0"/>
                <a:cs typeface="Times New Roman" panose="02020603050405020304" pitchFamily="18" charset="0"/>
              </a:rPr>
              <a:t> analytics?</a:t>
            </a:r>
            <a:endParaRPr lang="en-IN" dirty="0">
              <a:solidFill>
                <a:schemeClr val="accent6">
                  <a:lumMod val="40000"/>
                  <a:lumOff val="60000"/>
                </a:schemeClr>
              </a:solidFill>
            </a:endParaRPr>
          </a:p>
        </p:txBody>
      </p:sp>
      <p:sp>
        <p:nvSpPr>
          <p:cNvPr id="4" name="Text Placeholder 3">
            <a:extLst>
              <a:ext uri="{FF2B5EF4-FFF2-40B4-BE49-F238E27FC236}">
                <a16:creationId xmlns:a16="http://schemas.microsoft.com/office/drawing/2014/main" id="{CD97DC89-AF38-878A-D2D4-556A39AFAEA3}"/>
              </a:ext>
            </a:extLst>
          </p:cNvPr>
          <p:cNvSpPr>
            <a:spLocks noGrp="1"/>
          </p:cNvSpPr>
          <p:nvPr>
            <p:ph type="body" sz="half" idx="2"/>
          </p:nvPr>
        </p:nvSpPr>
        <p:spPr>
          <a:xfrm>
            <a:off x="574964" y="1884218"/>
            <a:ext cx="6056745" cy="4484255"/>
          </a:xfrm>
        </p:spPr>
        <p:txBody>
          <a:bodyPr>
            <a:normAutofit/>
          </a:bodyPr>
          <a:lstStyle/>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 process That involves gathering </a:t>
            </a:r>
            <a:r>
              <a:rPr lang="en-US" sz="2400" b="1" dirty="0" err="1">
                <a:latin typeface="Times New Roman" panose="02020603050405020304" pitchFamily="18" charset="0"/>
                <a:cs typeface="Times New Roman" panose="02020603050405020304" pitchFamily="18" charset="0"/>
              </a:rPr>
              <a:t>together,analyzing,and</a:t>
            </a:r>
            <a:r>
              <a:rPr lang="en-US" sz="2400" b="1" dirty="0">
                <a:latin typeface="Times New Roman" panose="02020603050405020304" pitchFamily="18" charset="0"/>
                <a:cs typeface="Times New Roman" panose="02020603050405020304" pitchFamily="18" charset="0"/>
              </a:rPr>
              <a:t> reporting HR data in order to improve the Organization workforce performance.</a:t>
            </a:r>
          </a:p>
          <a:p>
            <a:pPr marL="285750" indent="-285750">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Hr</a:t>
            </a:r>
            <a:r>
              <a:rPr lang="en-US" sz="2400" b="1" dirty="0">
                <a:latin typeface="Times New Roman" panose="02020603050405020304" pitchFamily="18" charset="0"/>
                <a:cs typeface="Times New Roman" panose="02020603050405020304" pitchFamily="18" charset="0"/>
              </a:rPr>
              <a:t> analytics is the </a:t>
            </a:r>
            <a:r>
              <a:rPr lang="en-US" sz="2800" b="1" dirty="0">
                <a:latin typeface="Times New Roman" panose="02020603050405020304" pitchFamily="18" charset="0"/>
                <a:cs typeface="Times New Roman" panose="02020603050405020304" pitchFamily="18" charset="0"/>
              </a:rPr>
              <a:t>Data</a:t>
            </a:r>
            <a:r>
              <a:rPr lang="en-US" sz="2400" b="1" dirty="0">
                <a:latin typeface="Times New Roman" panose="02020603050405020304" pitchFamily="18" charset="0"/>
                <a:cs typeface="Times New Roman" panose="02020603050405020304" pitchFamily="18" charset="0"/>
              </a:rPr>
              <a:t> driven approach to Human Resource Management</a:t>
            </a:r>
          </a:p>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It enables </a:t>
            </a:r>
            <a:r>
              <a:rPr lang="en-US" sz="2400" b="1" dirty="0" err="1">
                <a:latin typeface="Times New Roman" panose="02020603050405020304" pitchFamily="18" charset="0"/>
                <a:cs typeface="Times New Roman" panose="02020603050405020304" pitchFamily="18" charset="0"/>
              </a:rPr>
              <a:t>Hr</a:t>
            </a:r>
            <a:r>
              <a:rPr lang="en-US" sz="2400" b="1" dirty="0">
                <a:latin typeface="Times New Roman" panose="02020603050405020304" pitchFamily="18" charset="0"/>
                <a:cs typeface="Times New Roman" panose="02020603050405020304" pitchFamily="18" charset="0"/>
              </a:rPr>
              <a:t> professionals to make Data driven Decisions and help to test the effectiveness of HR Policies and different </a:t>
            </a:r>
            <a:r>
              <a:rPr lang="en-IN" sz="2400" b="1" dirty="0">
                <a:latin typeface="Times New Roman" panose="02020603050405020304" pitchFamily="18" charset="0"/>
                <a:cs typeface="Times New Roman" panose="02020603050405020304" pitchFamily="18" charset="0"/>
              </a:rPr>
              <a:t>interventions</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10" name="Picture Placeholder 9">
            <a:extLst>
              <a:ext uri="{FF2B5EF4-FFF2-40B4-BE49-F238E27FC236}">
                <a16:creationId xmlns:a16="http://schemas.microsoft.com/office/drawing/2014/main" id="{CBACF123-9EB3-68E3-D1F7-2ADCEE15DFD3}"/>
              </a:ext>
            </a:extLst>
          </p:cNvPr>
          <p:cNvPicPr>
            <a:picLocks noGrp="1" noChangeAspect="1"/>
          </p:cNvPicPr>
          <p:nvPr>
            <p:ph type="pic" idx="1"/>
          </p:nvPr>
        </p:nvPicPr>
        <p:blipFill rotWithShape="1">
          <a:blip r:embed="rId2"/>
          <a:srcRect l="37086"/>
          <a:stretch/>
        </p:blipFill>
        <p:spPr>
          <a:xfrm>
            <a:off x="6749473" y="832276"/>
            <a:ext cx="5227782" cy="51934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0585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D1B2-BC9E-C569-9672-CC383230C817}"/>
              </a:ext>
            </a:extLst>
          </p:cNvPr>
          <p:cNvSpPr>
            <a:spLocks noGrp="1"/>
          </p:cNvSpPr>
          <p:nvPr>
            <p:ph type="title"/>
          </p:nvPr>
        </p:nvSpPr>
        <p:spPr>
          <a:xfrm>
            <a:off x="-461818" y="404155"/>
            <a:ext cx="10721109" cy="1293028"/>
          </a:xfrm>
        </p:spPr>
        <p:txBody>
          <a:bodyPr>
            <a:normAutofit/>
          </a:bodyPr>
          <a:lstStyle/>
          <a:p>
            <a:r>
              <a:rPr lang="en-US" sz="2400" dirty="0">
                <a:solidFill>
                  <a:schemeClr val="accent6">
                    <a:lumMod val="40000"/>
                    <a:lumOff val="60000"/>
                  </a:schemeClr>
                </a:solidFill>
                <a:latin typeface="Times New Roman" panose="02020603050405020304" pitchFamily="18" charset="0"/>
                <a:cs typeface="Times New Roman" panose="02020603050405020304" pitchFamily="18" charset="0"/>
              </a:rPr>
              <a:t>How </a:t>
            </a:r>
            <a:r>
              <a:rPr lang="en-US" sz="2400" dirty="0" err="1">
                <a:solidFill>
                  <a:schemeClr val="accent6">
                    <a:lumMod val="40000"/>
                    <a:lumOff val="60000"/>
                  </a:schemeClr>
                </a:solidFill>
                <a:latin typeface="Times New Roman" panose="02020603050405020304" pitchFamily="18" charset="0"/>
                <a:cs typeface="Times New Roman" panose="02020603050405020304" pitchFamily="18" charset="0"/>
              </a:rPr>
              <a:t>Hr</a:t>
            </a:r>
            <a:r>
              <a:rPr lang="en-US" sz="2400">
                <a:solidFill>
                  <a:schemeClr val="accent6">
                    <a:lumMod val="40000"/>
                    <a:lumOff val="60000"/>
                  </a:schemeClr>
                </a:solidFill>
                <a:latin typeface="Times New Roman" panose="02020603050405020304" pitchFamily="18" charset="0"/>
                <a:cs typeface="Times New Roman" panose="02020603050405020304" pitchFamily="18" charset="0"/>
              </a:rPr>
              <a:t> analytics </a:t>
            </a:r>
            <a:r>
              <a:rPr lang="en-US" sz="2400" dirty="0">
                <a:solidFill>
                  <a:schemeClr val="accent6">
                    <a:lumMod val="40000"/>
                    <a:lumOff val="60000"/>
                  </a:schemeClr>
                </a:solidFill>
                <a:latin typeface="Times New Roman" panose="02020603050405020304" pitchFamily="18" charset="0"/>
                <a:cs typeface="Times New Roman" panose="02020603050405020304" pitchFamily="18" charset="0"/>
              </a:rPr>
              <a:t>helps in Human resource management</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343E8F-A626-90E1-B4C6-0A0EA5500160}"/>
              </a:ext>
            </a:extLst>
          </p:cNvPr>
          <p:cNvSpPr>
            <a:spLocks noGrp="1"/>
          </p:cNvSpPr>
          <p:nvPr>
            <p:ph idx="1"/>
          </p:nvPr>
        </p:nvSpPr>
        <p:spPr>
          <a:xfrm>
            <a:off x="685800" y="1607126"/>
            <a:ext cx="10820400" cy="4775201"/>
          </a:xfrm>
        </p:spPr>
        <p:txBody>
          <a:bodyPr>
            <a:normAutofit/>
          </a:bodyPr>
          <a:lstStyle/>
          <a:p>
            <a:pPr>
              <a:buFont typeface="Wingdings" panose="05000000000000000000" pitchFamily="2" charset="2"/>
              <a:buChar char="Ø"/>
            </a:pPr>
            <a:r>
              <a:rPr lang="en-US" sz="2400" dirty="0"/>
              <a:t>Make better decisions using Data</a:t>
            </a:r>
            <a:r>
              <a:rPr lang="en-IN" sz="2400" dirty="0"/>
              <a:t>.</a:t>
            </a:r>
          </a:p>
          <a:p>
            <a:pPr>
              <a:buFont typeface="Wingdings" panose="05000000000000000000" pitchFamily="2" charset="2"/>
              <a:buChar char="Ø"/>
            </a:pPr>
            <a:r>
              <a:rPr lang="en-IN" sz="2400" b="1" dirty="0"/>
              <a:t>Improved hiring decisions-</a:t>
            </a:r>
            <a:r>
              <a:rPr lang="en-IN" sz="2400" dirty="0"/>
              <a:t>Recruiters can make Data driven hiring Decisions rather than trusting their intuition.</a:t>
            </a:r>
          </a:p>
          <a:p>
            <a:pPr>
              <a:buFont typeface="Wingdings" panose="05000000000000000000" pitchFamily="2" charset="2"/>
              <a:buChar char="Ø"/>
            </a:pPr>
            <a:r>
              <a:rPr lang="en-IN" sz="2400" b="1" dirty="0"/>
              <a:t>Improved Hiring Process-</a:t>
            </a:r>
            <a:r>
              <a:rPr lang="en-IN" sz="2400" dirty="0"/>
              <a:t>Hiring Managers will Know which Position In the Company Require what type of </a:t>
            </a:r>
            <a:r>
              <a:rPr lang="en-IN" sz="2400" dirty="0" err="1"/>
              <a:t>talent,people,background</a:t>
            </a:r>
            <a:r>
              <a:rPr lang="en-IN" sz="2400" dirty="0"/>
              <a:t> and Experience.</a:t>
            </a:r>
          </a:p>
          <a:p>
            <a:pPr>
              <a:buFont typeface="Wingdings" panose="05000000000000000000" pitchFamily="2" charset="2"/>
              <a:buChar char="Ø"/>
            </a:pPr>
            <a:r>
              <a:rPr lang="en-IN" sz="2400" b="1" dirty="0"/>
              <a:t>Better Employee Insights-</a:t>
            </a:r>
            <a:r>
              <a:rPr lang="en-IN" sz="2400" dirty="0"/>
              <a:t>It helps organization look at an employees professional </a:t>
            </a:r>
            <a:r>
              <a:rPr lang="en-IN" sz="2400" dirty="0" err="1"/>
              <a:t>life,by</a:t>
            </a:r>
            <a:r>
              <a:rPr lang="en-IN" sz="2400" dirty="0"/>
              <a:t> </a:t>
            </a:r>
            <a:r>
              <a:rPr lang="en-IN" sz="2400" dirty="0" err="1"/>
              <a:t>tracking,monitoring,and</a:t>
            </a:r>
            <a:r>
              <a:rPr lang="en-IN" sz="2400" dirty="0"/>
              <a:t> </a:t>
            </a:r>
            <a:r>
              <a:rPr lang="en-IN" sz="2400" dirty="0" err="1"/>
              <a:t>analyzing</a:t>
            </a:r>
            <a:r>
              <a:rPr lang="en-IN" sz="2400" dirty="0"/>
              <a:t> performance related data.</a:t>
            </a:r>
          </a:p>
          <a:p>
            <a:pPr>
              <a:buFont typeface="Wingdings" panose="05000000000000000000" pitchFamily="2" charset="2"/>
              <a:buChar char="Ø"/>
            </a:pPr>
            <a:r>
              <a:rPr lang="en-IN" sz="2400" b="1" dirty="0"/>
              <a:t>More Productive Workforce-</a:t>
            </a:r>
            <a:r>
              <a:rPr lang="en-IN" sz="2400" dirty="0"/>
              <a:t>It becomes easier to expect and better predict performance and productivity from Employees.</a:t>
            </a:r>
            <a:endParaRPr lang="en-US" sz="2400" b="1" dirty="0"/>
          </a:p>
        </p:txBody>
      </p:sp>
    </p:spTree>
    <p:extLst>
      <p:ext uri="{BB962C8B-B14F-4D97-AF65-F5344CB8AC3E}">
        <p14:creationId xmlns:p14="http://schemas.microsoft.com/office/powerpoint/2010/main" val="354014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430BF6-B146-FB50-1849-5D63700D7DF4}"/>
              </a:ext>
            </a:extLst>
          </p:cNvPr>
          <p:cNvSpPr>
            <a:spLocks noGrp="1"/>
          </p:cNvSpPr>
          <p:nvPr>
            <p:ph idx="1"/>
          </p:nvPr>
        </p:nvSpPr>
        <p:spPr>
          <a:xfrm>
            <a:off x="1141412" y="914400"/>
            <a:ext cx="9905999" cy="4876801"/>
          </a:xfrm>
        </p:spPr>
        <p:txBody>
          <a:bodyPr/>
          <a:lstStyle/>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r>
              <a:rPr lang="en-IN" b="1" i="1" dirty="0">
                <a:solidFill>
                  <a:schemeClr val="accent6">
                    <a:lumMod val="20000"/>
                    <a:lumOff val="80000"/>
                  </a:schemeClr>
                </a:solidFill>
                <a:latin typeface="Times New Roman" panose="02020603050405020304" pitchFamily="18" charset="0"/>
                <a:cs typeface="Times New Roman" panose="02020603050405020304" pitchFamily="18" charset="0"/>
              </a:rPr>
              <a:t>EVOLUTION OF HR ANALYTICS</a:t>
            </a:r>
            <a:r>
              <a:rPr lang="en-IN" b="1" i="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The evolution of hr analytics has come a long </a:t>
            </a:r>
            <a:r>
              <a:rPr lang="en-IN" b="1" i="1" dirty="0" err="1">
                <a:latin typeface="Times New Roman" panose="02020603050405020304" pitchFamily="18" charset="0"/>
                <a:cs typeface="Times New Roman" panose="02020603050405020304" pitchFamily="18" charset="0"/>
              </a:rPr>
              <a:t>way,Organizations</a:t>
            </a:r>
            <a:r>
              <a:rPr lang="en-IN" b="1" i="1" dirty="0">
                <a:latin typeface="Times New Roman" panose="02020603050405020304" pitchFamily="18" charset="0"/>
                <a:cs typeface="Times New Roman" panose="02020603050405020304" pitchFamily="18" charset="0"/>
              </a:rPr>
              <a:t> today have the ability to track all kinds of metrics  to ensure that their people </a:t>
            </a:r>
            <a:r>
              <a:rPr lang="en-IN" b="1" i="1" dirty="0" err="1">
                <a:latin typeface="Times New Roman" panose="02020603050405020304" pitchFamily="18" charset="0"/>
                <a:cs typeface="Times New Roman" panose="02020603050405020304" pitchFamily="18" charset="0"/>
              </a:rPr>
              <a:t>analytics,talent</a:t>
            </a:r>
            <a:r>
              <a:rPr lang="en-IN" b="1" i="1" dirty="0">
                <a:latin typeface="Times New Roman" panose="02020603050405020304" pitchFamily="18" charset="0"/>
                <a:cs typeface="Times New Roman" panose="02020603050405020304" pitchFamily="18" charset="0"/>
              </a:rPr>
              <a:t> </a:t>
            </a:r>
            <a:r>
              <a:rPr lang="en-IN" b="1" i="1" dirty="0" err="1">
                <a:latin typeface="Times New Roman" panose="02020603050405020304" pitchFamily="18" charset="0"/>
                <a:cs typeface="Times New Roman" panose="02020603050405020304" pitchFamily="18" charset="0"/>
              </a:rPr>
              <a:t>analytics,and</a:t>
            </a:r>
            <a:r>
              <a:rPr lang="en-IN" b="1" i="1" dirty="0">
                <a:latin typeface="Times New Roman" panose="02020603050405020304" pitchFamily="18" charset="0"/>
                <a:cs typeface="Times New Roman" panose="02020603050405020304" pitchFamily="18" charset="0"/>
              </a:rPr>
              <a:t> work force analytics are effective and accurate.</a:t>
            </a: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r>
              <a:rPr lang="en-IN" b="1" i="1" dirty="0">
                <a:solidFill>
                  <a:schemeClr val="accent6">
                    <a:lumMod val="20000"/>
                    <a:lumOff val="80000"/>
                  </a:schemeClr>
                </a:solidFill>
                <a:latin typeface="Times New Roman" panose="02020603050405020304" pitchFamily="18" charset="0"/>
                <a:cs typeface="Times New Roman" panose="02020603050405020304" pitchFamily="18" charset="0"/>
              </a:rPr>
              <a:t>OBJECTIVE OF HR ANALYTICS:-</a:t>
            </a:r>
          </a:p>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 The objective is to improve the quality of the people related </a:t>
            </a:r>
            <a:r>
              <a:rPr lang="en-IN" b="1" i="1" dirty="0" err="1">
                <a:latin typeface="Times New Roman" panose="02020603050405020304" pitchFamily="18" charset="0"/>
                <a:cs typeface="Times New Roman" panose="02020603050405020304" pitchFamily="18" charset="0"/>
              </a:rPr>
              <a:t>decisions,in</a:t>
            </a:r>
            <a:r>
              <a:rPr lang="en-IN" b="1" i="1" dirty="0">
                <a:latin typeface="Times New Roman" panose="02020603050405020304" pitchFamily="18" charset="0"/>
                <a:cs typeface="Times New Roman" panose="02020603050405020304" pitchFamily="18" charset="0"/>
              </a:rPr>
              <a:t> order to improve individual and organizational performance.</a:t>
            </a:r>
          </a:p>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Hr analytics plays a role in every aspect of the Hr </a:t>
            </a:r>
            <a:r>
              <a:rPr lang="en-IN" b="1" i="1" dirty="0" err="1">
                <a:latin typeface="Times New Roman" panose="02020603050405020304" pitchFamily="18" charset="0"/>
                <a:cs typeface="Times New Roman" panose="02020603050405020304" pitchFamily="18" charset="0"/>
              </a:rPr>
              <a:t>function,including</a:t>
            </a:r>
            <a:r>
              <a:rPr lang="en-IN" b="1" i="1" dirty="0">
                <a:latin typeface="Times New Roman" panose="02020603050405020304" pitchFamily="18" charset="0"/>
                <a:cs typeface="Times New Roman" panose="02020603050405020304" pitchFamily="18" charset="0"/>
              </a:rPr>
              <a:t> </a:t>
            </a:r>
            <a:r>
              <a:rPr lang="en-IN" b="1" i="1" dirty="0" err="1">
                <a:latin typeface="Times New Roman" panose="02020603050405020304" pitchFamily="18" charset="0"/>
                <a:cs typeface="Times New Roman" panose="02020603050405020304" pitchFamily="18" charset="0"/>
              </a:rPr>
              <a:t>recruiting,learning</a:t>
            </a:r>
            <a:r>
              <a:rPr lang="en-IN" b="1" i="1" dirty="0">
                <a:latin typeface="Times New Roman" panose="02020603050405020304" pitchFamily="18" charset="0"/>
                <a:cs typeface="Times New Roman" panose="02020603050405020304" pitchFamily="18" charset="0"/>
              </a:rPr>
              <a:t>/training and </a:t>
            </a:r>
            <a:r>
              <a:rPr lang="en-IN" b="1" i="1" dirty="0" err="1">
                <a:latin typeface="Times New Roman" panose="02020603050405020304" pitchFamily="18" charset="0"/>
                <a:cs typeface="Times New Roman" panose="02020603050405020304" pitchFamily="18" charset="0"/>
              </a:rPr>
              <a:t>devolpment,attrition</a:t>
            </a:r>
            <a:r>
              <a:rPr lang="en-IN" b="1" i="1" dirty="0">
                <a:latin typeface="Times New Roman" panose="02020603050405020304" pitchFamily="18" charset="0"/>
                <a:cs typeface="Times New Roman" panose="02020603050405020304" pitchFamily="18" charset="0"/>
              </a:rPr>
              <a:t> and benefits.</a:t>
            </a: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67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9E7636-B826-E1C4-A76B-FFACCC5274C5}"/>
              </a:ext>
            </a:extLst>
          </p:cNvPr>
          <p:cNvSpPr>
            <a:spLocks noGrp="1"/>
          </p:cNvSpPr>
          <p:nvPr>
            <p:ph type="subTitle" idx="1"/>
          </p:nvPr>
        </p:nvSpPr>
        <p:spPr>
          <a:xfrm>
            <a:off x="905435" y="1299883"/>
            <a:ext cx="9968752" cy="4805082"/>
          </a:xfrm>
        </p:spPr>
        <p:txBody>
          <a:bodyPr>
            <a:normAutofit/>
          </a:bodyPr>
          <a:lstStyle/>
          <a:p>
            <a:pPr marL="342900" indent="-342900" algn="just">
              <a:buFont typeface="Wingdings" panose="05000000000000000000" pitchFamily="2" charset="2"/>
              <a:buChar char="Ø"/>
            </a:pPr>
            <a:r>
              <a:rPr lang="en-US" sz="2400" dirty="0">
                <a:solidFill>
                  <a:schemeClr val="tx1">
                    <a:lumMod val="95000"/>
                  </a:schemeClr>
                </a:solidFill>
              </a:rPr>
              <a:t>HR Analytics (Human Resources Analytics) is the systematic application of data analysis and machine learning techniques to human resources data. It involves collecting, processing, and analyzing data related to various HR functions to gain insights and make informed decisions.</a:t>
            </a:r>
          </a:p>
          <a:p>
            <a:pPr marL="342900" indent="-342900" algn="just">
              <a:buFont typeface="Wingdings" panose="05000000000000000000" pitchFamily="2" charset="2"/>
              <a:buChar char="Ø"/>
            </a:pPr>
            <a:r>
              <a:rPr lang="en-US" sz="2400" dirty="0">
                <a:solidFill>
                  <a:schemeClr val="tx1">
                    <a:lumMod val="95000"/>
                  </a:schemeClr>
                </a:solidFill>
              </a:rPr>
              <a:t>HR Analytics aims to enhance the efficiency and effectiveness of human resource management by providing data-driven solutions for  recruitment, performance management, and other HR processes. Through the use of  analytics, organizations can identify patterns, trends, and correlations in HR data, enabling them to make strategic decisions that contribute to overall business success.</a:t>
            </a:r>
            <a:endParaRPr lang="en-IN" sz="2400" dirty="0">
              <a:solidFill>
                <a:schemeClr val="tx1">
                  <a:lumMod val="95000"/>
                </a:schemeClr>
              </a:solidFill>
            </a:endParaRPr>
          </a:p>
        </p:txBody>
      </p:sp>
      <p:sp>
        <p:nvSpPr>
          <p:cNvPr id="6" name="Title 5">
            <a:extLst>
              <a:ext uri="{FF2B5EF4-FFF2-40B4-BE49-F238E27FC236}">
                <a16:creationId xmlns:a16="http://schemas.microsoft.com/office/drawing/2014/main" id="{1A01FB32-2792-E65A-BE3A-3F462F36AC54}"/>
              </a:ext>
            </a:extLst>
          </p:cNvPr>
          <p:cNvSpPr>
            <a:spLocks noGrp="1"/>
          </p:cNvSpPr>
          <p:nvPr>
            <p:ph type="ctrTitle"/>
          </p:nvPr>
        </p:nvSpPr>
        <p:spPr>
          <a:xfrm>
            <a:off x="5782236" y="426637"/>
            <a:ext cx="5264455" cy="652795"/>
          </a:xfrm>
        </p:spPr>
        <p:txBody>
          <a:bodyPr>
            <a:noAutofit/>
          </a:bodyPr>
          <a:lstStyle/>
          <a:p>
            <a:r>
              <a:rPr lang="en-IN" sz="4000" dirty="0">
                <a:solidFill>
                  <a:schemeClr val="accent6">
                    <a:lumMod val="20000"/>
                    <a:lumOff val="80000"/>
                  </a:schemeClr>
                </a:solidFill>
                <a:latin typeface="Times New Roman" panose="02020603050405020304" pitchFamily="18" charset="0"/>
                <a:cs typeface="Times New Roman" panose="02020603050405020304" pitchFamily="18" charset="0"/>
              </a:rPr>
              <a:t>Project </a:t>
            </a:r>
            <a:r>
              <a:rPr lang="en-IN" sz="4000" dirty="0" err="1">
                <a:solidFill>
                  <a:schemeClr val="accent6">
                    <a:lumMod val="20000"/>
                    <a:lumOff val="80000"/>
                  </a:schemeClr>
                </a:solidFill>
                <a:latin typeface="Times New Roman" panose="02020603050405020304" pitchFamily="18" charset="0"/>
                <a:cs typeface="Times New Roman" panose="02020603050405020304" pitchFamily="18" charset="0"/>
              </a:rPr>
              <a:t>sypnosis</a:t>
            </a:r>
            <a:r>
              <a:rPr lang="en-IN" sz="4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581775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4A10-2F3C-C7B4-1D22-E56F6133F95C}"/>
              </a:ext>
            </a:extLst>
          </p:cNvPr>
          <p:cNvSpPr>
            <a:spLocks noGrp="1"/>
          </p:cNvSpPr>
          <p:nvPr>
            <p:ph type="title"/>
          </p:nvPr>
        </p:nvSpPr>
        <p:spPr>
          <a:xfrm>
            <a:off x="2530288" y="214164"/>
            <a:ext cx="8610600" cy="1293028"/>
          </a:xfrm>
        </p:spPr>
        <p:txBody>
          <a:bodyPr>
            <a:normAutofit/>
          </a:bodyPr>
          <a:lstStyle/>
          <a:p>
            <a:r>
              <a:rPr lang="en-IN" dirty="0">
                <a:solidFill>
                  <a:schemeClr val="accent6">
                    <a:lumMod val="20000"/>
                    <a:lumOff val="80000"/>
                  </a:schemeClr>
                </a:solidFill>
                <a:latin typeface="Times New Roman" panose="02020603050405020304" pitchFamily="18" charset="0"/>
                <a:cs typeface="Times New Roman" panose="02020603050405020304" pitchFamily="18" charset="0"/>
              </a:rPr>
              <a:t>Problem  statement</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756666A8-AC06-1D3F-A2E2-FD4CD2A7347E}"/>
              </a:ext>
            </a:extLst>
          </p:cNvPr>
          <p:cNvSpPr>
            <a:spLocks noGrp="1"/>
          </p:cNvSpPr>
          <p:nvPr>
            <p:ph idx="1"/>
          </p:nvPr>
        </p:nvSpPr>
        <p:spPr>
          <a:xfrm>
            <a:off x="591127" y="1681018"/>
            <a:ext cx="10915073" cy="4537667"/>
          </a:xfrm>
        </p:spPr>
        <p:txBody>
          <a:bodyPr/>
          <a:lstStyle/>
          <a:p>
            <a:r>
              <a:rPr lang="en-US" dirty="0"/>
              <a:t>The client is facing a problem in identifying the right people for promotion (only for manager position and below) and prepare them in </a:t>
            </a:r>
            <a:r>
              <a:rPr lang="en-US" dirty="0" err="1"/>
              <a:t>time.The</a:t>
            </a:r>
            <a:r>
              <a:rPr lang="en-US" dirty="0"/>
              <a:t> company needs help in identifying the eligible candidates at a particular checkpoint so that they can expedite the entire promotion cycle.</a:t>
            </a:r>
          </a:p>
          <a:p>
            <a:pPr marL="0" indent="0">
              <a:buNone/>
            </a:pPr>
            <a:endParaRPr lang="en-US" dirty="0"/>
          </a:p>
          <a:p>
            <a:pPr marL="0" indent="0">
              <a:buNone/>
            </a:pPr>
            <a:endParaRPr lang="en-US" dirty="0"/>
          </a:p>
          <a:p>
            <a:r>
              <a:rPr lang="en-US" dirty="0"/>
              <a:t>They have provided multiple attributes around Employee's past and current performance along with demographics. Now, the task is to predict whether a potential </a:t>
            </a:r>
            <a:r>
              <a:rPr lang="en-US" dirty="0" err="1"/>
              <a:t>promotee</a:t>
            </a:r>
            <a:r>
              <a:rPr lang="en-US" dirty="0"/>
              <a:t> at checkpoint in the test set will be promoted or not after the evaluation process.</a:t>
            </a:r>
            <a:endParaRPr lang="en-IN" dirty="0"/>
          </a:p>
        </p:txBody>
      </p:sp>
    </p:spTree>
    <p:extLst>
      <p:ext uri="{BB962C8B-B14F-4D97-AF65-F5344CB8AC3E}">
        <p14:creationId xmlns:p14="http://schemas.microsoft.com/office/powerpoint/2010/main" val="399226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9F80-51BB-53AE-30F9-16FCFE8FC6C8}"/>
              </a:ext>
            </a:extLst>
          </p:cNvPr>
          <p:cNvSpPr>
            <a:spLocks noGrp="1"/>
          </p:cNvSpPr>
          <p:nvPr>
            <p:ph type="title"/>
          </p:nvPr>
        </p:nvSpPr>
        <p:spPr/>
        <p:txBody>
          <a:bodyPr/>
          <a:lstStyle/>
          <a:p>
            <a:r>
              <a:rPr lang="en-US" dirty="0"/>
              <a:t>Tools and technologies</a:t>
            </a:r>
            <a:endParaRPr lang="en-IN" dirty="0"/>
          </a:p>
        </p:txBody>
      </p:sp>
      <p:sp>
        <p:nvSpPr>
          <p:cNvPr id="3" name="Content Placeholder 2">
            <a:extLst>
              <a:ext uri="{FF2B5EF4-FFF2-40B4-BE49-F238E27FC236}">
                <a16:creationId xmlns:a16="http://schemas.microsoft.com/office/drawing/2014/main" id="{6E3B0A69-4C59-F532-5E7D-3A19135C11E3}"/>
              </a:ext>
            </a:extLst>
          </p:cNvPr>
          <p:cNvSpPr>
            <a:spLocks noGrp="1"/>
          </p:cNvSpPr>
          <p:nvPr>
            <p:ph idx="1"/>
          </p:nvPr>
        </p:nvSpPr>
        <p:spPr/>
        <p:txBody>
          <a:bodyPr/>
          <a:lstStyle/>
          <a:p>
            <a:pPr algn="just">
              <a:buFont typeface="Courier New" panose="02070309020205020404" pitchFamily="49" charset="0"/>
              <a:buChar char="o"/>
            </a:pPr>
            <a:r>
              <a:rPr lang="en-US" sz="2400" dirty="0"/>
              <a:t>This project utilizes advanced tools such as Tableau and </a:t>
            </a:r>
            <a:r>
              <a:rPr lang="en-US" sz="2400" dirty="0" err="1"/>
              <a:t>PowerBI</a:t>
            </a:r>
            <a:r>
              <a:rPr lang="en-US" sz="2400" dirty="0"/>
              <a:t> for Seamless Data Integration and Interactive Dashboard Design.</a:t>
            </a:r>
          </a:p>
          <a:p>
            <a:pPr marL="0" indent="0" algn="just">
              <a:buNone/>
            </a:pPr>
            <a:endParaRPr lang="en-US" sz="2400" dirty="0"/>
          </a:p>
          <a:p>
            <a:pPr algn="just">
              <a:buFont typeface="Courier New" panose="02070309020205020404" pitchFamily="49" charset="0"/>
              <a:buChar char="o"/>
            </a:pPr>
            <a:r>
              <a:rPr lang="en-US" sz="2400" dirty="0"/>
              <a:t>Additionally we have used Python Libraries for Machine Learning and </a:t>
            </a:r>
            <a:r>
              <a:rPr lang="en-US" sz="2400" dirty="0" err="1"/>
              <a:t>dataanalysis</a:t>
            </a:r>
            <a:r>
              <a:rPr lang="en-US" sz="2400" dirty="0"/>
              <a:t> are essential for Model </a:t>
            </a:r>
            <a:r>
              <a:rPr lang="en-US" sz="2400" dirty="0" err="1"/>
              <a:t>Devolpment.The</a:t>
            </a:r>
            <a:r>
              <a:rPr lang="en-US" sz="2400" dirty="0"/>
              <a:t> Libraries are </a:t>
            </a:r>
            <a:r>
              <a:rPr lang="en-US" sz="2400" dirty="0" err="1"/>
              <a:t>pandas,numpyseaborn,matplotlib,scipy,statsmodels,sklearn,Xg</a:t>
            </a:r>
            <a:r>
              <a:rPr lang="en-US" sz="2400" dirty="0"/>
              <a:t> boost .</a:t>
            </a:r>
          </a:p>
          <a:p>
            <a:pPr marL="0" indent="0" algn="just">
              <a:buNone/>
            </a:pPr>
            <a:endParaRPr lang="en-US" sz="2400" dirty="0"/>
          </a:p>
          <a:p>
            <a:pPr algn="just">
              <a:buFont typeface="Courier New" panose="02070309020205020404" pitchFamily="49" charset="0"/>
              <a:buChar char="o"/>
            </a:pPr>
            <a:r>
              <a:rPr lang="en-US" sz="2400" dirty="0" err="1"/>
              <a:t>Jupyter</a:t>
            </a:r>
            <a:r>
              <a:rPr lang="en-US" sz="2400" dirty="0"/>
              <a:t> Notebook-It is a server client application that allows editing and running notebook documents via web </a:t>
            </a:r>
            <a:r>
              <a:rPr lang="en-US" sz="2400" dirty="0" err="1"/>
              <a:t>browser,it</a:t>
            </a:r>
            <a:r>
              <a:rPr lang="en-US" sz="2400" dirty="0"/>
              <a:t> does not require any internet access.</a:t>
            </a:r>
          </a:p>
          <a:p>
            <a:pPr marL="0" indent="0">
              <a:buNone/>
            </a:pPr>
            <a:endParaRPr lang="en-IN" sz="2400" dirty="0"/>
          </a:p>
          <a:p>
            <a:pPr marL="0" indent="0">
              <a:buNone/>
            </a:pPr>
            <a:endParaRPr lang="en-IN"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138066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85F6-3D35-459B-CC1F-5DA3D246F702}"/>
              </a:ext>
            </a:extLst>
          </p:cNvPr>
          <p:cNvSpPr>
            <a:spLocks noGrp="1"/>
          </p:cNvSpPr>
          <p:nvPr>
            <p:ph type="title"/>
          </p:nvPr>
        </p:nvSpPr>
        <p:spPr>
          <a:xfrm>
            <a:off x="7071251" y="1023760"/>
            <a:ext cx="4575804" cy="669980"/>
          </a:xfrm>
        </p:spPr>
        <p:txBody>
          <a:bodyPr/>
          <a:lstStyle/>
          <a:p>
            <a:r>
              <a:rPr lang="en-IN" dirty="0">
                <a:solidFill>
                  <a:schemeClr val="accent6">
                    <a:lumMod val="20000"/>
                    <a:lumOff val="80000"/>
                  </a:schemeClr>
                </a:solidFill>
                <a:latin typeface="Times New Roman" panose="02020603050405020304" pitchFamily="18" charset="0"/>
                <a:cs typeface="Times New Roman" panose="02020603050405020304" pitchFamily="18" charset="0"/>
              </a:rPr>
              <a:t>Working </a:t>
            </a:r>
            <a:r>
              <a:rPr lang="en-IN" dirty="0" err="1">
                <a:solidFill>
                  <a:schemeClr val="accent6">
                    <a:lumMod val="20000"/>
                    <a:lumOff val="80000"/>
                  </a:schemeClr>
                </a:solidFill>
                <a:latin typeface="Times New Roman" panose="02020603050405020304" pitchFamily="18" charset="0"/>
                <a:cs typeface="Times New Roman" panose="02020603050405020304" pitchFamily="18" charset="0"/>
              </a:rPr>
              <a:t>FLOw</a:t>
            </a:r>
            <a:endParaRPr lang="en-IN" dirty="0">
              <a:solidFill>
                <a:schemeClr val="accent6">
                  <a:lumMod val="20000"/>
                  <a:lumOff val="80000"/>
                </a:schemeClr>
              </a:solidFill>
            </a:endParaRPr>
          </a:p>
        </p:txBody>
      </p:sp>
      <p:sp>
        <p:nvSpPr>
          <p:cNvPr id="3" name="Content Placeholder 2">
            <a:extLst>
              <a:ext uri="{FF2B5EF4-FFF2-40B4-BE49-F238E27FC236}">
                <a16:creationId xmlns:a16="http://schemas.microsoft.com/office/drawing/2014/main" id="{FF6DA920-E37E-1FA1-27CB-6B44B3210F9A}"/>
              </a:ext>
            </a:extLst>
          </p:cNvPr>
          <p:cNvSpPr>
            <a:spLocks noGrp="1"/>
          </p:cNvSpPr>
          <p:nvPr>
            <p:ph idx="1"/>
          </p:nvPr>
        </p:nvSpPr>
        <p:spPr>
          <a:solidFill>
            <a:schemeClr val="accent2">
              <a:lumMod val="20000"/>
              <a:lumOff val="80000"/>
            </a:schemeClr>
          </a:solidFill>
        </p:spPr>
        <p:txBody>
          <a:bodyPr/>
          <a:lstStyle/>
          <a:p>
            <a:pPr marL="0" indent="0">
              <a:buNone/>
            </a:pPr>
            <a:endParaRPr lang="en-IN" dirty="0"/>
          </a:p>
        </p:txBody>
      </p:sp>
      <p:sp>
        <p:nvSpPr>
          <p:cNvPr id="4" name="Oval 3">
            <a:extLst>
              <a:ext uri="{FF2B5EF4-FFF2-40B4-BE49-F238E27FC236}">
                <a16:creationId xmlns:a16="http://schemas.microsoft.com/office/drawing/2014/main" id="{B99C703D-F311-3A83-F690-39EDB31D847A}"/>
              </a:ext>
            </a:extLst>
          </p:cNvPr>
          <p:cNvSpPr/>
          <p:nvPr/>
        </p:nvSpPr>
        <p:spPr>
          <a:xfrm>
            <a:off x="1219200" y="2725271"/>
            <a:ext cx="1470212" cy="44823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solidFill>
              </a:rPr>
              <a:t>START</a:t>
            </a:r>
          </a:p>
        </p:txBody>
      </p:sp>
      <p:sp>
        <p:nvSpPr>
          <p:cNvPr id="6" name="Rectangle 5">
            <a:extLst>
              <a:ext uri="{FF2B5EF4-FFF2-40B4-BE49-F238E27FC236}">
                <a16:creationId xmlns:a16="http://schemas.microsoft.com/office/drawing/2014/main" id="{62CC616D-A3D2-84E2-AC42-BC6B0D68A319}"/>
              </a:ext>
            </a:extLst>
          </p:cNvPr>
          <p:cNvSpPr/>
          <p:nvPr/>
        </p:nvSpPr>
        <p:spPr>
          <a:xfrm>
            <a:off x="9296400" y="2653553"/>
            <a:ext cx="1918447" cy="59167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EDA</a:t>
            </a:r>
          </a:p>
        </p:txBody>
      </p:sp>
      <p:sp>
        <p:nvSpPr>
          <p:cNvPr id="8" name="Rectangle 7">
            <a:extLst>
              <a:ext uri="{FF2B5EF4-FFF2-40B4-BE49-F238E27FC236}">
                <a16:creationId xmlns:a16="http://schemas.microsoft.com/office/drawing/2014/main" id="{E0916E61-100E-2404-24A3-7F0750337CF1}"/>
              </a:ext>
            </a:extLst>
          </p:cNvPr>
          <p:cNvSpPr/>
          <p:nvPr/>
        </p:nvSpPr>
        <p:spPr>
          <a:xfrm>
            <a:off x="9359153" y="3910787"/>
            <a:ext cx="1855694" cy="59167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HYPOTHESIS TESTING</a:t>
            </a:r>
          </a:p>
        </p:txBody>
      </p:sp>
      <p:sp>
        <p:nvSpPr>
          <p:cNvPr id="9" name="Rectangle 8">
            <a:extLst>
              <a:ext uri="{FF2B5EF4-FFF2-40B4-BE49-F238E27FC236}">
                <a16:creationId xmlns:a16="http://schemas.microsoft.com/office/drawing/2014/main" id="{4D9DBD1B-8A37-E28D-E2E7-C8889A821A92}"/>
              </a:ext>
            </a:extLst>
          </p:cNvPr>
          <p:cNvSpPr/>
          <p:nvPr/>
        </p:nvSpPr>
        <p:spPr>
          <a:xfrm>
            <a:off x="3478307" y="2653553"/>
            <a:ext cx="2151529" cy="59167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DATASET COLLECTION</a:t>
            </a:r>
          </a:p>
        </p:txBody>
      </p:sp>
      <p:sp>
        <p:nvSpPr>
          <p:cNvPr id="10" name="Rectangle 9">
            <a:extLst>
              <a:ext uri="{FF2B5EF4-FFF2-40B4-BE49-F238E27FC236}">
                <a16:creationId xmlns:a16="http://schemas.microsoft.com/office/drawing/2014/main" id="{F1009236-8D6D-2949-D668-6769FD8EA5D0}"/>
              </a:ext>
            </a:extLst>
          </p:cNvPr>
          <p:cNvSpPr/>
          <p:nvPr/>
        </p:nvSpPr>
        <p:spPr>
          <a:xfrm>
            <a:off x="6562165" y="2653553"/>
            <a:ext cx="2151529" cy="59167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EXPLORING FEATURES</a:t>
            </a:r>
          </a:p>
        </p:txBody>
      </p:sp>
      <p:sp>
        <p:nvSpPr>
          <p:cNvPr id="11" name="Rectangle 10">
            <a:extLst>
              <a:ext uri="{FF2B5EF4-FFF2-40B4-BE49-F238E27FC236}">
                <a16:creationId xmlns:a16="http://schemas.microsoft.com/office/drawing/2014/main" id="{ADBA4C83-7A2B-E4FB-7B13-4EBCA036532C}"/>
              </a:ext>
            </a:extLst>
          </p:cNvPr>
          <p:cNvSpPr/>
          <p:nvPr/>
        </p:nvSpPr>
        <p:spPr>
          <a:xfrm>
            <a:off x="9359153" y="5316071"/>
            <a:ext cx="2061882" cy="66332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DATA PREPROCESSING</a:t>
            </a:r>
          </a:p>
        </p:txBody>
      </p:sp>
      <p:sp>
        <p:nvSpPr>
          <p:cNvPr id="13" name="Rectangle 12">
            <a:extLst>
              <a:ext uri="{FF2B5EF4-FFF2-40B4-BE49-F238E27FC236}">
                <a16:creationId xmlns:a16="http://schemas.microsoft.com/office/drawing/2014/main" id="{D10D6AE8-CB85-D42D-6F46-0DB7DEB83793}"/>
              </a:ext>
            </a:extLst>
          </p:cNvPr>
          <p:cNvSpPr/>
          <p:nvPr/>
        </p:nvSpPr>
        <p:spPr>
          <a:xfrm>
            <a:off x="6562165" y="5316071"/>
            <a:ext cx="2151529" cy="66332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MODEL BUILDING</a:t>
            </a:r>
          </a:p>
        </p:txBody>
      </p:sp>
      <p:sp>
        <p:nvSpPr>
          <p:cNvPr id="14" name="Rectangle 13">
            <a:extLst>
              <a:ext uri="{FF2B5EF4-FFF2-40B4-BE49-F238E27FC236}">
                <a16:creationId xmlns:a16="http://schemas.microsoft.com/office/drawing/2014/main" id="{7A3E4FC1-4C18-6BE7-F9B2-83743A58FE8D}"/>
              </a:ext>
            </a:extLst>
          </p:cNvPr>
          <p:cNvSpPr/>
          <p:nvPr/>
        </p:nvSpPr>
        <p:spPr>
          <a:xfrm>
            <a:off x="3890682" y="5316071"/>
            <a:ext cx="1882589" cy="66332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EVALUATION METRICS</a:t>
            </a:r>
          </a:p>
        </p:txBody>
      </p:sp>
      <p:sp>
        <p:nvSpPr>
          <p:cNvPr id="15" name="Rectangle 14">
            <a:extLst>
              <a:ext uri="{FF2B5EF4-FFF2-40B4-BE49-F238E27FC236}">
                <a16:creationId xmlns:a16="http://schemas.microsoft.com/office/drawing/2014/main" id="{0A6681ED-681A-8E30-FC47-91FC6BDDE0CC}"/>
              </a:ext>
            </a:extLst>
          </p:cNvPr>
          <p:cNvSpPr/>
          <p:nvPr/>
        </p:nvSpPr>
        <p:spPr>
          <a:xfrm>
            <a:off x="1219199" y="5316071"/>
            <a:ext cx="1882589" cy="66332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FINALIZED MODEL</a:t>
            </a:r>
          </a:p>
        </p:txBody>
      </p:sp>
      <p:cxnSp>
        <p:nvCxnSpPr>
          <p:cNvPr id="17" name="Straight Arrow Connector 16">
            <a:extLst>
              <a:ext uri="{FF2B5EF4-FFF2-40B4-BE49-F238E27FC236}">
                <a16:creationId xmlns:a16="http://schemas.microsoft.com/office/drawing/2014/main" id="{34B54B68-5A65-3BBD-7022-36840A0D44AF}"/>
              </a:ext>
            </a:extLst>
          </p:cNvPr>
          <p:cNvCxnSpPr>
            <a:stCxn id="4" idx="6"/>
            <a:endCxn id="9" idx="1"/>
          </p:cNvCxnSpPr>
          <p:nvPr/>
        </p:nvCxnSpPr>
        <p:spPr>
          <a:xfrm flipV="1">
            <a:off x="2689412" y="2949388"/>
            <a:ext cx="7888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58766C-EC3B-164C-FA46-C7B28BF03888}"/>
              </a:ext>
            </a:extLst>
          </p:cNvPr>
          <p:cNvCxnSpPr>
            <a:stCxn id="9" idx="3"/>
          </p:cNvCxnSpPr>
          <p:nvPr/>
        </p:nvCxnSpPr>
        <p:spPr>
          <a:xfrm>
            <a:off x="5629836" y="2949388"/>
            <a:ext cx="932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E619605-A5F4-BF6B-5D02-AD458566948F}"/>
              </a:ext>
            </a:extLst>
          </p:cNvPr>
          <p:cNvCxnSpPr/>
          <p:nvPr/>
        </p:nvCxnSpPr>
        <p:spPr>
          <a:xfrm>
            <a:off x="8713694" y="2949388"/>
            <a:ext cx="5827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045099-EDED-C23A-C568-62E939CF5A1D}"/>
              </a:ext>
            </a:extLst>
          </p:cNvPr>
          <p:cNvCxnSpPr>
            <a:cxnSpLocks/>
            <a:stCxn id="6" idx="2"/>
          </p:cNvCxnSpPr>
          <p:nvPr/>
        </p:nvCxnSpPr>
        <p:spPr>
          <a:xfrm>
            <a:off x="10255624" y="3245223"/>
            <a:ext cx="0" cy="66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DF10836-C772-E3F0-FF5F-7BAF2AC61606}"/>
              </a:ext>
            </a:extLst>
          </p:cNvPr>
          <p:cNvCxnSpPr>
            <a:stCxn id="8" idx="2"/>
          </p:cNvCxnSpPr>
          <p:nvPr/>
        </p:nvCxnSpPr>
        <p:spPr>
          <a:xfrm>
            <a:off x="10287000" y="4502457"/>
            <a:ext cx="0" cy="81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C05485-0CB9-845B-0C98-F5BA3821D5C9}"/>
              </a:ext>
            </a:extLst>
          </p:cNvPr>
          <p:cNvCxnSpPr>
            <a:stCxn id="11" idx="1"/>
            <a:endCxn id="13" idx="3"/>
          </p:cNvCxnSpPr>
          <p:nvPr/>
        </p:nvCxnSpPr>
        <p:spPr>
          <a:xfrm flipH="1">
            <a:off x="8713694" y="5647732"/>
            <a:ext cx="64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E42B465-BD46-E945-1AF2-A122DF2E9315}"/>
              </a:ext>
            </a:extLst>
          </p:cNvPr>
          <p:cNvCxnSpPr/>
          <p:nvPr/>
        </p:nvCxnSpPr>
        <p:spPr>
          <a:xfrm flipH="1">
            <a:off x="5773271" y="5647731"/>
            <a:ext cx="788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55D8EA-6681-8406-47A3-DE60D6F7D366}"/>
              </a:ext>
            </a:extLst>
          </p:cNvPr>
          <p:cNvCxnSpPr>
            <a:stCxn id="14" idx="1"/>
            <a:endCxn id="15" idx="3"/>
          </p:cNvCxnSpPr>
          <p:nvPr/>
        </p:nvCxnSpPr>
        <p:spPr>
          <a:xfrm flipH="1">
            <a:off x="3101788" y="5647732"/>
            <a:ext cx="788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16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D6D0-ADA4-88A1-8FD0-2530F531CDB0}"/>
              </a:ext>
            </a:extLst>
          </p:cNvPr>
          <p:cNvSpPr>
            <a:spLocks noGrp="1"/>
          </p:cNvSpPr>
          <p:nvPr>
            <p:ph type="title"/>
          </p:nvPr>
        </p:nvSpPr>
        <p:spPr/>
        <p:txBody>
          <a:bodyPr/>
          <a:lstStyle/>
          <a:p>
            <a:r>
              <a:rPr lang="en-IN" dirty="0">
                <a:solidFill>
                  <a:schemeClr val="accent6">
                    <a:lumMod val="20000"/>
                    <a:lumOff val="80000"/>
                  </a:schemeClr>
                </a:solidFill>
                <a:latin typeface="Times New Roman" panose="02020603050405020304" pitchFamily="18" charset="0"/>
                <a:cs typeface="Times New Roman" panose="02020603050405020304" pitchFamily="18" charset="0"/>
              </a:rPr>
              <a:t>DATASET COLLECTION</a:t>
            </a:r>
            <a:r>
              <a:rPr lang="en-IN" dirty="0"/>
              <a:t>:-</a:t>
            </a:r>
          </a:p>
        </p:txBody>
      </p:sp>
      <p:sp>
        <p:nvSpPr>
          <p:cNvPr id="3" name="Content Placeholder 2">
            <a:extLst>
              <a:ext uri="{FF2B5EF4-FFF2-40B4-BE49-F238E27FC236}">
                <a16:creationId xmlns:a16="http://schemas.microsoft.com/office/drawing/2014/main" id="{7B19347A-1265-B5C9-588B-C6B106792BAC}"/>
              </a:ext>
            </a:extLst>
          </p:cNvPr>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Collecting data allows you to capture a record of past events so that we can use data analysis to find recurring patterns. From those patterns, you build  predictive models using machine learning algorithms that look for trends and predict future changes.</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module, we collect the data from Analytics Vidhya. This dataset contains the information of employee and his performance in the industry.</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Here we have two different Datasets which are train and test </a:t>
            </a:r>
            <a:r>
              <a:rPr lang="en-US" sz="2400" dirty="0" err="1">
                <a:latin typeface="Times New Roman" panose="02020603050405020304" pitchFamily="18" charset="0"/>
                <a:cs typeface="Times New Roman" panose="02020603050405020304" pitchFamily="18" charset="0"/>
              </a:rPr>
              <a:t>Dataset,The</a:t>
            </a:r>
            <a:r>
              <a:rPr lang="en-US" sz="2400" dirty="0">
                <a:latin typeface="Times New Roman" panose="02020603050405020304" pitchFamily="18" charset="0"/>
                <a:cs typeface="Times New Roman" panose="02020603050405020304" pitchFamily="18" charset="0"/>
              </a:rPr>
              <a:t> model should be build on Train Dataset and predictions should be made of Test Dataset.</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2718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567</TotalTime>
  <Words>1018</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Century Gothic</vt:lpstr>
      <vt:lpstr>Courier New</vt:lpstr>
      <vt:lpstr>Times New Roman</vt:lpstr>
      <vt:lpstr>Wingdings</vt:lpstr>
      <vt:lpstr>Vapor Trail</vt:lpstr>
      <vt:lpstr>Hr analytics Prediction</vt:lpstr>
      <vt:lpstr>What is Hr analytics?</vt:lpstr>
      <vt:lpstr>How Hr analytics helps in Human resource management?</vt:lpstr>
      <vt:lpstr>PowerPoint Presentation</vt:lpstr>
      <vt:lpstr>Project sypnosis:-</vt:lpstr>
      <vt:lpstr>Problem  statement:-</vt:lpstr>
      <vt:lpstr>Tools and technologies</vt:lpstr>
      <vt:lpstr>Working FLOw</vt:lpstr>
      <vt:lpstr>DATASET COLLECTION:-</vt:lpstr>
      <vt:lpstr>PRE PROCESSING</vt:lpstr>
      <vt:lpstr>MODEL BUILDING</vt:lpstr>
      <vt:lpstr>Evaluation metrics</vt:lpstr>
      <vt:lpstr>PERFOrmance Evaluation</vt:lpstr>
      <vt:lpstr>Risks and Challenges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HR ANALYTICS pREDICTION</dc:title>
  <dc:creator>Jgnana chandu Narikonda</dc:creator>
  <cp:lastModifiedBy>Jgnana chandu Narikonda</cp:lastModifiedBy>
  <cp:revision>6</cp:revision>
  <dcterms:created xsi:type="dcterms:W3CDTF">2024-01-22T12:21:46Z</dcterms:created>
  <dcterms:modified xsi:type="dcterms:W3CDTF">2024-03-03T05:35:30Z</dcterms:modified>
</cp:coreProperties>
</file>