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256" r:id="rId5"/>
    <p:sldId id="293" r:id="rId6"/>
    <p:sldId id="291" r:id="rId7"/>
    <p:sldId id="292" r:id="rId8"/>
    <p:sldId id="294" r:id="rId9"/>
    <p:sldId id="295" r:id="rId10"/>
    <p:sldId id="297" r:id="rId11"/>
  </p:sldIdLst>
  <p:sldSz cx="9144000" cy="6858000" type="screen4x3"/>
  <p:notesSz cx="6797675" cy="9856788"/>
  <p:defaultTextStyle>
    <a:defPPr>
      <a:defRPr lang="es-ES"/>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5">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C0C0C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1" autoAdjust="0"/>
    <p:restoredTop sz="86402" autoAdjust="0"/>
  </p:normalViewPr>
  <p:slideViewPr>
    <p:cSldViewPr snapToGrid="0" snapToObjects="1">
      <p:cViewPr>
        <p:scale>
          <a:sx n="66" d="100"/>
          <a:sy n="66" d="100"/>
        </p:scale>
        <p:origin x="77" y="173"/>
      </p:cViewPr>
      <p:guideLst>
        <p:guide orient="horz" pos="2160"/>
        <p:guide pos="2880"/>
      </p:guideLst>
    </p:cSldViewPr>
  </p:slideViewPr>
  <p:notesTextViewPr>
    <p:cViewPr>
      <p:scale>
        <a:sx n="100" d="100"/>
        <a:sy n="100" d="100"/>
      </p:scale>
      <p:origin x="0" y="0"/>
    </p:cViewPr>
  </p:notesTextViewPr>
  <p:notesViewPr>
    <p:cSldViewPr snapToGrid="0" snapToObjects="1">
      <p:cViewPr>
        <p:scale>
          <a:sx n="150" d="100"/>
          <a:sy n="150" d="100"/>
        </p:scale>
        <p:origin x="-72" y="486"/>
      </p:cViewPr>
      <p:guideLst>
        <p:guide orient="horz" pos="3105"/>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45659" cy="492840"/>
          </a:xfrm>
          <a:prstGeom prst="rect">
            <a:avLst/>
          </a:prstGeom>
          <a:noFill/>
          <a:ln w="9525">
            <a:noFill/>
            <a:miter lim="800000"/>
            <a:headEnd/>
            <a:tailEnd/>
          </a:ln>
          <a:effectLst/>
        </p:spPr>
        <p:txBody>
          <a:bodyPr vert="horz" wrap="square" lIns="95165" tIns="47583" rIns="95165" bIns="47583" numCol="1" anchor="t" anchorCtr="0" compatLnSpc="1">
            <a:prstTxWarp prst="textNoShape">
              <a:avLst/>
            </a:prstTxWarp>
          </a:bodyPr>
          <a:lstStyle>
            <a:lvl1pPr algn="l">
              <a:defRPr sz="1200"/>
            </a:lvl1pPr>
          </a:lstStyle>
          <a:p>
            <a:pPr>
              <a:defRPr/>
            </a:pPr>
            <a:endParaRPr lang="es-ES_tradnl"/>
          </a:p>
        </p:txBody>
      </p:sp>
      <p:sp>
        <p:nvSpPr>
          <p:cNvPr id="16387" name="Rectangle 3"/>
          <p:cNvSpPr>
            <a:spLocks noGrp="1" noChangeArrowheads="1"/>
          </p:cNvSpPr>
          <p:nvPr>
            <p:ph type="dt" sz="quarter" idx="1"/>
          </p:nvPr>
        </p:nvSpPr>
        <p:spPr bwMode="auto">
          <a:xfrm>
            <a:off x="3850443" y="0"/>
            <a:ext cx="2945659" cy="492840"/>
          </a:xfrm>
          <a:prstGeom prst="rect">
            <a:avLst/>
          </a:prstGeom>
          <a:noFill/>
          <a:ln w="9525">
            <a:noFill/>
            <a:miter lim="800000"/>
            <a:headEnd/>
            <a:tailEnd/>
          </a:ln>
          <a:effectLst/>
        </p:spPr>
        <p:txBody>
          <a:bodyPr vert="horz" wrap="square" lIns="95165" tIns="47583" rIns="95165" bIns="47583" numCol="1" anchor="t" anchorCtr="0" compatLnSpc="1">
            <a:prstTxWarp prst="textNoShape">
              <a:avLst/>
            </a:prstTxWarp>
          </a:bodyPr>
          <a:lstStyle>
            <a:lvl1pPr algn="r">
              <a:defRPr sz="1200"/>
            </a:lvl1pPr>
          </a:lstStyle>
          <a:p>
            <a:pPr>
              <a:defRPr/>
            </a:pPr>
            <a:fld id="{3D84F81F-1AC6-41CA-9D94-44D5F5E30BD7}" type="datetimeFigureOut">
              <a:rPr lang="es-ES_tradnl"/>
              <a:pPr>
                <a:defRPr/>
              </a:pPr>
              <a:t>10/11/2020</a:t>
            </a:fld>
            <a:endParaRPr lang="es-ES_tradnl"/>
          </a:p>
        </p:txBody>
      </p:sp>
      <p:sp>
        <p:nvSpPr>
          <p:cNvPr id="16388" name="Rectangle 4"/>
          <p:cNvSpPr>
            <a:spLocks noGrp="1" noChangeArrowheads="1"/>
          </p:cNvSpPr>
          <p:nvPr>
            <p:ph type="ftr" sz="quarter" idx="2"/>
          </p:nvPr>
        </p:nvSpPr>
        <p:spPr bwMode="auto">
          <a:xfrm>
            <a:off x="0" y="9362238"/>
            <a:ext cx="2945659" cy="492840"/>
          </a:xfrm>
          <a:prstGeom prst="rect">
            <a:avLst/>
          </a:prstGeom>
          <a:noFill/>
          <a:ln w="9525">
            <a:noFill/>
            <a:miter lim="800000"/>
            <a:headEnd/>
            <a:tailEnd/>
          </a:ln>
          <a:effectLst/>
        </p:spPr>
        <p:txBody>
          <a:bodyPr vert="horz" wrap="square" lIns="95165" tIns="47583" rIns="95165" bIns="47583" numCol="1" anchor="b" anchorCtr="0" compatLnSpc="1">
            <a:prstTxWarp prst="textNoShape">
              <a:avLst/>
            </a:prstTxWarp>
          </a:bodyPr>
          <a:lstStyle>
            <a:lvl1pPr algn="l">
              <a:defRPr sz="1200"/>
            </a:lvl1pPr>
          </a:lstStyle>
          <a:p>
            <a:pPr>
              <a:defRPr/>
            </a:pPr>
            <a:endParaRPr lang="es-ES_tradnl"/>
          </a:p>
        </p:txBody>
      </p:sp>
      <p:sp>
        <p:nvSpPr>
          <p:cNvPr id="16389" name="Rectangle 5"/>
          <p:cNvSpPr>
            <a:spLocks noGrp="1" noChangeArrowheads="1"/>
          </p:cNvSpPr>
          <p:nvPr>
            <p:ph type="sldNum" sz="quarter" idx="3"/>
          </p:nvPr>
        </p:nvSpPr>
        <p:spPr bwMode="auto">
          <a:xfrm>
            <a:off x="3850443" y="9362238"/>
            <a:ext cx="2945659" cy="492840"/>
          </a:xfrm>
          <a:prstGeom prst="rect">
            <a:avLst/>
          </a:prstGeom>
          <a:noFill/>
          <a:ln w="9525">
            <a:noFill/>
            <a:miter lim="800000"/>
            <a:headEnd/>
            <a:tailEnd/>
          </a:ln>
          <a:effectLst/>
        </p:spPr>
        <p:txBody>
          <a:bodyPr vert="horz" wrap="square" lIns="95165" tIns="47583" rIns="95165" bIns="47583" numCol="1" anchor="b" anchorCtr="0" compatLnSpc="1">
            <a:prstTxWarp prst="textNoShape">
              <a:avLst/>
            </a:prstTxWarp>
          </a:bodyPr>
          <a:lstStyle>
            <a:lvl1pPr algn="r">
              <a:defRPr sz="1200"/>
            </a:lvl1pPr>
          </a:lstStyle>
          <a:p>
            <a:pPr>
              <a:defRPr/>
            </a:pPr>
            <a:fld id="{7C4AE1EE-3399-47D7-B3EF-21A65E3CFFB4}" type="slidenum">
              <a:rPr lang="es-ES_tradnl"/>
              <a:pPr>
                <a:defRPr/>
              </a:pPr>
              <a:t>‹Nº›</a:t>
            </a:fld>
            <a:endParaRPr lang="es-ES_tradnl"/>
          </a:p>
        </p:txBody>
      </p:sp>
    </p:spTree>
    <p:extLst>
      <p:ext uri="{BB962C8B-B14F-4D97-AF65-F5344CB8AC3E}">
        <p14:creationId xmlns:p14="http://schemas.microsoft.com/office/powerpoint/2010/main" val="15149705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45659" cy="492840"/>
          </a:xfrm>
          <a:prstGeom prst="rect">
            <a:avLst/>
          </a:prstGeom>
          <a:noFill/>
          <a:ln w="9525">
            <a:noFill/>
            <a:miter lim="800000"/>
            <a:headEnd/>
            <a:tailEnd/>
          </a:ln>
          <a:effectLst/>
        </p:spPr>
        <p:txBody>
          <a:bodyPr vert="horz" wrap="square" lIns="95165" tIns="47583" rIns="95165" bIns="47583" numCol="1" anchor="t" anchorCtr="0" compatLnSpc="1">
            <a:prstTxWarp prst="textNoShape">
              <a:avLst/>
            </a:prstTxWarp>
          </a:bodyPr>
          <a:lstStyle>
            <a:lvl1pPr algn="l">
              <a:defRPr sz="1200"/>
            </a:lvl1pPr>
          </a:lstStyle>
          <a:p>
            <a:pPr>
              <a:defRPr/>
            </a:pPr>
            <a:endParaRPr lang="es-ES_tradnl"/>
          </a:p>
        </p:txBody>
      </p:sp>
      <p:sp>
        <p:nvSpPr>
          <p:cNvPr id="17411" name="Rectangle 3"/>
          <p:cNvSpPr>
            <a:spLocks noGrp="1" noChangeArrowheads="1"/>
          </p:cNvSpPr>
          <p:nvPr>
            <p:ph type="dt" idx="1"/>
          </p:nvPr>
        </p:nvSpPr>
        <p:spPr bwMode="auto">
          <a:xfrm>
            <a:off x="3850443" y="0"/>
            <a:ext cx="2945659" cy="492840"/>
          </a:xfrm>
          <a:prstGeom prst="rect">
            <a:avLst/>
          </a:prstGeom>
          <a:noFill/>
          <a:ln w="9525">
            <a:noFill/>
            <a:miter lim="800000"/>
            <a:headEnd/>
            <a:tailEnd/>
          </a:ln>
          <a:effectLst/>
        </p:spPr>
        <p:txBody>
          <a:bodyPr vert="horz" wrap="square" lIns="95165" tIns="47583" rIns="95165" bIns="47583" numCol="1" anchor="t" anchorCtr="0" compatLnSpc="1">
            <a:prstTxWarp prst="textNoShape">
              <a:avLst/>
            </a:prstTxWarp>
          </a:bodyPr>
          <a:lstStyle>
            <a:lvl1pPr algn="r">
              <a:defRPr sz="1200"/>
            </a:lvl1pPr>
          </a:lstStyle>
          <a:p>
            <a:pPr>
              <a:defRPr/>
            </a:pPr>
            <a:fld id="{1F7D65ED-8AF2-41E4-9CEF-6C41BD931B53}" type="datetimeFigureOut">
              <a:rPr lang="es-ES_tradnl"/>
              <a:pPr>
                <a:defRPr/>
              </a:pPr>
              <a:t>10/11/2020</a:t>
            </a:fld>
            <a:endParaRPr lang="es-ES_tradnl"/>
          </a:p>
        </p:txBody>
      </p:sp>
      <p:sp>
        <p:nvSpPr>
          <p:cNvPr id="4100" name="Rectangle 4"/>
          <p:cNvSpPr>
            <a:spLocks noGrp="1" noRot="1" noChangeAspect="1" noChangeArrowheads="1" noTextEdit="1"/>
          </p:cNvSpPr>
          <p:nvPr>
            <p:ph type="sldImg" idx="2"/>
          </p:nvPr>
        </p:nvSpPr>
        <p:spPr bwMode="auto">
          <a:xfrm>
            <a:off x="935038" y="739775"/>
            <a:ext cx="4927600" cy="3695700"/>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679768" y="4681974"/>
            <a:ext cx="5438140" cy="4435555"/>
          </a:xfrm>
          <a:prstGeom prst="rect">
            <a:avLst/>
          </a:prstGeom>
          <a:noFill/>
          <a:ln w="9525">
            <a:noFill/>
            <a:miter lim="800000"/>
            <a:headEnd/>
            <a:tailEnd/>
          </a:ln>
          <a:effectLst/>
        </p:spPr>
        <p:txBody>
          <a:bodyPr vert="horz" wrap="square" lIns="95165" tIns="47583" rIns="95165" bIns="47583" numCol="1" anchor="t" anchorCtr="0" compatLnSpc="1">
            <a:prstTxWarp prst="textNoShape">
              <a:avLst/>
            </a:prstTxWarp>
          </a:bodyPr>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p>
        </p:txBody>
      </p:sp>
      <p:sp>
        <p:nvSpPr>
          <p:cNvPr id="17414" name="Rectangle 6"/>
          <p:cNvSpPr>
            <a:spLocks noGrp="1" noChangeArrowheads="1"/>
          </p:cNvSpPr>
          <p:nvPr>
            <p:ph type="ftr" sz="quarter" idx="4"/>
          </p:nvPr>
        </p:nvSpPr>
        <p:spPr bwMode="auto">
          <a:xfrm>
            <a:off x="0" y="9362238"/>
            <a:ext cx="2945659" cy="492840"/>
          </a:xfrm>
          <a:prstGeom prst="rect">
            <a:avLst/>
          </a:prstGeom>
          <a:noFill/>
          <a:ln w="9525">
            <a:noFill/>
            <a:miter lim="800000"/>
            <a:headEnd/>
            <a:tailEnd/>
          </a:ln>
          <a:effectLst/>
        </p:spPr>
        <p:txBody>
          <a:bodyPr vert="horz" wrap="square" lIns="95165" tIns="47583" rIns="95165" bIns="47583" numCol="1" anchor="b" anchorCtr="0" compatLnSpc="1">
            <a:prstTxWarp prst="textNoShape">
              <a:avLst/>
            </a:prstTxWarp>
          </a:bodyPr>
          <a:lstStyle>
            <a:lvl1pPr algn="l">
              <a:defRPr sz="1200"/>
            </a:lvl1pPr>
          </a:lstStyle>
          <a:p>
            <a:pPr>
              <a:defRPr/>
            </a:pPr>
            <a:endParaRPr lang="es-ES_tradnl"/>
          </a:p>
        </p:txBody>
      </p:sp>
      <p:sp>
        <p:nvSpPr>
          <p:cNvPr id="17415" name="Rectangle 7"/>
          <p:cNvSpPr>
            <a:spLocks noGrp="1" noChangeArrowheads="1"/>
          </p:cNvSpPr>
          <p:nvPr>
            <p:ph type="sldNum" sz="quarter" idx="5"/>
          </p:nvPr>
        </p:nvSpPr>
        <p:spPr bwMode="auto">
          <a:xfrm>
            <a:off x="3850443" y="9362238"/>
            <a:ext cx="2945659" cy="492840"/>
          </a:xfrm>
          <a:prstGeom prst="rect">
            <a:avLst/>
          </a:prstGeom>
          <a:noFill/>
          <a:ln w="9525">
            <a:noFill/>
            <a:miter lim="800000"/>
            <a:headEnd/>
            <a:tailEnd/>
          </a:ln>
          <a:effectLst/>
        </p:spPr>
        <p:txBody>
          <a:bodyPr vert="horz" wrap="square" lIns="95165" tIns="47583" rIns="95165" bIns="47583" numCol="1" anchor="b" anchorCtr="0" compatLnSpc="1">
            <a:prstTxWarp prst="textNoShape">
              <a:avLst/>
            </a:prstTxWarp>
          </a:bodyPr>
          <a:lstStyle>
            <a:lvl1pPr algn="r">
              <a:defRPr sz="1200"/>
            </a:lvl1pPr>
          </a:lstStyle>
          <a:p>
            <a:pPr>
              <a:defRPr/>
            </a:pPr>
            <a:fld id="{506B3D33-16CE-4391-A987-86090711BD6E}" type="slidenum">
              <a:rPr lang="es-ES_tradnl"/>
              <a:pPr>
                <a:defRPr/>
              </a:pPr>
              <a:t>‹Nº›</a:t>
            </a:fld>
            <a:endParaRPr lang="es-ES_tradnl"/>
          </a:p>
        </p:txBody>
      </p:sp>
    </p:spTree>
    <p:extLst>
      <p:ext uri="{BB962C8B-B14F-4D97-AF65-F5344CB8AC3E}">
        <p14:creationId xmlns:p14="http://schemas.microsoft.com/office/powerpoint/2010/main" val="39553750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Rot="1" noChangeAspect="1" noChangeArrowheads="1" noTextEdit="1"/>
          </p:cNvSpPr>
          <p:nvPr>
            <p:ph type="sldImg"/>
          </p:nvPr>
        </p:nvSpPr>
        <p:spPr>
          <a:ln/>
        </p:spPr>
      </p:sp>
      <p:sp>
        <p:nvSpPr>
          <p:cNvPr id="7170" name="Rectangle 3"/>
          <p:cNvSpPr>
            <a:spLocks noGrp="1" noChangeArrowheads="1"/>
          </p:cNvSpPr>
          <p:nvPr>
            <p:ph type="body" idx="1"/>
          </p:nvPr>
        </p:nvSpPr>
        <p:spPr>
          <a:noFill/>
          <a:ln/>
        </p:spPr>
        <p:txBody>
          <a:bodyPr/>
          <a:lstStyle/>
          <a:p>
            <a:pPr eaLnBrk="1" hangingPunct="1"/>
            <a:endParaRPr lang="es-ES_tradn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Solución </a:t>
            </a:r>
          </a:p>
          <a:p>
            <a:pPr marL="0" marR="0" indent="0" algn="l" defTabSz="914400" rtl="0" eaLnBrk="0" fontAlgn="base" latinLnBrk="0" hangingPunct="0">
              <a:lnSpc>
                <a:spcPct val="100000"/>
              </a:lnSpc>
              <a:spcBef>
                <a:spcPct val="30000"/>
              </a:spcBef>
              <a:spcAft>
                <a:spcPct val="0"/>
              </a:spcAft>
              <a:buClrTx/>
              <a:buSzTx/>
              <a:buFontTx/>
              <a:buNone/>
              <a:tabLst/>
              <a:defRPr/>
            </a:pPr>
            <a:r>
              <a:rPr lang="es-ES" dirty="0"/>
              <a:t>IO: </a:t>
            </a:r>
            <a:r>
              <a:rPr lang="es-ES" dirty="0">
                <a:solidFill>
                  <a:schemeClr val="tx2">
                    <a:lumMod val="75000"/>
                  </a:schemeClr>
                </a:solidFill>
              </a:rPr>
              <a:t>Leer</a:t>
            </a:r>
            <a:r>
              <a:rPr lang="es-ES" baseline="0" dirty="0">
                <a:solidFill>
                  <a:schemeClr val="tx2">
                    <a:lumMod val="75000"/>
                  </a:schemeClr>
                </a:solidFill>
              </a:rPr>
              <a:t> una línea de órdenes e interpretarla</a:t>
            </a:r>
          </a:p>
          <a:p>
            <a:pPr marL="0" marR="0" indent="0" algn="l" defTabSz="914400" rtl="0" eaLnBrk="0" fontAlgn="base" latinLnBrk="0" hangingPunct="0">
              <a:lnSpc>
                <a:spcPct val="100000"/>
              </a:lnSpc>
              <a:spcBef>
                <a:spcPct val="30000"/>
              </a:spcBef>
              <a:spcAft>
                <a:spcPct val="0"/>
              </a:spcAft>
              <a:buClrTx/>
              <a:buSzTx/>
              <a:buFontTx/>
              <a:buNone/>
              <a:tabLst/>
              <a:defRPr/>
            </a:pPr>
            <a:r>
              <a:rPr lang="es-ES" dirty="0">
                <a:solidFill>
                  <a:schemeClr val="tx2">
                    <a:lumMod val="75000"/>
                  </a:schemeClr>
                </a:solidFill>
              </a:rPr>
              <a:t>SO: Programar un controlador de dispositivo</a:t>
            </a:r>
          </a:p>
          <a:p>
            <a:pPr marL="0" marR="0" indent="0" algn="l" defTabSz="914400" rtl="0" eaLnBrk="0" fontAlgn="base" latinLnBrk="0" hangingPunct="0">
              <a:lnSpc>
                <a:spcPct val="100000"/>
              </a:lnSpc>
              <a:spcBef>
                <a:spcPct val="30000"/>
              </a:spcBef>
              <a:spcAft>
                <a:spcPct val="0"/>
              </a:spcAft>
              <a:buClrTx/>
              <a:buSzTx/>
              <a:buFontTx/>
              <a:buNone/>
              <a:tabLst/>
              <a:defRPr/>
            </a:pPr>
            <a:r>
              <a:rPr lang="es-ES" dirty="0">
                <a:solidFill>
                  <a:schemeClr val="tx2">
                    <a:lumMod val="75000"/>
                  </a:schemeClr>
                </a:solidFill>
              </a:rPr>
              <a:t>SO: Proporcionar</a:t>
            </a:r>
            <a:r>
              <a:rPr lang="es-ES" baseline="0" dirty="0">
                <a:solidFill>
                  <a:schemeClr val="tx2">
                    <a:lumMod val="75000"/>
                  </a:schemeClr>
                </a:solidFill>
              </a:rPr>
              <a:t> una interfaz de llamadas al sistema</a:t>
            </a:r>
          </a:p>
          <a:p>
            <a:pPr marL="0" marR="0" indent="0" algn="l" defTabSz="914400" rtl="0" eaLnBrk="0" fontAlgn="base" latinLnBrk="0" hangingPunct="0">
              <a:lnSpc>
                <a:spcPct val="100000"/>
              </a:lnSpc>
              <a:spcBef>
                <a:spcPct val="30000"/>
              </a:spcBef>
              <a:spcAft>
                <a:spcPct val="0"/>
              </a:spcAft>
              <a:buClrTx/>
              <a:buSzTx/>
              <a:buFontTx/>
              <a:buNone/>
              <a:tabLst/>
              <a:defRPr/>
            </a:pPr>
            <a:r>
              <a:rPr lang="es-ES" dirty="0">
                <a:solidFill>
                  <a:schemeClr val="tx2">
                    <a:lumMod val="75000"/>
                  </a:schemeClr>
                </a:solidFill>
              </a:rPr>
              <a:t>SO: Seleccionar un proceso para asignarle CPU</a:t>
            </a:r>
          </a:p>
          <a:p>
            <a:pPr marL="0" marR="0" indent="0" algn="l" defTabSz="914400" rtl="0" eaLnBrk="0" fontAlgn="base" latinLnBrk="0" hangingPunct="0">
              <a:lnSpc>
                <a:spcPct val="100000"/>
              </a:lnSpc>
              <a:spcBef>
                <a:spcPct val="30000"/>
              </a:spcBef>
              <a:spcAft>
                <a:spcPct val="0"/>
              </a:spcAft>
              <a:buClrTx/>
              <a:buSzTx/>
              <a:buFontTx/>
              <a:buNone/>
              <a:tabLst/>
              <a:defRPr/>
            </a:pPr>
            <a:r>
              <a:rPr lang="es-ES" dirty="0">
                <a:solidFill>
                  <a:schemeClr val="tx2">
                    <a:lumMod val="75000"/>
                  </a:schemeClr>
                </a:solidFill>
              </a:rPr>
              <a:t>IO: Invocar una llamada al sistema</a:t>
            </a:r>
          </a:p>
          <a:p>
            <a:pPr marL="0" marR="0" indent="0" algn="l" defTabSz="914400" rtl="0" eaLnBrk="0" fontAlgn="base" latinLnBrk="0" hangingPunct="0">
              <a:lnSpc>
                <a:spcPct val="100000"/>
              </a:lnSpc>
              <a:spcBef>
                <a:spcPct val="30000"/>
              </a:spcBef>
              <a:spcAft>
                <a:spcPct val="0"/>
              </a:spcAft>
              <a:buClrTx/>
              <a:buSzTx/>
              <a:buFontTx/>
              <a:buNone/>
              <a:tabLst/>
              <a:defRPr/>
            </a:pPr>
            <a:r>
              <a:rPr lang="es-ES" dirty="0">
                <a:solidFill>
                  <a:schemeClr val="tx2">
                    <a:lumMod val="75000"/>
                  </a:schemeClr>
                </a:solidFill>
              </a:rPr>
              <a:t>SO e</a:t>
            </a:r>
            <a:r>
              <a:rPr lang="es-ES" baseline="0" dirty="0">
                <a:solidFill>
                  <a:schemeClr val="tx2">
                    <a:lumMod val="75000"/>
                  </a:schemeClr>
                </a:solidFill>
              </a:rPr>
              <a:t> IO: </a:t>
            </a:r>
            <a:r>
              <a:rPr lang="es-ES" dirty="0">
                <a:solidFill>
                  <a:schemeClr val="tx2">
                    <a:lumMod val="75000"/>
                  </a:schemeClr>
                </a:solidFill>
              </a:rPr>
              <a:t>Proporcionar una interfaz cómoda</a:t>
            </a:r>
            <a:r>
              <a:rPr lang="es-ES" baseline="0" dirty="0">
                <a:solidFill>
                  <a:schemeClr val="tx2">
                    <a:lumMod val="75000"/>
                  </a:schemeClr>
                </a:solidFill>
              </a:rPr>
              <a:t> de usuario</a:t>
            </a:r>
          </a:p>
          <a:p>
            <a:endParaRPr lang="es-ES" dirty="0"/>
          </a:p>
        </p:txBody>
      </p:sp>
      <p:sp>
        <p:nvSpPr>
          <p:cNvPr id="4" name="3 Marcador de número de diapositiva"/>
          <p:cNvSpPr>
            <a:spLocks noGrp="1"/>
          </p:cNvSpPr>
          <p:nvPr>
            <p:ph type="sldNum" sz="quarter" idx="10"/>
          </p:nvPr>
        </p:nvSpPr>
        <p:spPr/>
        <p:txBody>
          <a:bodyPr/>
          <a:lstStyle/>
          <a:p>
            <a:pPr>
              <a:defRPr/>
            </a:pPr>
            <a:fld id="{506B3D33-16CE-4391-A987-86090711BD6E}" type="slidenum">
              <a:rPr lang="es-ES_tradnl" smtClean="0"/>
              <a:pPr>
                <a:defRPr/>
              </a:pPr>
              <a:t>2</a:t>
            </a:fld>
            <a:endParaRPr lang="es-ES_tradn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506B3D33-16CE-4391-A987-86090711BD6E}" type="slidenum">
              <a:rPr lang="es-ES_tradnl" smtClean="0"/>
              <a:pPr>
                <a:defRPr/>
              </a:pPr>
              <a:t>3</a:t>
            </a:fld>
            <a:endParaRPr lang="es-ES_tradnl"/>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4" name="CuadroTexto 6"/>
          <p:cNvSpPr txBox="1"/>
          <p:nvPr userDrawn="1"/>
        </p:nvSpPr>
        <p:spPr>
          <a:xfrm>
            <a:off x="1174750" y="306388"/>
            <a:ext cx="6821488" cy="461962"/>
          </a:xfrm>
          <a:prstGeom prst="rect">
            <a:avLst/>
          </a:prstGeom>
          <a:noFill/>
        </p:spPr>
        <p:txBody>
          <a:bodyPr wrap="none">
            <a:spAutoFit/>
          </a:bodyPr>
          <a:lstStyle/>
          <a:p>
            <a:pPr fontAlgn="auto">
              <a:spcBef>
                <a:spcPts val="0"/>
              </a:spcBef>
              <a:spcAft>
                <a:spcPts val="0"/>
              </a:spcAft>
              <a:defRPr/>
            </a:pPr>
            <a:r>
              <a:rPr lang="es-ES" sz="2400" dirty="0">
                <a:latin typeface="Arial"/>
                <a:cs typeface="Arial"/>
              </a:rPr>
              <a:t>Fundamentos de los Sistemas Operativos (FSO)</a:t>
            </a:r>
          </a:p>
        </p:txBody>
      </p:sp>
      <p:sp>
        <p:nvSpPr>
          <p:cNvPr id="5" name="CuadroTexto 7"/>
          <p:cNvSpPr txBox="1"/>
          <p:nvPr userDrawn="1"/>
        </p:nvSpPr>
        <p:spPr>
          <a:xfrm>
            <a:off x="1366838" y="768350"/>
            <a:ext cx="6411912" cy="338138"/>
          </a:xfrm>
          <a:prstGeom prst="rect">
            <a:avLst/>
          </a:prstGeom>
          <a:noFill/>
        </p:spPr>
        <p:txBody>
          <a:bodyPr wrap="none">
            <a:spAutoFit/>
          </a:bodyPr>
          <a:lstStyle/>
          <a:p>
            <a:pPr fontAlgn="auto">
              <a:spcBef>
                <a:spcPts val="0"/>
              </a:spcBef>
              <a:spcAft>
                <a:spcPts val="0"/>
              </a:spcAft>
              <a:defRPr/>
            </a:pPr>
            <a:r>
              <a:rPr lang="es-ES" sz="1600" dirty="0">
                <a:latin typeface="Arial"/>
                <a:cs typeface="Arial"/>
              </a:rPr>
              <a:t>Departamento de Informática de Sistemas y Computadoras (DISCA)</a:t>
            </a:r>
          </a:p>
        </p:txBody>
      </p:sp>
      <p:sp>
        <p:nvSpPr>
          <p:cNvPr id="6" name="CuadroTexto 9"/>
          <p:cNvSpPr txBox="1"/>
          <p:nvPr userDrawn="1"/>
        </p:nvSpPr>
        <p:spPr>
          <a:xfrm>
            <a:off x="2844800" y="1011238"/>
            <a:ext cx="3317875" cy="338137"/>
          </a:xfrm>
          <a:prstGeom prst="rect">
            <a:avLst/>
          </a:prstGeom>
          <a:noFill/>
        </p:spPr>
        <p:txBody>
          <a:bodyPr wrap="none">
            <a:spAutoFit/>
          </a:bodyPr>
          <a:lstStyle/>
          <a:p>
            <a:pPr fontAlgn="auto">
              <a:spcBef>
                <a:spcPts val="0"/>
              </a:spcBef>
              <a:spcAft>
                <a:spcPts val="0"/>
              </a:spcAft>
              <a:defRPr/>
            </a:pPr>
            <a:r>
              <a:rPr lang="es-ES" sz="1600" i="1" dirty="0" err="1">
                <a:latin typeface="Arial"/>
                <a:cs typeface="Arial"/>
              </a:rPr>
              <a:t>Universitat</a:t>
            </a:r>
            <a:r>
              <a:rPr lang="es-ES" sz="1600" i="1" dirty="0">
                <a:latin typeface="Arial"/>
                <a:cs typeface="Arial"/>
              </a:rPr>
              <a:t> </a:t>
            </a:r>
            <a:r>
              <a:rPr lang="es-ES" sz="1600" i="1" dirty="0" err="1">
                <a:latin typeface="Arial"/>
                <a:cs typeface="Arial"/>
              </a:rPr>
              <a:t>Politècnica</a:t>
            </a:r>
            <a:r>
              <a:rPr lang="es-ES" sz="1600" i="1" dirty="0">
                <a:latin typeface="Arial"/>
                <a:cs typeface="Arial"/>
              </a:rPr>
              <a:t> de </a:t>
            </a:r>
            <a:r>
              <a:rPr lang="es-ES" sz="1600" i="1" dirty="0" err="1">
                <a:latin typeface="Arial"/>
                <a:cs typeface="Arial"/>
              </a:rPr>
              <a:t>València</a:t>
            </a:r>
            <a:endParaRPr lang="es-ES" sz="1600" i="1" dirty="0">
              <a:latin typeface="Arial"/>
              <a:cs typeface="Arial"/>
            </a:endParaRPr>
          </a:p>
        </p:txBody>
      </p:sp>
      <p:sp>
        <p:nvSpPr>
          <p:cNvPr id="7" name="CuadroTexto 10"/>
          <p:cNvSpPr txBox="1"/>
          <p:nvPr userDrawn="1"/>
        </p:nvSpPr>
        <p:spPr>
          <a:xfrm>
            <a:off x="3590925" y="4906963"/>
            <a:ext cx="442913" cy="1108075"/>
          </a:xfrm>
          <a:prstGeom prst="rect">
            <a:avLst/>
          </a:prstGeom>
          <a:noFill/>
        </p:spPr>
        <p:txBody>
          <a:bodyPr wrap="none">
            <a:spAutoFit/>
          </a:bodyPr>
          <a:lstStyle/>
          <a:p>
            <a:pPr fontAlgn="auto">
              <a:spcBef>
                <a:spcPts val="0"/>
              </a:spcBef>
              <a:spcAft>
                <a:spcPts val="0"/>
              </a:spcAft>
              <a:defRPr/>
            </a:pPr>
            <a:r>
              <a:rPr lang="es-ES" sz="6600" dirty="0">
                <a:latin typeface="+mj-lt"/>
                <a:cs typeface="Hobo Std"/>
              </a:rPr>
              <a:t>f</a:t>
            </a:r>
          </a:p>
        </p:txBody>
      </p:sp>
      <p:sp>
        <p:nvSpPr>
          <p:cNvPr id="8" name="CuadroTexto 11"/>
          <p:cNvSpPr txBox="1"/>
          <p:nvPr userDrawn="1"/>
        </p:nvSpPr>
        <p:spPr>
          <a:xfrm>
            <a:off x="3911600" y="4918075"/>
            <a:ext cx="1419225" cy="1108075"/>
          </a:xfrm>
          <a:prstGeom prst="rect">
            <a:avLst/>
          </a:prstGeom>
          <a:noFill/>
        </p:spPr>
        <p:txBody>
          <a:bodyPr wrap="none">
            <a:spAutoFit/>
          </a:bodyPr>
          <a:lstStyle/>
          <a:p>
            <a:pPr fontAlgn="auto">
              <a:spcBef>
                <a:spcPts val="0"/>
              </a:spcBef>
              <a:spcAft>
                <a:spcPts val="0"/>
              </a:spcAft>
              <a:defRPr/>
            </a:pPr>
            <a:r>
              <a:rPr lang="es-ES" sz="6600" dirty="0">
                <a:solidFill>
                  <a:schemeClr val="bg1">
                    <a:lumMod val="75000"/>
                  </a:schemeClr>
                </a:solidFill>
                <a:latin typeface="Arial Rounded MT Bold"/>
                <a:cs typeface="Arial Rounded MT Bold"/>
              </a:rPr>
              <a:t>SO</a:t>
            </a:r>
          </a:p>
        </p:txBody>
      </p:sp>
      <p:sp>
        <p:nvSpPr>
          <p:cNvPr id="9" name="Rectángulo redondeado 12"/>
          <p:cNvSpPr/>
          <p:nvPr userDrawn="1"/>
        </p:nvSpPr>
        <p:spPr>
          <a:xfrm>
            <a:off x="246063" y="163513"/>
            <a:ext cx="8712200" cy="6557962"/>
          </a:xfrm>
          <a:prstGeom prst="round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pic>
        <p:nvPicPr>
          <p:cNvPr id="10" name="Imagen 13"/>
          <p:cNvPicPr>
            <a:picLocks noChangeAspect="1"/>
          </p:cNvPicPr>
          <p:nvPr userDrawn="1"/>
        </p:nvPicPr>
        <p:blipFill>
          <a:blip r:embed="rId2"/>
          <a:srcRect/>
          <a:stretch>
            <a:fillRect/>
          </a:stretch>
        </p:blipFill>
        <p:spPr bwMode="auto">
          <a:xfrm>
            <a:off x="628650" y="5951538"/>
            <a:ext cx="1485900" cy="523875"/>
          </a:xfrm>
          <a:prstGeom prst="rect">
            <a:avLst/>
          </a:prstGeom>
          <a:noFill/>
          <a:ln w="9525">
            <a:noFill/>
            <a:miter lim="800000"/>
            <a:headEnd/>
            <a:tailEnd/>
          </a:ln>
        </p:spPr>
      </p:pic>
      <p:pic>
        <p:nvPicPr>
          <p:cNvPr id="11" name="Imagen 14"/>
          <p:cNvPicPr>
            <a:picLocks noChangeAspect="1"/>
          </p:cNvPicPr>
          <p:nvPr userDrawn="1"/>
        </p:nvPicPr>
        <p:blipFill>
          <a:blip r:embed="rId3"/>
          <a:srcRect/>
          <a:stretch>
            <a:fillRect/>
          </a:stretch>
        </p:blipFill>
        <p:spPr bwMode="auto">
          <a:xfrm>
            <a:off x="3902075" y="6037263"/>
            <a:ext cx="1081088" cy="438150"/>
          </a:xfrm>
          <a:prstGeom prst="rect">
            <a:avLst/>
          </a:prstGeom>
          <a:noFill/>
          <a:ln w="9525">
            <a:noFill/>
            <a:miter lim="800000"/>
            <a:headEnd/>
            <a:tailEnd/>
          </a:ln>
        </p:spPr>
      </p:pic>
      <p:sp>
        <p:nvSpPr>
          <p:cNvPr id="2" name="Título 1"/>
          <p:cNvSpPr>
            <a:spLocks noGrp="1"/>
          </p:cNvSpPr>
          <p:nvPr>
            <p:ph type="ctrTitle"/>
          </p:nvPr>
        </p:nvSpPr>
        <p:spPr>
          <a:xfrm>
            <a:off x="685800" y="1638846"/>
            <a:ext cx="7772400" cy="1324488"/>
          </a:xfrm>
        </p:spPr>
        <p:txBody>
          <a:bodyPr>
            <a:normAutofit/>
          </a:bodyPr>
          <a:lstStyle>
            <a:lvl1pPr>
              <a:defRPr sz="2800">
                <a:solidFill>
                  <a:schemeClr val="bg1">
                    <a:lumMod val="50000"/>
                  </a:schemeClr>
                </a:solidFill>
              </a:defRPr>
            </a:lvl1pPr>
          </a:lstStyle>
          <a:p>
            <a:r>
              <a:rPr lang="es-ES_tradnl"/>
              <a:t>Clic para editar título</a:t>
            </a:r>
            <a:endParaRPr lang="es-ES"/>
          </a:p>
        </p:txBody>
      </p:sp>
      <p:sp>
        <p:nvSpPr>
          <p:cNvPr id="3" name="Subtítulo 2"/>
          <p:cNvSpPr>
            <a:spLocks noGrp="1"/>
          </p:cNvSpPr>
          <p:nvPr>
            <p:ph type="subTitle" idx="1"/>
          </p:nvPr>
        </p:nvSpPr>
        <p:spPr>
          <a:xfrm>
            <a:off x="1367222" y="3132667"/>
            <a:ext cx="6400800" cy="1649379"/>
          </a:xfrm>
        </p:spPr>
        <p:txBody>
          <a:bodyPr>
            <a:normAutofit/>
          </a:bodyPr>
          <a:lstStyle>
            <a:lvl1pPr marL="0" indent="0" algn="ctr">
              <a:buNone/>
              <a:defRPr sz="36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dirty="0"/>
              <a:t>Haga clic para modificar el estilo de subtítulo del patrón</a:t>
            </a:r>
            <a:endParaRPr lang="es-ES" dirty="0"/>
          </a:p>
        </p:txBody>
      </p:sp>
      <p:sp>
        <p:nvSpPr>
          <p:cNvPr id="12" name="Marcador de fecha 3"/>
          <p:cNvSpPr>
            <a:spLocks noGrp="1"/>
          </p:cNvSpPr>
          <p:nvPr>
            <p:ph type="dt" sz="half" idx="10"/>
          </p:nvPr>
        </p:nvSpPr>
        <p:spPr/>
        <p:txBody>
          <a:bodyPr/>
          <a:lstStyle>
            <a:lvl1pPr>
              <a:defRPr/>
            </a:lvl1pPr>
          </a:lstStyle>
          <a:p>
            <a:pPr>
              <a:defRPr/>
            </a:pPr>
            <a:fld id="{9F322921-458D-4C4A-9C83-48493EA842B4}" type="datetimeFigureOut">
              <a:rPr lang="es-ES"/>
              <a:pPr>
                <a:defRPr/>
              </a:pPr>
              <a:t>10/11/2020</a:t>
            </a:fld>
            <a:endParaRPr lang="es-ES"/>
          </a:p>
        </p:txBody>
      </p:sp>
      <p:sp>
        <p:nvSpPr>
          <p:cNvPr id="13" name="Marcador de pie de página 4"/>
          <p:cNvSpPr>
            <a:spLocks noGrp="1"/>
          </p:cNvSpPr>
          <p:nvPr>
            <p:ph type="ftr" sz="quarter" idx="11"/>
          </p:nvPr>
        </p:nvSpPr>
        <p:spPr/>
        <p:txBody>
          <a:bodyPr/>
          <a:lstStyle>
            <a:lvl1pPr>
              <a:defRPr/>
            </a:lvl1pPr>
          </a:lstStyle>
          <a:p>
            <a:pPr>
              <a:defRPr/>
            </a:pPr>
            <a:endParaRPr lang="es-ES"/>
          </a:p>
        </p:txBody>
      </p:sp>
      <p:sp>
        <p:nvSpPr>
          <p:cNvPr id="14" name="Marcador de número de diapositiva 5"/>
          <p:cNvSpPr>
            <a:spLocks noGrp="1"/>
          </p:cNvSpPr>
          <p:nvPr>
            <p:ph type="sldNum" sz="quarter" idx="12"/>
          </p:nvPr>
        </p:nvSpPr>
        <p:spPr/>
        <p:txBody>
          <a:bodyPr/>
          <a:lstStyle>
            <a:lvl1pPr>
              <a:defRPr/>
            </a:lvl1pPr>
          </a:lstStyle>
          <a:p>
            <a:pPr>
              <a:defRPr/>
            </a:pPr>
            <a:fld id="{3D0D2892-DE3B-42D0-BD56-78E5BE3B8964}"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Rectángulo 16"/>
          <p:cNvSpPr/>
          <p:nvPr userDrawn="1"/>
        </p:nvSpPr>
        <p:spPr>
          <a:xfrm rot="5400000">
            <a:off x="931863" y="-928688"/>
            <a:ext cx="439738" cy="2303463"/>
          </a:xfrm>
          <a:prstGeom prst="rect">
            <a:avLst/>
          </a:prstGeom>
          <a:gradFill>
            <a:gsLst>
              <a:gs pos="0">
                <a:schemeClr val="accent1">
                  <a:tint val="100000"/>
                  <a:shade val="100000"/>
                  <a:satMod val="130000"/>
                </a:schemeClr>
              </a:gs>
              <a:gs pos="100000">
                <a:schemeClr val="bg1"/>
              </a:gs>
              <a:gs pos="34000">
                <a:schemeClr val="accent1">
                  <a:lumMod val="60000"/>
                  <a:lumOff val="4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5" name="Rectángulo 12"/>
          <p:cNvSpPr/>
          <p:nvPr userDrawn="1"/>
        </p:nvSpPr>
        <p:spPr>
          <a:xfrm>
            <a:off x="0" y="477838"/>
            <a:ext cx="246063" cy="6380162"/>
          </a:xfrm>
          <a:prstGeom prst="rect">
            <a:avLst/>
          </a:prstGeom>
          <a:gradFill>
            <a:gsLst>
              <a:gs pos="0">
                <a:schemeClr val="accent1">
                  <a:tint val="100000"/>
                  <a:shade val="100000"/>
                  <a:satMod val="130000"/>
                </a:schemeClr>
              </a:gs>
              <a:gs pos="100000">
                <a:schemeClr val="bg1"/>
              </a:gs>
              <a:gs pos="34000">
                <a:schemeClr val="accent1">
                  <a:lumMod val="60000"/>
                  <a:lumOff val="4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6" name="CuadroTexto 15"/>
          <p:cNvSpPr txBox="1"/>
          <p:nvPr userDrawn="1"/>
        </p:nvSpPr>
        <p:spPr>
          <a:xfrm rot="16200000">
            <a:off x="-1944687" y="4641850"/>
            <a:ext cx="4089400" cy="339725"/>
          </a:xfrm>
          <a:prstGeom prst="rect">
            <a:avLst/>
          </a:prstGeom>
          <a:noFill/>
        </p:spPr>
        <p:txBody>
          <a:bodyPr>
            <a:spAutoFit/>
          </a:bodyPr>
          <a:lstStyle/>
          <a:p>
            <a:pPr fontAlgn="auto">
              <a:spcBef>
                <a:spcPts val="0"/>
              </a:spcBef>
              <a:spcAft>
                <a:spcPts val="0"/>
              </a:spcAft>
              <a:defRPr/>
            </a:pPr>
            <a:r>
              <a:rPr lang="es-ES" sz="1600" dirty="0">
                <a:solidFill>
                  <a:schemeClr val="accent1">
                    <a:lumMod val="75000"/>
                  </a:schemeClr>
                </a:solidFill>
                <a:latin typeface="+mn-lt"/>
              </a:rPr>
              <a:t>Fundamentos de los Sistemas Operativos</a:t>
            </a:r>
          </a:p>
        </p:txBody>
      </p:sp>
      <p:sp>
        <p:nvSpPr>
          <p:cNvPr id="7" name="Marcador de número de diapositiva 5"/>
          <p:cNvSpPr txBox="1">
            <a:spLocks/>
          </p:cNvSpPr>
          <p:nvPr userDrawn="1"/>
        </p:nvSpPr>
        <p:spPr>
          <a:xfrm>
            <a:off x="7847013" y="6523038"/>
            <a:ext cx="1270000" cy="334962"/>
          </a:xfrm>
          <a:prstGeom prst="rect">
            <a:avLst/>
          </a:prstGeom>
        </p:spPr>
        <p:txBody>
          <a:bodyPr anchor="ctr"/>
          <a:lstStyle>
            <a:defPPr>
              <a:defRPr lang="es-E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s-ES" sz="1100" dirty="0">
                <a:solidFill>
                  <a:schemeClr val="accent1">
                    <a:lumMod val="50000"/>
                  </a:schemeClr>
                </a:solidFill>
              </a:rPr>
              <a:t>Pág. </a:t>
            </a:r>
            <a:fld id="{9DA54ED2-F7DC-48ED-8FDF-EAB191FFAE84}" type="slidenum">
              <a:rPr lang="es-ES" sz="1100" smtClean="0">
                <a:solidFill>
                  <a:schemeClr val="accent1">
                    <a:lumMod val="50000"/>
                  </a:schemeClr>
                </a:solidFill>
              </a:rPr>
              <a:pPr fontAlgn="auto">
                <a:spcBef>
                  <a:spcPts val="0"/>
                </a:spcBef>
                <a:spcAft>
                  <a:spcPts val="0"/>
                </a:spcAft>
                <a:defRPr/>
              </a:pPr>
              <a:t>‹Nº›</a:t>
            </a:fld>
            <a:endParaRPr lang="es-ES" sz="1100" dirty="0">
              <a:solidFill>
                <a:schemeClr val="accent1">
                  <a:lumMod val="50000"/>
                </a:schemeClr>
              </a:solidFill>
            </a:endParaRPr>
          </a:p>
        </p:txBody>
      </p:sp>
      <p:sp>
        <p:nvSpPr>
          <p:cNvPr id="8" name="CuadroTexto 20"/>
          <p:cNvSpPr txBox="1"/>
          <p:nvPr userDrawn="1"/>
        </p:nvSpPr>
        <p:spPr>
          <a:xfrm rot="16200000">
            <a:off x="-531018" y="2537618"/>
            <a:ext cx="1300162" cy="254001"/>
          </a:xfrm>
          <a:prstGeom prst="rect">
            <a:avLst/>
          </a:prstGeom>
          <a:noFill/>
        </p:spPr>
        <p:txBody>
          <a:bodyPr>
            <a:spAutoFit/>
          </a:bodyPr>
          <a:lstStyle/>
          <a:p>
            <a:pPr fontAlgn="auto">
              <a:spcBef>
                <a:spcPts val="0"/>
              </a:spcBef>
              <a:spcAft>
                <a:spcPts val="0"/>
              </a:spcAft>
              <a:defRPr/>
            </a:pPr>
            <a:r>
              <a:rPr lang="es-ES" sz="1050" dirty="0">
                <a:latin typeface="+mn-lt"/>
              </a:rPr>
              <a:t>ETSINF-UPV</a:t>
            </a:r>
          </a:p>
        </p:txBody>
      </p:sp>
      <p:sp>
        <p:nvSpPr>
          <p:cNvPr id="9" name="10 Rectángulo"/>
          <p:cNvSpPr/>
          <p:nvPr userDrawn="1"/>
        </p:nvSpPr>
        <p:spPr>
          <a:xfrm>
            <a:off x="4579938" y="3175"/>
            <a:ext cx="4564062" cy="474663"/>
          </a:xfrm>
          <a:prstGeom prst="rect">
            <a:avLst/>
          </a:prstGeom>
          <a:gradFill>
            <a:gsLst>
              <a:gs pos="13000">
                <a:schemeClr val="bg1"/>
              </a:gs>
              <a:gs pos="100000">
                <a:schemeClr val="tx2">
                  <a:lumMod val="60000"/>
                  <a:lumOff val="4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p>
        </p:txBody>
      </p:sp>
      <p:sp>
        <p:nvSpPr>
          <p:cNvPr id="10" name="CuadroTexto 10"/>
          <p:cNvSpPr txBox="1"/>
          <p:nvPr userDrawn="1"/>
        </p:nvSpPr>
        <p:spPr>
          <a:xfrm>
            <a:off x="8374063" y="3175"/>
            <a:ext cx="279400" cy="461963"/>
          </a:xfrm>
          <a:prstGeom prst="rect">
            <a:avLst/>
          </a:prstGeom>
          <a:noFill/>
        </p:spPr>
        <p:txBody>
          <a:bodyPr wrap="none">
            <a:spAutoFit/>
          </a:bodyPr>
          <a:lstStyle/>
          <a:p>
            <a:pPr fontAlgn="auto">
              <a:spcBef>
                <a:spcPts val="0"/>
              </a:spcBef>
              <a:spcAft>
                <a:spcPts val="0"/>
              </a:spcAft>
              <a:defRPr/>
            </a:pPr>
            <a:r>
              <a:rPr lang="es-ES" sz="2400" dirty="0">
                <a:latin typeface="+mj-lt"/>
                <a:cs typeface="Hobo Std"/>
              </a:rPr>
              <a:t>f</a:t>
            </a:r>
          </a:p>
        </p:txBody>
      </p:sp>
      <p:sp>
        <p:nvSpPr>
          <p:cNvPr id="11" name="CuadroTexto 11"/>
          <p:cNvSpPr txBox="1"/>
          <p:nvPr userDrawn="1"/>
        </p:nvSpPr>
        <p:spPr>
          <a:xfrm>
            <a:off x="8483600" y="4763"/>
            <a:ext cx="633413" cy="461962"/>
          </a:xfrm>
          <a:prstGeom prst="rect">
            <a:avLst/>
          </a:prstGeom>
          <a:noFill/>
        </p:spPr>
        <p:txBody>
          <a:bodyPr wrap="none">
            <a:spAutoFit/>
          </a:bodyPr>
          <a:lstStyle/>
          <a:p>
            <a:pPr fontAlgn="auto">
              <a:spcBef>
                <a:spcPts val="0"/>
              </a:spcBef>
              <a:spcAft>
                <a:spcPts val="0"/>
              </a:spcAft>
              <a:defRPr/>
            </a:pPr>
            <a:r>
              <a:rPr lang="es-ES" sz="2400" dirty="0">
                <a:solidFill>
                  <a:schemeClr val="bg1">
                    <a:lumMod val="75000"/>
                  </a:schemeClr>
                </a:solidFill>
                <a:latin typeface="Arial Rounded MT Bold"/>
                <a:cs typeface="Arial Rounded MT Bold"/>
              </a:rPr>
              <a:t>SO</a:t>
            </a:r>
          </a:p>
        </p:txBody>
      </p:sp>
      <p:pic>
        <p:nvPicPr>
          <p:cNvPr id="12" name="Imagen 14"/>
          <p:cNvPicPr>
            <a:picLocks noChangeAspect="1"/>
          </p:cNvPicPr>
          <p:nvPr userDrawn="1"/>
        </p:nvPicPr>
        <p:blipFill>
          <a:blip r:embed="rId2"/>
          <a:srcRect/>
          <a:stretch>
            <a:fillRect/>
          </a:stretch>
        </p:blipFill>
        <p:spPr bwMode="auto">
          <a:xfrm>
            <a:off x="47625" y="2192338"/>
            <a:ext cx="127000" cy="314325"/>
          </a:xfrm>
          <a:prstGeom prst="rect">
            <a:avLst/>
          </a:prstGeom>
          <a:noFill/>
          <a:ln w="9525">
            <a:noFill/>
            <a:miter lim="800000"/>
            <a:headEnd/>
            <a:tailEnd/>
          </a:ln>
        </p:spPr>
      </p:pic>
      <p:sp>
        <p:nvSpPr>
          <p:cNvPr id="2" name="Título 1"/>
          <p:cNvSpPr>
            <a:spLocks noGrp="1"/>
          </p:cNvSpPr>
          <p:nvPr>
            <p:ph type="title"/>
          </p:nvPr>
        </p:nvSpPr>
        <p:spPr>
          <a:xfrm>
            <a:off x="309670" y="23732"/>
            <a:ext cx="8027945" cy="419946"/>
          </a:xfrm>
          <a:ln>
            <a:noFill/>
          </a:ln>
        </p:spPr>
        <p:txBody>
          <a:bodyPr>
            <a:noAutofit/>
          </a:bodyPr>
          <a:lstStyle>
            <a:lvl1pPr algn="l">
              <a:defRPr sz="3600">
                <a:solidFill>
                  <a:schemeClr val="accent1">
                    <a:lumMod val="75000"/>
                  </a:schemeClr>
                </a:solidFill>
              </a:defRPr>
            </a:lvl1pPr>
          </a:lstStyle>
          <a:p>
            <a:r>
              <a:rPr lang="es-ES_tradnl" dirty="0"/>
              <a:t>Clic para editar título</a:t>
            </a:r>
            <a:endParaRPr lang="es-ES" dirty="0"/>
          </a:p>
        </p:txBody>
      </p:sp>
      <p:sp>
        <p:nvSpPr>
          <p:cNvPr id="3" name="Marcador de contenido 2"/>
          <p:cNvSpPr>
            <a:spLocks noGrp="1"/>
          </p:cNvSpPr>
          <p:nvPr>
            <p:ph idx="1"/>
          </p:nvPr>
        </p:nvSpPr>
        <p:spPr>
          <a:xfrm>
            <a:off x="580095" y="821891"/>
            <a:ext cx="8229600" cy="5336313"/>
          </a:xfrm>
        </p:spPr>
        <p:txBody>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a:t>Clic para editar título</a:t>
            </a:r>
            <a:endParaRPr lang="es-ES"/>
          </a:p>
        </p:txBody>
      </p:sp>
      <p:sp>
        <p:nvSpPr>
          <p:cNvPr id="1027" name="Marcador de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A51D2C-FB1D-42CB-934E-ACD9752C16A1}" type="datetimeFigureOut">
              <a:rPr lang="es-ES"/>
              <a:pPr>
                <a:defRPr/>
              </a:pPr>
              <a:t>10/11/2020</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8E41C95C-A01C-4F04-A30E-98A898AF79E0}"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ítulo 1"/>
          <p:cNvSpPr>
            <a:spLocks noGrp="1"/>
          </p:cNvSpPr>
          <p:nvPr>
            <p:ph type="ctrTitle"/>
          </p:nvPr>
        </p:nvSpPr>
        <p:spPr>
          <a:xfrm>
            <a:off x="685800" y="1638300"/>
            <a:ext cx="7772400" cy="1325563"/>
          </a:xfrm>
        </p:spPr>
        <p:txBody>
          <a:bodyPr/>
          <a:lstStyle/>
          <a:p>
            <a:pPr eaLnBrk="1" hangingPunct="1"/>
            <a:r>
              <a:rPr lang="es-ES" dirty="0">
                <a:solidFill>
                  <a:srgbClr val="7F7F7F"/>
                </a:solidFill>
              </a:rPr>
              <a:t>Bloque Temático 2: Ejercicios</a:t>
            </a:r>
          </a:p>
        </p:txBody>
      </p:sp>
      <p:sp>
        <p:nvSpPr>
          <p:cNvPr id="6146" name="Subtítulo 2"/>
          <p:cNvSpPr>
            <a:spLocks noGrp="1"/>
          </p:cNvSpPr>
          <p:nvPr>
            <p:ph type="subTitle" idx="1"/>
          </p:nvPr>
        </p:nvSpPr>
        <p:spPr>
          <a:xfrm>
            <a:off x="893135" y="3132138"/>
            <a:ext cx="7176977" cy="1649412"/>
          </a:xfrm>
        </p:spPr>
        <p:txBody>
          <a:bodyPr/>
          <a:lstStyle/>
          <a:p>
            <a:pPr eaLnBrk="1" hangingPunct="1"/>
            <a:r>
              <a:rPr lang="es-ES" dirty="0">
                <a:solidFill>
                  <a:srgbClr val="558ED5"/>
                </a:solidFill>
              </a:rPr>
              <a:t>Procesos, Planificación, Hilos</a:t>
            </a:r>
          </a:p>
          <a:p>
            <a:pPr eaLnBrk="1" hangingPunct="1"/>
            <a:r>
              <a:rPr lang="es-ES" dirty="0">
                <a:solidFill>
                  <a:srgbClr val="558ED5"/>
                </a:solidFill>
              </a:rPr>
              <a:t>Y </a:t>
            </a:r>
            <a:r>
              <a:rPr lang="es-ES" dirty="0" err="1">
                <a:solidFill>
                  <a:srgbClr val="558ED5"/>
                </a:solidFill>
              </a:rPr>
              <a:t>Conurrencia</a:t>
            </a:r>
            <a:endParaRPr lang="es-ES" dirty="0">
              <a:solidFill>
                <a:srgbClr val="558ED5"/>
              </a:solidFill>
            </a:endParaRPr>
          </a:p>
          <a:p>
            <a:pPr eaLnBrk="1" hangingPunct="1"/>
            <a:endParaRPr lang="es-ES" dirty="0">
              <a:solidFill>
                <a:srgbClr val="558ED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Ejercicios</a:t>
            </a:r>
          </a:p>
        </p:txBody>
      </p:sp>
      <p:sp>
        <p:nvSpPr>
          <p:cNvPr id="3" name="2 Marcador de contenido"/>
          <p:cNvSpPr>
            <a:spLocks noGrp="1"/>
          </p:cNvSpPr>
          <p:nvPr>
            <p:ph idx="1"/>
          </p:nvPr>
        </p:nvSpPr>
        <p:spPr>
          <a:xfrm>
            <a:off x="580095" y="821891"/>
            <a:ext cx="8229600" cy="1698025"/>
          </a:xfrm>
        </p:spPr>
        <p:txBody>
          <a:bodyPr/>
          <a:lstStyle/>
          <a:p>
            <a:pPr>
              <a:buNone/>
            </a:pPr>
            <a:r>
              <a:rPr lang="es-ES" sz="2000" b="1" dirty="0"/>
              <a:t>Ejercicio UT03.1</a:t>
            </a:r>
            <a:r>
              <a:rPr lang="es-ES" sz="2000" dirty="0"/>
              <a:t>_ Dada la siguiente lista de acciones, diga para cada una de ellas si es el código del sistema operativo (SO) o/y el código del interprete de órdenes (IO) el responsable de llevarla a cabo. Indíquelo marcando con una cruz el lugar que corresponda</a:t>
            </a:r>
          </a:p>
        </p:txBody>
      </p:sp>
      <p:graphicFrame>
        <p:nvGraphicFramePr>
          <p:cNvPr id="5" name="4 Tabla"/>
          <p:cNvGraphicFramePr>
            <a:graphicFrameLocks noGrp="1"/>
          </p:cNvGraphicFramePr>
          <p:nvPr>
            <p:extLst>
              <p:ext uri="{D42A27DB-BD31-4B8C-83A1-F6EECF244321}">
                <p14:modId xmlns:p14="http://schemas.microsoft.com/office/powerpoint/2010/main" val="939236068"/>
              </p:ext>
            </p:extLst>
          </p:nvPr>
        </p:nvGraphicFramePr>
        <p:xfrm>
          <a:off x="1003005" y="2371060"/>
          <a:ext cx="6813614" cy="2595880"/>
        </p:xfrm>
        <a:graphic>
          <a:graphicData uri="http://schemas.openxmlformats.org/drawingml/2006/table">
            <a:tbl>
              <a:tblPr firstRow="1" bandRow="1">
                <a:tableStyleId>{3B4B98B0-60AC-42C2-AFA5-B58CD77FA1E5}</a:tableStyleId>
              </a:tblPr>
              <a:tblGrid>
                <a:gridCol w="899238">
                  <a:extLst>
                    <a:ext uri="{9D8B030D-6E8A-4147-A177-3AD203B41FA5}">
                      <a16:colId xmlns:a16="http://schemas.microsoft.com/office/drawing/2014/main" val="20000"/>
                    </a:ext>
                  </a:extLst>
                </a:gridCol>
                <a:gridCol w="855663">
                  <a:extLst>
                    <a:ext uri="{9D8B030D-6E8A-4147-A177-3AD203B41FA5}">
                      <a16:colId xmlns:a16="http://schemas.microsoft.com/office/drawing/2014/main" val="20001"/>
                    </a:ext>
                  </a:extLst>
                </a:gridCol>
                <a:gridCol w="5058713">
                  <a:extLst>
                    <a:ext uri="{9D8B030D-6E8A-4147-A177-3AD203B41FA5}">
                      <a16:colId xmlns:a16="http://schemas.microsoft.com/office/drawing/2014/main" val="20002"/>
                    </a:ext>
                  </a:extLst>
                </a:gridCol>
              </a:tblGrid>
              <a:tr h="370840">
                <a:tc>
                  <a:txBody>
                    <a:bodyPr/>
                    <a:lstStyle/>
                    <a:p>
                      <a:r>
                        <a:rPr lang="es-ES" dirty="0">
                          <a:solidFill>
                            <a:schemeClr val="tx2">
                              <a:lumMod val="75000"/>
                            </a:schemeClr>
                          </a:solidFill>
                        </a:rPr>
                        <a:t>SO</a:t>
                      </a:r>
                    </a:p>
                  </a:txBody>
                  <a:tcPr>
                    <a:lnR w="12700" cap="flat" cmpd="sng" algn="ctr">
                      <a:solidFill>
                        <a:schemeClr val="tx2">
                          <a:lumMod val="75000"/>
                        </a:schemeClr>
                      </a:solidFill>
                      <a:prstDash val="solid"/>
                      <a:round/>
                      <a:headEnd type="none" w="med" len="med"/>
                      <a:tailEnd type="none" w="med" len="med"/>
                    </a:lnR>
                  </a:tcPr>
                </a:tc>
                <a:tc>
                  <a:txBody>
                    <a:bodyPr/>
                    <a:lstStyle/>
                    <a:p>
                      <a:r>
                        <a:rPr lang="es-ES" dirty="0">
                          <a:solidFill>
                            <a:schemeClr val="tx2">
                              <a:lumMod val="75000"/>
                            </a:schemeClr>
                          </a:solidFill>
                        </a:rPr>
                        <a:t>IO</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tcPr>
                </a:tc>
                <a:tc>
                  <a:txBody>
                    <a:bodyPr/>
                    <a:lstStyle/>
                    <a:p>
                      <a:endParaRPr lang="es-ES" dirty="0">
                        <a:solidFill>
                          <a:schemeClr val="tx2">
                            <a:lumMod val="75000"/>
                          </a:schemeClr>
                        </a:solidFill>
                      </a:endParaRPr>
                    </a:p>
                  </a:txBody>
                  <a:tcPr>
                    <a:lnL w="12700" cap="flat" cmpd="sng" algn="ctr">
                      <a:solidFill>
                        <a:schemeClr val="tx2">
                          <a:lumMod val="75000"/>
                        </a:schemeClr>
                      </a:solidFill>
                      <a:prstDash val="solid"/>
                      <a:round/>
                      <a:headEnd type="none" w="med" len="med"/>
                      <a:tailEnd type="none" w="med" len="med"/>
                    </a:lnL>
                  </a:tcPr>
                </a:tc>
                <a:extLst>
                  <a:ext uri="{0D108BD9-81ED-4DB2-BD59-A6C34878D82A}">
                    <a16:rowId xmlns:a16="http://schemas.microsoft.com/office/drawing/2014/main" val="10000"/>
                  </a:ext>
                </a:extLst>
              </a:tr>
              <a:tr h="370840">
                <a:tc>
                  <a:txBody>
                    <a:bodyPr/>
                    <a:lstStyle/>
                    <a:p>
                      <a:endParaRPr lang="es-ES" dirty="0">
                        <a:solidFill>
                          <a:schemeClr val="tx2">
                            <a:lumMod val="75000"/>
                          </a:schemeClr>
                        </a:solidFill>
                      </a:endParaRPr>
                    </a:p>
                  </a:txBody>
                  <a:tcPr>
                    <a:lnR w="12700" cap="flat" cmpd="sng" algn="ctr">
                      <a:solidFill>
                        <a:schemeClr val="tx2">
                          <a:lumMod val="75000"/>
                        </a:schemeClr>
                      </a:solidFill>
                      <a:prstDash val="solid"/>
                      <a:round/>
                      <a:headEnd type="none" w="med" len="med"/>
                      <a:tailEnd type="none" w="med" len="med"/>
                    </a:lnR>
                  </a:tcPr>
                </a:tc>
                <a:tc>
                  <a:txBody>
                    <a:bodyPr/>
                    <a:lstStyle/>
                    <a:p>
                      <a:r>
                        <a:rPr lang="es-ES" dirty="0">
                          <a:solidFill>
                            <a:schemeClr val="tx2">
                              <a:lumMod val="75000"/>
                            </a:schemeClr>
                          </a:solidFill>
                        </a:rPr>
                        <a:t>IO</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tcPr>
                </a:tc>
                <a:tc>
                  <a:txBody>
                    <a:bodyPr/>
                    <a:lstStyle/>
                    <a:p>
                      <a:r>
                        <a:rPr lang="es-ES" dirty="0">
                          <a:solidFill>
                            <a:schemeClr val="tx2">
                              <a:lumMod val="75000"/>
                            </a:schemeClr>
                          </a:solidFill>
                        </a:rPr>
                        <a:t>Leer</a:t>
                      </a:r>
                      <a:r>
                        <a:rPr lang="es-ES" baseline="0" dirty="0">
                          <a:solidFill>
                            <a:schemeClr val="tx2">
                              <a:lumMod val="75000"/>
                            </a:schemeClr>
                          </a:solidFill>
                        </a:rPr>
                        <a:t> una línea de órdenes e interpretarla</a:t>
                      </a:r>
                      <a:endParaRPr lang="es-ES" dirty="0">
                        <a:solidFill>
                          <a:schemeClr val="tx2">
                            <a:lumMod val="75000"/>
                          </a:schemeClr>
                        </a:solidFill>
                      </a:endParaRPr>
                    </a:p>
                  </a:txBody>
                  <a:tcPr>
                    <a:lnL w="12700" cap="flat" cmpd="sng" algn="ctr">
                      <a:solidFill>
                        <a:schemeClr val="tx2">
                          <a:lumMod val="75000"/>
                        </a:schemeClr>
                      </a:solidFill>
                      <a:prstDash val="solid"/>
                      <a:round/>
                      <a:headEnd type="none" w="med" len="med"/>
                      <a:tailEnd type="none" w="med" len="med"/>
                    </a:lnL>
                  </a:tcPr>
                </a:tc>
                <a:extLst>
                  <a:ext uri="{0D108BD9-81ED-4DB2-BD59-A6C34878D82A}">
                    <a16:rowId xmlns:a16="http://schemas.microsoft.com/office/drawing/2014/main" val="10001"/>
                  </a:ext>
                </a:extLst>
              </a:tr>
              <a:tr h="370840">
                <a:tc>
                  <a:txBody>
                    <a:bodyPr/>
                    <a:lstStyle/>
                    <a:p>
                      <a:r>
                        <a:rPr lang="es-ES" dirty="0">
                          <a:solidFill>
                            <a:schemeClr val="tx2">
                              <a:lumMod val="75000"/>
                            </a:schemeClr>
                          </a:solidFill>
                        </a:rPr>
                        <a:t>SO</a:t>
                      </a:r>
                    </a:p>
                  </a:txBody>
                  <a:tcPr>
                    <a:lnR w="12700" cap="flat" cmpd="sng" algn="ctr">
                      <a:solidFill>
                        <a:schemeClr val="tx2">
                          <a:lumMod val="75000"/>
                        </a:schemeClr>
                      </a:solidFill>
                      <a:prstDash val="solid"/>
                      <a:round/>
                      <a:headEnd type="none" w="med" len="med"/>
                      <a:tailEnd type="none" w="med" len="med"/>
                    </a:lnR>
                  </a:tcPr>
                </a:tc>
                <a:tc>
                  <a:txBody>
                    <a:bodyPr/>
                    <a:lstStyle/>
                    <a:p>
                      <a:endParaRPr lang="es-ES" dirty="0">
                        <a:solidFill>
                          <a:schemeClr val="tx2">
                            <a:lumMod val="75000"/>
                          </a:schemeClr>
                        </a:solidFill>
                      </a:endParaRP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tcPr>
                </a:tc>
                <a:tc>
                  <a:txBody>
                    <a:bodyPr/>
                    <a:lstStyle/>
                    <a:p>
                      <a:r>
                        <a:rPr lang="es-ES" dirty="0">
                          <a:solidFill>
                            <a:schemeClr val="tx2">
                              <a:lumMod val="75000"/>
                            </a:schemeClr>
                          </a:solidFill>
                        </a:rPr>
                        <a:t>Programar un controlador de dispositivo</a:t>
                      </a:r>
                    </a:p>
                  </a:txBody>
                  <a:tcPr>
                    <a:lnL w="12700" cap="flat" cmpd="sng" algn="ctr">
                      <a:solidFill>
                        <a:schemeClr val="tx2">
                          <a:lumMod val="75000"/>
                        </a:schemeClr>
                      </a:solidFill>
                      <a:prstDash val="solid"/>
                      <a:round/>
                      <a:headEnd type="none" w="med" len="med"/>
                      <a:tailEnd type="none" w="med" len="med"/>
                    </a:lnL>
                  </a:tcPr>
                </a:tc>
                <a:extLst>
                  <a:ext uri="{0D108BD9-81ED-4DB2-BD59-A6C34878D82A}">
                    <a16:rowId xmlns:a16="http://schemas.microsoft.com/office/drawing/2014/main" val="10002"/>
                  </a:ext>
                </a:extLst>
              </a:tr>
              <a:tr h="370840">
                <a:tc>
                  <a:txBody>
                    <a:bodyPr/>
                    <a:lstStyle/>
                    <a:p>
                      <a:r>
                        <a:rPr lang="es-ES" dirty="0">
                          <a:solidFill>
                            <a:schemeClr val="tx2">
                              <a:lumMod val="75000"/>
                            </a:schemeClr>
                          </a:solidFill>
                        </a:rPr>
                        <a:t>SO</a:t>
                      </a:r>
                    </a:p>
                  </a:txBody>
                  <a:tcPr>
                    <a:lnR w="12700" cap="flat" cmpd="sng" algn="ctr">
                      <a:solidFill>
                        <a:schemeClr val="tx2">
                          <a:lumMod val="75000"/>
                        </a:schemeClr>
                      </a:solidFill>
                      <a:prstDash val="solid"/>
                      <a:round/>
                      <a:headEnd type="none" w="med" len="med"/>
                      <a:tailEnd type="none" w="med" len="med"/>
                    </a:lnR>
                  </a:tcPr>
                </a:tc>
                <a:tc>
                  <a:txBody>
                    <a:bodyPr/>
                    <a:lstStyle/>
                    <a:p>
                      <a:endParaRPr lang="es-ES" dirty="0">
                        <a:solidFill>
                          <a:schemeClr val="tx2">
                            <a:lumMod val="75000"/>
                          </a:schemeClr>
                        </a:solidFill>
                      </a:endParaRP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tcPr>
                </a:tc>
                <a:tc>
                  <a:txBody>
                    <a:bodyPr/>
                    <a:lstStyle/>
                    <a:p>
                      <a:r>
                        <a:rPr lang="es-ES" dirty="0">
                          <a:solidFill>
                            <a:schemeClr val="tx2">
                              <a:lumMod val="75000"/>
                            </a:schemeClr>
                          </a:solidFill>
                        </a:rPr>
                        <a:t>Proporcionar</a:t>
                      </a:r>
                      <a:r>
                        <a:rPr lang="es-ES" baseline="0" dirty="0">
                          <a:solidFill>
                            <a:schemeClr val="tx2">
                              <a:lumMod val="75000"/>
                            </a:schemeClr>
                          </a:solidFill>
                        </a:rPr>
                        <a:t> una interfaz de llamadas al sistema</a:t>
                      </a:r>
                      <a:endParaRPr lang="es-ES" dirty="0">
                        <a:solidFill>
                          <a:schemeClr val="tx2">
                            <a:lumMod val="75000"/>
                          </a:schemeClr>
                        </a:solidFill>
                      </a:endParaRPr>
                    </a:p>
                  </a:txBody>
                  <a:tcPr>
                    <a:lnL w="12700" cap="flat" cmpd="sng" algn="ctr">
                      <a:solidFill>
                        <a:schemeClr val="tx2">
                          <a:lumMod val="75000"/>
                        </a:schemeClr>
                      </a:solidFill>
                      <a:prstDash val="solid"/>
                      <a:round/>
                      <a:headEnd type="none" w="med" len="med"/>
                      <a:tailEnd type="none" w="med" len="med"/>
                    </a:lnL>
                  </a:tcPr>
                </a:tc>
                <a:extLst>
                  <a:ext uri="{0D108BD9-81ED-4DB2-BD59-A6C34878D82A}">
                    <a16:rowId xmlns:a16="http://schemas.microsoft.com/office/drawing/2014/main" val="10003"/>
                  </a:ext>
                </a:extLst>
              </a:tr>
              <a:tr h="370840">
                <a:tc>
                  <a:txBody>
                    <a:bodyPr/>
                    <a:lstStyle/>
                    <a:p>
                      <a:r>
                        <a:rPr lang="es-ES" dirty="0">
                          <a:solidFill>
                            <a:schemeClr val="tx2">
                              <a:lumMod val="75000"/>
                            </a:schemeClr>
                          </a:solidFill>
                        </a:rPr>
                        <a:t>SO</a:t>
                      </a:r>
                    </a:p>
                  </a:txBody>
                  <a:tcPr>
                    <a:lnR w="12700" cap="flat" cmpd="sng" algn="ctr">
                      <a:solidFill>
                        <a:schemeClr val="tx2">
                          <a:lumMod val="75000"/>
                        </a:schemeClr>
                      </a:solidFill>
                      <a:prstDash val="solid"/>
                      <a:round/>
                      <a:headEnd type="none" w="med" len="med"/>
                      <a:tailEnd type="none" w="med" len="med"/>
                    </a:lnR>
                  </a:tcPr>
                </a:tc>
                <a:tc>
                  <a:txBody>
                    <a:bodyPr/>
                    <a:lstStyle/>
                    <a:p>
                      <a:endParaRPr lang="es-ES" dirty="0">
                        <a:solidFill>
                          <a:schemeClr val="tx2">
                            <a:lumMod val="75000"/>
                          </a:schemeClr>
                        </a:solidFill>
                      </a:endParaRP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tcPr>
                </a:tc>
                <a:tc>
                  <a:txBody>
                    <a:bodyPr/>
                    <a:lstStyle/>
                    <a:p>
                      <a:r>
                        <a:rPr lang="es-ES" dirty="0">
                          <a:solidFill>
                            <a:schemeClr val="tx2">
                              <a:lumMod val="75000"/>
                            </a:schemeClr>
                          </a:solidFill>
                        </a:rPr>
                        <a:t>Seleccionar un proceso para asignarle CPU</a:t>
                      </a:r>
                    </a:p>
                  </a:txBody>
                  <a:tcPr>
                    <a:lnL w="12700" cap="flat" cmpd="sng" algn="ctr">
                      <a:solidFill>
                        <a:schemeClr val="tx2">
                          <a:lumMod val="75000"/>
                        </a:schemeClr>
                      </a:solidFill>
                      <a:prstDash val="solid"/>
                      <a:round/>
                      <a:headEnd type="none" w="med" len="med"/>
                      <a:tailEnd type="none" w="med" len="med"/>
                    </a:lnL>
                  </a:tcPr>
                </a:tc>
                <a:extLst>
                  <a:ext uri="{0D108BD9-81ED-4DB2-BD59-A6C34878D82A}">
                    <a16:rowId xmlns:a16="http://schemas.microsoft.com/office/drawing/2014/main" val="10004"/>
                  </a:ext>
                </a:extLst>
              </a:tr>
              <a:tr h="370840">
                <a:tc>
                  <a:txBody>
                    <a:bodyPr/>
                    <a:lstStyle/>
                    <a:p>
                      <a:endParaRPr lang="es-ES" dirty="0">
                        <a:solidFill>
                          <a:schemeClr val="tx2">
                            <a:lumMod val="75000"/>
                          </a:schemeClr>
                        </a:solidFill>
                      </a:endParaRPr>
                    </a:p>
                  </a:txBody>
                  <a:tcPr>
                    <a:lnR w="12700" cap="flat" cmpd="sng" algn="ctr">
                      <a:solidFill>
                        <a:schemeClr val="tx2">
                          <a:lumMod val="75000"/>
                        </a:schemeClr>
                      </a:solidFill>
                      <a:prstDash val="solid"/>
                      <a:round/>
                      <a:headEnd type="none" w="med" len="med"/>
                      <a:tailEnd type="none" w="med" len="med"/>
                    </a:lnR>
                  </a:tcPr>
                </a:tc>
                <a:tc>
                  <a:txBody>
                    <a:bodyPr/>
                    <a:lstStyle/>
                    <a:p>
                      <a:r>
                        <a:rPr lang="es-ES" dirty="0">
                          <a:solidFill>
                            <a:schemeClr val="tx2">
                              <a:lumMod val="75000"/>
                            </a:schemeClr>
                          </a:solidFill>
                        </a:rPr>
                        <a:t>IO</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tcPr>
                </a:tc>
                <a:tc>
                  <a:txBody>
                    <a:bodyPr/>
                    <a:lstStyle/>
                    <a:p>
                      <a:r>
                        <a:rPr lang="es-ES" dirty="0">
                          <a:solidFill>
                            <a:schemeClr val="tx2">
                              <a:lumMod val="75000"/>
                            </a:schemeClr>
                          </a:solidFill>
                        </a:rPr>
                        <a:t>Invocar una llamada al sistema</a:t>
                      </a:r>
                    </a:p>
                  </a:txBody>
                  <a:tcPr>
                    <a:lnL w="12700" cap="flat" cmpd="sng" algn="ctr">
                      <a:solidFill>
                        <a:schemeClr val="tx2">
                          <a:lumMod val="75000"/>
                        </a:schemeClr>
                      </a:solidFill>
                      <a:prstDash val="solid"/>
                      <a:round/>
                      <a:headEnd type="none" w="med" len="med"/>
                      <a:tailEnd type="none" w="med" len="med"/>
                    </a:lnL>
                  </a:tcPr>
                </a:tc>
                <a:extLst>
                  <a:ext uri="{0D108BD9-81ED-4DB2-BD59-A6C34878D82A}">
                    <a16:rowId xmlns:a16="http://schemas.microsoft.com/office/drawing/2014/main" val="10005"/>
                  </a:ext>
                </a:extLst>
              </a:tr>
              <a:tr h="370840">
                <a:tc>
                  <a:txBody>
                    <a:bodyPr/>
                    <a:lstStyle/>
                    <a:p>
                      <a:r>
                        <a:rPr lang="es-ES" dirty="0">
                          <a:solidFill>
                            <a:schemeClr val="tx2">
                              <a:lumMod val="75000"/>
                            </a:schemeClr>
                          </a:solidFill>
                        </a:rPr>
                        <a:t>SO</a:t>
                      </a:r>
                    </a:p>
                  </a:txBody>
                  <a:tcPr>
                    <a:lnR w="12700" cap="flat" cmpd="sng" algn="ctr">
                      <a:solidFill>
                        <a:schemeClr val="tx2">
                          <a:lumMod val="75000"/>
                        </a:schemeClr>
                      </a:solidFill>
                      <a:prstDash val="solid"/>
                      <a:round/>
                      <a:headEnd type="none" w="med" len="med"/>
                      <a:tailEnd type="none" w="med" len="med"/>
                    </a:lnR>
                  </a:tcPr>
                </a:tc>
                <a:tc>
                  <a:txBody>
                    <a:bodyPr/>
                    <a:lstStyle/>
                    <a:p>
                      <a:endParaRPr lang="es-ES" dirty="0">
                        <a:solidFill>
                          <a:schemeClr val="tx2">
                            <a:lumMod val="75000"/>
                          </a:schemeClr>
                        </a:solidFill>
                      </a:endParaRP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tcPr>
                </a:tc>
                <a:tc>
                  <a:txBody>
                    <a:bodyPr/>
                    <a:lstStyle/>
                    <a:p>
                      <a:r>
                        <a:rPr lang="es-ES" dirty="0">
                          <a:solidFill>
                            <a:schemeClr val="tx2">
                              <a:lumMod val="75000"/>
                            </a:schemeClr>
                          </a:solidFill>
                        </a:rPr>
                        <a:t>Proporcionar una interfaz cómoda</a:t>
                      </a:r>
                      <a:r>
                        <a:rPr lang="es-ES" baseline="0" dirty="0">
                          <a:solidFill>
                            <a:schemeClr val="tx2">
                              <a:lumMod val="75000"/>
                            </a:schemeClr>
                          </a:solidFill>
                        </a:rPr>
                        <a:t> de usuario</a:t>
                      </a:r>
                    </a:p>
                  </a:txBody>
                  <a:tcPr>
                    <a:lnL w="12700" cap="flat" cmpd="sng" algn="ctr">
                      <a:solidFill>
                        <a:schemeClr val="tx2">
                          <a:lumMod val="75000"/>
                        </a:schemeClr>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Ejercicios</a:t>
            </a:r>
          </a:p>
        </p:txBody>
      </p:sp>
      <p:sp>
        <p:nvSpPr>
          <p:cNvPr id="3" name="2 Marcador de contenido"/>
          <p:cNvSpPr>
            <a:spLocks noGrp="1"/>
          </p:cNvSpPr>
          <p:nvPr>
            <p:ph idx="1"/>
          </p:nvPr>
        </p:nvSpPr>
        <p:spPr>
          <a:xfrm>
            <a:off x="580095" y="821891"/>
            <a:ext cx="8229600" cy="4898425"/>
          </a:xfrm>
        </p:spPr>
        <p:txBody>
          <a:bodyPr/>
          <a:lstStyle/>
          <a:p>
            <a:pPr>
              <a:buNone/>
            </a:pPr>
            <a:r>
              <a:rPr lang="es-ES" sz="2400" b="1" dirty="0"/>
              <a:t>Ejercicio UT03.2_ </a:t>
            </a:r>
            <a:r>
              <a:rPr lang="es-ES" sz="2400" dirty="0"/>
              <a:t>Cual sería el estado (nuevo, preparado, ejecución, suspendido, terminado) en que se encuentran  cada uno de los siguientes los procesos:</a:t>
            </a:r>
          </a:p>
        </p:txBody>
      </p:sp>
      <p:graphicFrame>
        <p:nvGraphicFramePr>
          <p:cNvPr id="5" name="4 Tabla"/>
          <p:cNvGraphicFramePr>
            <a:graphicFrameLocks noGrp="1"/>
          </p:cNvGraphicFramePr>
          <p:nvPr>
            <p:extLst>
              <p:ext uri="{D42A27DB-BD31-4B8C-83A1-F6EECF244321}">
                <p14:modId xmlns:p14="http://schemas.microsoft.com/office/powerpoint/2010/main" val="650706307"/>
              </p:ext>
            </p:extLst>
          </p:nvPr>
        </p:nvGraphicFramePr>
        <p:xfrm>
          <a:off x="580095" y="2211572"/>
          <a:ext cx="8229600" cy="3672840"/>
        </p:xfrm>
        <a:graphic>
          <a:graphicData uri="http://schemas.openxmlformats.org/drawingml/2006/table">
            <a:tbl>
              <a:tblPr firstRow="1" bandRow="1">
                <a:tableStyleId>{3B4B98B0-60AC-42C2-AFA5-B58CD77FA1E5}</a:tableStyleId>
              </a:tblPr>
              <a:tblGrid>
                <a:gridCol w="940361">
                  <a:extLst>
                    <a:ext uri="{9D8B030D-6E8A-4147-A177-3AD203B41FA5}">
                      <a16:colId xmlns:a16="http://schemas.microsoft.com/office/drawing/2014/main" val="20000"/>
                    </a:ext>
                  </a:extLst>
                </a:gridCol>
                <a:gridCol w="6046692">
                  <a:extLst>
                    <a:ext uri="{9D8B030D-6E8A-4147-A177-3AD203B41FA5}">
                      <a16:colId xmlns:a16="http://schemas.microsoft.com/office/drawing/2014/main" val="20001"/>
                    </a:ext>
                  </a:extLst>
                </a:gridCol>
                <a:gridCol w="1242547">
                  <a:extLst>
                    <a:ext uri="{9D8B030D-6E8A-4147-A177-3AD203B41FA5}">
                      <a16:colId xmlns:a16="http://schemas.microsoft.com/office/drawing/2014/main" val="20002"/>
                    </a:ext>
                  </a:extLst>
                </a:gridCol>
              </a:tblGrid>
              <a:tr h="370840">
                <a:tc>
                  <a:txBody>
                    <a:bodyPr/>
                    <a:lstStyle/>
                    <a:p>
                      <a:r>
                        <a:rPr lang="es-ES" dirty="0">
                          <a:solidFill>
                            <a:schemeClr val="tx2">
                              <a:lumMod val="75000"/>
                            </a:schemeClr>
                          </a:solidFill>
                        </a:rPr>
                        <a:t>Proceso</a:t>
                      </a:r>
                    </a:p>
                  </a:txBody>
                  <a:tcPr/>
                </a:tc>
                <a:tc>
                  <a:txBody>
                    <a:bodyPr/>
                    <a:lstStyle/>
                    <a:p>
                      <a:endParaRPr lang="es-ES">
                        <a:solidFill>
                          <a:schemeClr val="tx2">
                            <a:lumMod val="75000"/>
                          </a:schemeClr>
                        </a:solidFill>
                      </a:endParaRPr>
                    </a:p>
                  </a:txBody>
                  <a:tcPr/>
                </a:tc>
                <a:tc>
                  <a:txBody>
                    <a:bodyPr/>
                    <a:lstStyle/>
                    <a:p>
                      <a:r>
                        <a:rPr lang="es-ES" dirty="0">
                          <a:solidFill>
                            <a:schemeClr val="tx2">
                              <a:lumMod val="75000"/>
                            </a:schemeClr>
                          </a:solidFill>
                        </a:rPr>
                        <a:t>Estado</a:t>
                      </a:r>
                    </a:p>
                  </a:txBody>
                  <a:tcPr/>
                </a:tc>
                <a:extLst>
                  <a:ext uri="{0D108BD9-81ED-4DB2-BD59-A6C34878D82A}">
                    <a16:rowId xmlns:a16="http://schemas.microsoft.com/office/drawing/2014/main" val="10000"/>
                  </a:ext>
                </a:extLst>
              </a:tr>
              <a:tr h="370840">
                <a:tc>
                  <a:txBody>
                    <a:bodyPr/>
                    <a:lstStyle/>
                    <a:p>
                      <a:r>
                        <a:rPr lang="es-ES" dirty="0">
                          <a:solidFill>
                            <a:schemeClr val="tx2">
                              <a:lumMod val="75000"/>
                            </a:schemeClr>
                          </a:solidFill>
                        </a:rPr>
                        <a:t>P1</a:t>
                      </a:r>
                    </a:p>
                  </a:txBody>
                  <a:tcPr/>
                </a:tc>
                <a:tc>
                  <a:txBody>
                    <a:bodyPr/>
                    <a:lstStyle/>
                    <a:p>
                      <a:r>
                        <a:rPr lang="es-ES" sz="1800" dirty="0">
                          <a:solidFill>
                            <a:schemeClr val="tx2">
                              <a:lumMod val="75000"/>
                            </a:schemeClr>
                          </a:solidFill>
                        </a:rPr>
                        <a:t>La CPU está ejecutando  instrucciones de P1</a:t>
                      </a:r>
                      <a:endParaRPr lang="es-ES" dirty="0">
                        <a:solidFill>
                          <a:schemeClr val="tx2">
                            <a:lumMod val="75000"/>
                          </a:schemeClr>
                        </a:solidFill>
                      </a:endParaRPr>
                    </a:p>
                  </a:txBody>
                  <a:tcPr>
                    <a:lnR w="12700" cap="flat" cmpd="sng" algn="ctr">
                      <a:solidFill>
                        <a:schemeClr val="tx2">
                          <a:lumMod val="75000"/>
                        </a:schemeClr>
                      </a:solidFill>
                      <a:prstDash val="solid"/>
                      <a:round/>
                      <a:headEnd type="none" w="med" len="med"/>
                      <a:tailEnd type="none" w="med" len="med"/>
                    </a:lnR>
                  </a:tcPr>
                </a:tc>
                <a:tc>
                  <a:txBody>
                    <a:bodyPr/>
                    <a:lstStyle/>
                    <a:p>
                      <a:r>
                        <a:rPr lang="es-ES" dirty="0">
                          <a:solidFill>
                            <a:schemeClr val="tx2">
                              <a:lumMod val="75000"/>
                            </a:schemeClr>
                          </a:solidFill>
                        </a:rPr>
                        <a:t>EJE</a:t>
                      </a:r>
                    </a:p>
                  </a:txBody>
                  <a:tcPr>
                    <a:lnL w="12700" cap="flat" cmpd="sng" algn="ctr">
                      <a:solidFill>
                        <a:schemeClr val="tx2">
                          <a:lumMod val="75000"/>
                        </a:schemeClr>
                      </a:solidFill>
                      <a:prstDash val="solid"/>
                      <a:round/>
                      <a:headEnd type="none" w="med" len="med"/>
                      <a:tailEnd type="none" w="med" len="med"/>
                    </a:lnL>
                  </a:tcPr>
                </a:tc>
                <a:extLst>
                  <a:ext uri="{0D108BD9-81ED-4DB2-BD59-A6C34878D82A}">
                    <a16:rowId xmlns:a16="http://schemas.microsoft.com/office/drawing/2014/main" val="10001"/>
                  </a:ext>
                </a:extLst>
              </a:tr>
              <a:tr h="370840">
                <a:tc>
                  <a:txBody>
                    <a:bodyPr/>
                    <a:lstStyle/>
                    <a:p>
                      <a:r>
                        <a:rPr lang="es-ES" dirty="0">
                          <a:solidFill>
                            <a:schemeClr val="tx2">
                              <a:lumMod val="75000"/>
                            </a:schemeClr>
                          </a:solidFill>
                        </a:rPr>
                        <a:t>P2</a:t>
                      </a:r>
                    </a:p>
                  </a:txBody>
                  <a:tcPr/>
                </a:tc>
                <a:tc>
                  <a:txBody>
                    <a:bodyPr/>
                    <a:lstStyle/>
                    <a:p>
                      <a:r>
                        <a:rPr lang="es-ES" dirty="0">
                          <a:solidFill>
                            <a:schemeClr val="tx2">
                              <a:lumMod val="75000"/>
                            </a:schemeClr>
                          </a:solidFill>
                        </a:rPr>
                        <a:t>P2 ha solicitado un</a:t>
                      </a:r>
                      <a:r>
                        <a:rPr lang="es-ES" baseline="0" dirty="0">
                          <a:solidFill>
                            <a:schemeClr val="tx2">
                              <a:lumMod val="75000"/>
                            </a:schemeClr>
                          </a:solidFill>
                        </a:rPr>
                        <a:t> acceso a disco</a:t>
                      </a:r>
                      <a:r>
                        <a:rPr lang="es-ES" sz="1800" dirty="0">
                          <a:solidFill>
                            <a:schemeClr val="tx2">
                              <a:lumMod val="75000"/>
                            </a:schemeClr>
                          </a:solidFill>
                        </a:rPr>
                        <a:t>, pero el disco está siendo accedido por P3</a:t>
                      </a:r>
                      <a:endParaRPr lang="es-ES" dirty="0">
                        <a:solidFill>
                          <a:schemeClr val="tx2">
                            <a:lumMod val="75000"/>
                          </a:schemeClr>
                        </a:solidFill>
                      </a:endParaRPr>
                    </a:p>
                  </a:txBody>
                  <a:tcPr>
                    <a:lnR w="12700" cap="flat" cmpd="sng" algn="ctr">
                      <a:solidFill>
                        <a:schemeClr val="tx2">
                          <a:lumMod val="75000"/>
                        </a:schemeClr>
                      </a:solidFill>
                      <a:prstDash val="solid"/>
                      <a:round/>
                      <a:headEnd type="none" w="med" len="med"/>
                      <a:tailEnd type="none" w="med" len="med"/>
                    </a:lnR>
                  </a:tcPr>
                </a:tc>
                <a:tc>
                  <a:txBody>
                    <a:bodyPr/>
                    <a:lstStyle/>
                    <a:p>
                      <a:r>
                        <a:rPr lang="es-ES" dirty="0">
                          <a:solidFill>
                            <a:schemeClr val="tx2">
                              <a:lumMod val="75000"/>
                            </a:schemeClr>
                          </a:solidFill>
                        </a:rPr>
                        <a:t>SUS</a:t>
                      </a:r>
                    </a:p>
                  </a:txBody>
                  <a:tcPr>
                    <a:lnL w="12700" cap="flat" cmpd="sng" algn="ctr">
                      <a:solidFill>
                        <a:schemeClr val="tx2">
                          <a:lumMod val="75000"/>
                        </a:schemeClr>
                      </a:solidFill>
                      <a:prstDash val="solid"/>
                      <a:round/>
                      <a:headEnd type="none" w="med" len="med"/>
                      <a:tailEnd type="none" w="med" len="med"/>
                    </a:lnL>
                  </a:tcPr>
                </a:tc>
                <a:extLst>
                  <a:ext uri="{0D108BD9-81ED-4DB2-BD59-A6C34878D82A}">
                    <a16:rowId xmlns:a16="http://schemas.microsoft.com/office/drawing/2014/main" val="10002"/>
                  </a:ext>
                </a:extLst>
              </a:tr>
              <a:tr h="370840">
                <a:tc>
                  <a:txBody>
                    <a:bodyPr/>
                    <a:lstStyle/>
                    <a:p>
                      <a:r>
                        <a:rPr lang="es-ES" dirty="0">
                          <a:solidFill>
                            <a:schemeClr val="tx2">
                              <a:lumMod val="75000"/>
                            </a:schemeClr>
                          </a:solidFill>
                        </a:rPr>
                        <a:t>P3</a:t>
                      </a:r>
                    </a:p>
                  </a:txBody>
                  <a:tcPr/>
                </a:tc>
                <a:tc>
                  <a:txBody>
                    <a:bodyPr/>
                    <a:lstStyle/>
                    <a:p>
                      <a:r>
                        <a:rPr lang="es-ES" sz="1800" dirty="0">
                          <a:solidFill>
                            <a:schemeClr val="tx2">
                              <a:lumMod val="75000"/>
                            </a:schemeClr>
                          </a:solidFill>
                        </a:rPr>
                        <a:t>P3</a:t>
                      </a:r>
                      <a:r>
                        <a:rPr lang="es-ES" sz="1800" baseline="0" dirty="0">
                          <a:solidFill>
                            <a:schemeClr val="tx2">
                              <a:lumMod val="75000"/>
                            </a:schemeClr>
                          </a:solidFill>
                        </a:rPr>
                        <a:t> e</a:t>
                      </a:r>
                      <a:r>
                        <a:rPr lang="es-ES" sz="1800" dirty="0">
                          <a:solidFill>
                            <a:schemeClr val="tx2">
                              <a:lumMod val="75000"/>
                            </a:schemeClr>
                          </a:solidFill>
                        </a:rPr>
                        <a:t>stá accediendo a disco</a:t>
                      </a:r>
                      <a:endParaRPr lang="es-ES" dirty="0">
                        <a:solidFill>
                          <a:schemeClr val="tx2">
                            <a:lumMod val="75000"/>
                          </a:schemeClr>
                        </a:solidFill>
                      </a:endParaRPr>
                    </a:p>
                  </a:txBody>
                  <a:tcPr>
                    <a:lnR w="12700" cap="flat" cmpd="sng" algn="ctr">
                      <a:solidFill>
                        <a:schemeClr val="tx2">
                          <a:lumMod val="75000"/>
                        </a:schemeClr>
                      </a:solidFill>
                      <a:prstDash val="solid"/>
                      <a:round/>
                      <a:headEnd type="none" w="med" len="med"/>
                      <a:tailEnd type="none" w="med" len="med"/>
                    </a:lnR>
                  </a:tcPr>
                </a:tc>
                <a:tc>
                  <a:txBody>
                    <a:bodyPr/>
                    <a:lstStyle/>
                    <a:p>
                      <a:r>
                        <a:rPr lang="es-ES" dirty="0">
                          <a:solidFill>
                            <a:schemeClr val="tx2">
                              <a:lumMod val="75000"/>
                            </a:schemeClr>
                          </a:solidFill>
                        </a:rPr>
                        <a:t>SUS</a:t>
                      </a:r>
                    </a:p>
                  </a:txBody>
                  <a:tcPr>
                    <a:lnL w="12700" cap="flat" cmpd="sng" algn="ctr">
                      <a:solidFill>
                        <a:schemeClr val="tx2">
                          <a:lumMod val="75000"/>
                        </a:schemeClr>
                      </a:solidFill>
                      <a:prstDash val="solid"/>
                      <a:round/>
                      <a:headEnd type="none" w="med" len="med"/>
                      <a:tailEnd type="none" w="med" len="med"/>
                    </a:lnL>
                  </a:tcPr>
                </a:tc>
                <a:extLst>
                  <a:ext uri="{0D108BD9-81ED-4DB2-BD59-A6C34878D82A}">
                    <a16:rowId xmlns:a16="http://schemas.microsoft.com/office/drawing/2014/main" val="10003"/>
                  </a:ext>
                </a:extLst>
              </a:tr>
              <a:tr h="370840">
                <a:tc>
                  <a:txBody>
                    <a:bodyPr/>
                    <a:lstStyle/>
                    <a:p>
                      <a:r>
                        <a:rPr lang="es-ES" dirty="0">
                          <a:solidFill>
                            <a:schemeClr val="tx2">
                              <a:lumMod val="75000"/>
                            </a:schemeClr>
                          </a:solidFill>
                        </a:rPr>
                        <a:t>P4</a:t>
                      </a:r>
                    </a:p>
                  </a:txBody>
                  <a:tcPr/>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s-ES" sz="1800" dirty="0">
                          <a:solidFill>
                            <a:schemeClr val="tx2">
                              <a:lumMod val="75000"/>
                            </a:schemeClr>
                          </a:solidFill>
                        </a:rPr>
                        <a:t>P4</a:t>
                      </a:r>
                      <a:r>
                        <a:rPr lang="es-ES" sz="1800" baseline="0" dirty="0">
                          <a:solidFill>
                            <a:schemeClr val="tx2">
                              <a:lumMod val="75000"/>
                            </a:schemeClr>
                          </a:solidFill>
                        </a:rPr>
                        <a:t> es un proceso que </a:t>
                      </a:r>
                      <a:r>
                        <a:rPr lang="es-ES" sz="1800" dirty="0">
                          <a:solidFill>
                            <a:schemeClr val="tx2">
                              <a:lumMod val="75000"/>
                            </a:schemeClr>
                          </a:solidFill>
                        </a:rPr>
                        <a:t>corresponde a un usuario que finaliza todos sus trabajos en un terminal </a:t>
                      </a:r>
                      <a:r>
                        <a:rPr lang="es-ES" sz="1800" baseline="0" dirty="0">
                          <a:solidFill>
                            <a:schemeClr val="tx2">
                              <a:lumMod val="75000"/>
                            </a:schemeClr>
                          </a:solidFill>
                        </a:rPr>
                        <a:t> y</a:t>
                      </a:r>
                      <a:r>
                        <a:rPr lang="es-ES" sz="1800" dirty="0">
                          <a:solidFill>
                            <a:schemeClr val="tx2">
                              <a:lumMod val="75000"/>
                            </a:schemeClr>
                          </a:solidFill>
                        </a:rPr>
                        <a:t> se desconecta</a:t>
                      </a:r>
                    </a:p>
                  </a:txBody>
                  <a:tcPr>
                    <a:lnR w="12700" cap="flat" cmpd="sng" algn="ctr">
                      <a:solidFill>
                        <a:schemeClr val="tx2">
                          <a:lumMod val="75000"/>
                        </a:schemeClr>
                      </a:solidFill>
                      <a:prstDash val="solid"/>
                      <a:round/>
                      <a:headEnd type="none" w="med" len="med"/>
                      <a:tailEnd type="none" w="med" len="med"/>
                    </a:lnR>
                  </a:tcPr>
                </a:tc>
                <a:tc>
                  <a:txBody>
                    <a:bodyPr/>
                    <a:lstStyle/>
                    <a:p>
                      <a:r>
                        <a:rPr lang="es-ES" dirty="0">
                          <a:solidFill>
                            <a:schemeClr val="tx2">
                              <a:lumMod val="75000"/>
                            </a:schemeClr>
                          </a:solidFill>
                        </a:rPr>
                        <a:t>TER</a:t>
                      </a:r>
                    </a:p>
                  </a:txBody>
                  <a:tcPr>
                    <a:lnL w="12700" cap="flat" cmpd="sng" algn="ctr">
                      <a:solidFill>
                        <a:schemeClr val="tx2">
                          <a:lumMod val="75000"/>
                        </a:schemeClr>
                      </a:solidFill>
                      <a:prstDash val="solid"/>
                      <a:round/>
                      <a:headEnd type="none" w="med" len="med"/>
                      <a:tailEnd type="none" w="med" len="med"/>
                    </a:lnL>
                  </a:tcPr>
                </a:tc>
                <a:extLst>
                  <a:ext uri="{0D108BD9-81ED-4DB2-BD59-A6C34878D82A}">
                    <a16:rowId xmlns:a16="http://schemas.microsoft.com/office/drawing/2014/main" val="10004"/>
                  </a:ext>
                </a:extLst>
              </a:tr>
              <a:tr h="370840">
                <a:tc>
                  <a:txBody>
                    <a:bodyPr/>
                    <a:lstStyle/>
                    <a:p>
                      <a:r>
                        <a:rPr lang="es-ES" dirty="0">
                          <a:solidFill>
                            <a:schemeClr val="tx2">
                              <a:lumMod val="75000"/>
                            </a:schemeClr>
                          </a:solidFill>
                        </a:rPr>
                        <a:t>P5</a:t>
                      </a:r>
                    </a:p>
                  </a:txBody>
                  <a:tcPr/>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s-ES" sz="1800" dirty="0">
                          <a:solidFill>
                            <a:schemeClr val="tx2">
                              <a:lumMod val="75000"/>
                            </a:schemeClr>
                          </a:solidFill>
                        </a:rPr>
                        <a:t>Al proceso P5 se le ha asignado un identificador de procesos y sólo se han construido las tablas necesarias para gestionarlo</a:t>
                      </a:r>
                    </a:p>
                  </a:txBody>
                  <a:tcPr>
                    <a:lnR w="12700" cap="flat" cmpd="sng" algn="ctr">
                      <a:solidFill>
                        <a:schemeClr val="tx2">
                          <a:lumMod val="75000"/>
                        </a:schemeClr>
                      </a:solidFill>
                      <a:prstDash val="solid"/>
                      <a:round/>
                      <a:headEnd type="none" w="med" len="med"/>
                      <a:tailEnd type="none" w="med" len="med"/>
                    </a:lnR>
                  </a:tcPr>
                </a:tc>
                <a:tc>
                  <a:txBody>
                    <a:bodyPr/>
                    <a:lstStyle/>
                    <a:p>
                      <a:r>
                        <a:rPr lang="es-ES" dirty="0">
                          <a:solidFill>
                            <a:schemeClr val="tx2">
                              <a:lumMod val="75000"/>
                            </a:schemeClr>
                          </a:solidFill>
                        </a:rPr>
                        <a:t>NUE</a:t>
                      </a:r>
                    </a:p>
                  </a:txBody>
                  <a:tcPr>
                    <a:lnL w="12700" cap="flat" cmpd="sng" algn="ctr">
                      <a:solidFill>
                        <a:schemeClr val="tx2">
                          <a:lumMod val="75000"/>
                        </a:schemeClr>
                      </a:solidFill>
                      <a:prstDash val="solid"/>
                      <a:round/>
                      <a:headEnd type="none" w="med" len="med"/>
                      <a:tailEnd type="none" w="med" len="med"/>
                    </a:lnL>
                  </a:tcPr>
                </a:tc>
                <a:extLst>
                  <a:ext uri="{0D108BD9-81ED-4DB2-BD59-A6C34878D82A}">
                    <a16:rowId xmlns:a16="http://schemas.microsoft.com/office/drawing/2014/main" val="10005"/>
                  </a:ext>
                </a:extLst>
              </a:tr>
              <a:tr h="370840">
                <a:tc>
                  <a:txBody>
                    <a:bodyPr/>
                    <a:lstStyle/>
                    <a:p>
                      <a:r>
                        <a:rPr lang="es-ES" dirty="0">
                          <a:solidFill>
                            <a:schemeClr val="tx2">
                              <a:lumMod val="75000"/>
                            </a:schemeClr>
                          </a:solidFill>
                        </a:rPr>
                        <a:t>P6</a:t>
                      </a:r>
                    </a:p>
                  </a:txBody>
                  <a:tcPr/>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s-ES" sz="1800" dirty="0">
                          <a:solidFill>
                            <a:schemeClr val="tx2">
                              <a:lumMod val="75000"/>
                            </a:schemeClr>
                          </a:solidFill>
                        </a:rPr>
                        <a:t> Las tablas necesarias para la</a:t>
                      </a:r>
                      <a:r>
                        <a:rPr lang="es-ES" sz="1800" baseline="0" dirty="0">
                          <a:solidFill>
                            <a:schemeClr val="tx2">
                              <a:lumMod val="75000"/>
                            </a:schemeClr>
                          </a:solidFill>
                        </a:rPr>
                        <a:t> </a:t>
                      </a:r>
                      <a:r>
                        <a:rPr lang="es-ES" sz="1800" dirty="0">
                          <a:solidFill>
                            <a:schemeClr val="tx2">
                              <a:lumMod val="75000"/>
                            </a:schemeClr>
                          </a:solidFill>
                        </a:rPr>
                        <a:t>gestión de P6, así como su imagen de memoria , han sido cargadas en memoria</a:t>
                      </a:r>
                    </a:p>
                  </a:txBody>
                  <a:tcPr>
                    <a:lnR w="12700" cap="flat" cmpd="sng" algn="ctr">
                      <a:solidFill>
                        <a:schemeClr val="tx2">
                          <a:lumMod val="75000"/>
                        </a:schemeClr>
                      </a:solidFill>
                      <a:prstDash val="solid"/>
                      <a:round/>
                      <a:headEnd type="none" w="med" len="med"/>
                      <a:tailEnd type="none" w="med" len="med"/>
                    </a:lnR>
                  </a:tcPr>
                </a:tc>
                <a:tc>
                  <a:txBody>
                    <a:bodyPr/>
                    <a:lstStyle/>
                    <a:p>
                      <a:r>
                        <a:rPr lang="es-ES" dirty="0">
                          <a:solidFill>
                            <a:schemeClr val="tx2">
                              <a:lumMod val="75000"/>
                            </a:schemeClr>
                          </a:solidFill>
                        </a:rPr>
                        <a:t>PREP</a:t>
                      </a:r>
                    </a:p>
                  </a:txBody>
                  <a:tcPr>
                    <a:lnL w="12700" cap="flat" cmpd="sng" algn="ctr">
                      <a:solidFill>
                        <a:schemeClr val="tx2">
                          <a:lumMod val="75000"/>
                        </a:schemeClr>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Ejercicios</a:t>
            </a:r>
          </a:p>
        </p:txBody>
      </p:sp>
      <p:sp>
        <p:nvSpPr>
          <p:cNvPr id="3" name="2 Marcador de contenido"/>
          <p:cNvSpPr>
            <a:spLocks noGrp="1"/>
          </p:cNvSpPr>
          <p:nvPr>
            <p:ph idx="1"/>
          </p:nvPr>
        </p:nvSpPr>
        <p:spPr>
          <a:xfrm>
            <a:off x="580095" y="821891"/>
            <a:ext cx="8229600" cy="5578909"/>
          </a:xfrm>
        </p:spPr>
        <p:txBody>
          <a:bodyPr/>
          <a:lstStyle/>
          <a:p>
            <a:pPr marL="342900" lvl="1" indent="-342900">
              <a:buNone/>
            </a:pPr>
            <a:r>
              <a:rPr lang="es-ES" b="1" dirty="0"/>
              <a:t>Ejercicio UT03.3</a:t>
            </a:r>
            <a:r>
              <a:rPr lang="es-ES" dirty="0"/>
              <a:t>_ Dada la siguiente línea de órdenes:</a:t>
            </a:r>
          </a:p>
          <a:p>
            <a:pPr marL="342900" lvl="1" indent="-342900">
              <a:buNone/>
            </a:pPr>
            <a:r>
              <a:rPr lang="es-ES" dirty="0">
                <a:latin typeface="Courier New" pitchFamily="49" charset="0"/>
                <a:cs typeface="Courier New" pitchFamily="49" charset="0"/>
              </a:rPr>
              <a:t>   </a:t>
            </a:r>
            <a:r>
              <a:rPr lang="es-ES" sz="2000" b="1" dirty="0">
                <a:latin typeface="Courier New" pitchFamily="49" charset="0"/>
                <a:cs typeface="Courier New" pitchFamily="49" charset="0"/>
              </a:rPr>
              <a:t>$ </a:t>
            </a:r>
            <a:r>
              <a:rPr lang="es-ES" sz="2000" b="1" dirty="0" err="1">
                <a:latin typeface="Courier New" pitchFamily="49" charset="0"/>
                <a:cs typeface="Courier New" pitchFamily="49" charset="0"/>
              </a:rPr>
              <a:t>cat</a:t>
            </a:r>
            <a:r>
              <a:rPr lang="es-ES" sz="2000" b="1" dirty="0">
                <a:latin typeface="Courier New" pitchFamily="49" charset="0"/>
                <a:cs typeface="Courier New" pitchFamily="49" charset="0"/>
              </a:rPr>
              <a:t> f1 f2 f3 | grep comienza | </a:t>
            </a:r>
            <a:r>
              <a:rPr lang="es-ES" sz="2000" b="1" dirty="0" err="1">
                <a:latin typeface="Courier New" pitchFamily="49" charset="0"/>
                <a:cs typeface="Courier New" pitchFamily="49" charset="0"/>
              </a:rPr>
              <a:t>wc</a:t>
            </a:r>
            <a:r>
              <a:rPr lang="es-ES" sz="2000" b="1" dirty="0">
                <a:latin typeface="Courier New" pitchFamily="49" charset="0"/>
                <a:cs typeface="Courier New" pitchFamily="49" charset="0"/>
              </a:rPr>
              <a:t> -l &gt;traza</a:t>
            </a:r>
            <a:endParaRPr lang="es-ES" b="1" dirty="0">
              <a:latin typeface="Courier New" pitchFamily="49" charset="0"/>
              <a:cs typeface="Courier New" pitchFamily="49" charset="0"/>
            </a:endParaRPr>
          </a:p>
          <a:p>
            <a:pPr>
              <a:buNone/>
            </a:pPr>
            <a:endParaRPr lang="es-ES" sz="2800" dirty="0"/>
          </a:p>
          <a:p>
            <a:pPr>
              <a:buNone/>
            </a:pPr>
            <a:r>
              <a:rPr lang="es-ES" sz="2800" dirty="0"/>
              <a:t>Indique:</a:t>
            </a:r>
          </a:p>
          <a:p>
            <a:pPr lvl="1"/>
            <a:r>
              <a:rPr lang="es-ES" dirty="0"/>
              <a:t>Cuántos procesos se crearían durante su ejecución por un sistema UNIX</a:t>
            </a:r>
          </a:p>
          <a:p>
            <a:pPr marL="457200" lvl="1" indent="0">
              <a:buNone/>
            </a:pPr>
            <a:r>
              <a:rPr lang="es-ES" b="1" dirty="0">
                <a:highlight>
                  <a:srgbClr val="FFFF00"/>
                </a:highlight>
              </a:rPr>
              <a:t>3 procesos (</a:t>
            </a:r>
            <a:r>
              <a:rPr lang="es-ES" b="1" dirty="0" err="1">
                <a:highlight>
                  <a:srgbClr val="FFFF00"/>
                </a:highlight>
              </a:rPr>
              <a:t>cat</a:t>
            </a:r>
            <a:r>
              <a:rPr lang="es-ES" b="1" dirty="0">
                <a:highlight>
                  <a:srgbClr val="FFFF00"/>
                </a:highlight>
              </a:rPr>
              <a:t>, grep, </a:t>
            </a:r>
            <a:r>
              <a:rPr lang="es-ES" b="1" dirty="0" err="1">
                <a:highlight>
                  <a:srgbClr val="FFFF00"/>
                </a:highlight>
              </a:rPr>
              <a:t>wc</a:t>
            </a:r>
            <a:r>
              <a:rPr lang="es-ES" b="1" dirty="0">
                <a:highlight>
                  <a:srgbClr val="FFFF00"/>
                </a:highlight>
              </a:rPr>
              <a:t>)</a:t>
            </a:r>
          </a:p>
          <a:p>
            <a:pPr lvl="1"/>
            <a:r>
              <a:rPr lang="es-ES" dirty="0"/>
              <a:t>Qué archivos de E/S lleva asociado cada </a:t>
            </a:r>
            <a:r>
              <a:rPr lang="es-ES" dirty="0" err="1"/>
              <a:t>órden</a:t>
            </a:r>
            <a:r>
              <a:rPr lang="es-ES" dirty="0"/>
              <a:t> </a:t>
            </a:r>
          </a:p>
          <a:p>
            <a:pPr lvl="1">
              <a:buNone/>
            </a:pPr>
            <a:r>
              <a:rPr lang="es-ES" b="1" dirty="0">
                <a:highlight>
                  <a:srgbClr val="FFFF00"/>
                </a:highlight>
              </a:rPr>
              <a:t>Cat -&gt; entrada: f1, f2 y f3; salida: tubo 1</a:t>
            </a:r>
          </a:p>
          <a:p>
            <a:pPr lvl="1">
              <a:buNone/>
            </a:pPr>
            <a:r>
              <a:rPr lang="es-ES" b="1" dirty="0">
                <a:highlight>
                  <a:srgbClr val="FFFF00"/>
                </a:highlight>
              </a:rPr>
              <a:t>Grep -&gt;entrada: tubo 1; salida: tubo 2</a:t>
            </a:r>
          </a:p>
          <a:p>
            <a:pPr lvl="1">
              <a:buNone/>
            </a:pPr>
            <a:r>
              <a:rPr lang="es-ES" b="1" dirty="0" err="1">
                <a:highlight>
                  <a:srgbClr val="FFFF00"/>
                </a:highlight>
              </a:rPr>
              <a:t>Wc</a:t>
            </a:r>
            <a:r>
              <a:rPr lang="es-ES" b="1" dirty="0">
                <a:highlight>
                  <a:srgbClr val="FFFF00"/>
                </a:highlight>
              </a:rPr>
              <a:t> -&gt; entrada: tubo 2 ; salida: traza</a:t>
            </a:r>
          </a:p>
          <a:p>
            <a:pPr lvl="1">
              <a:buNone/>
            </a:pPr>
            <a:endParaRPr lang="es-ES" dirty="0"/>
          </a:p>
          <a:p>
            <a:endParaRPr lang="es-E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Ejercicio(</a:t>
            </a:r>
            <a:r>
              <a:rPr lang="es-ES" dirty="0"/>
              <a:t>Noviembre -2014)</a:t>
            </a:r>
          </a:p>
        </p:txBody>
      </p:sp>
      <p:sp>
        <p:nvSpPr>
          <p:cNvPr id="3" name="Marcador de contenido 2"/>
          <p:cNvSpPr>
            <a:spLocks noGrp="1"/>
          </p:cNvSpPr>
          <p:nvPr>
            <p:ph idx="1"/>
          </p:nvPr>
        </p:nvSpPr>
        <p:spPr>
          <a:xfrm>
            <a:off x="309669" y="443678"/>
            <a:ext cx="8566219" cy="2000331"/>
          </a:xfrm>
        </p:spPr>
        <p:txBody>
          <a:bodyPr/>
          <a:lstStyle/>
          <a:p>
            <a:pPr marL="0" indent="0">
              <a:buNone/>
            </a:pPr>
            <a:r>
              <a:rPr lang="es-ES" sz="1600" dirty="0"/>
              <a:t>Dado el siguiente código, utilice semáforos con la notación propuesta por </a:t>
            </a:r>
            <a:r>
              <a:rPr lang="es-ES" sz="1600" dirty="0" err="1"/>
              <a:t>Dijkstra</a:t>
            </a:r>
            <a:r>
              <a:rPr lang="es-ES" sz="1600" dirty="0"/>
              <a:t> (P y V para las operaciones) para garantizar que los diferentes hilos ejecuten las funciones cuyo nombre empieza por “secuencia-” según el orden que sugieren los números empleados en tales nombres. Si hay varias funciones con el mismo nombre, ninguna de ellas debe empezar antes de que termine la función con el nombre anterior y todas ellas deben haber terminado antes de que empiece la función con el nombre siguiente. </a:t>
            </a:r>
            <a:r>
              <a:rPr lang="es-ES" sz="1600" dirty="0">
                <a:highlight>
                  <a:srgbClr val="00FF00"/>
                </a:highlight>
              </a:rPr>
              <a:t>Además, ha de asegurarse que las funciones “</a:t>
            </a:r>
            <a:r>
              <a:rPr lang="es-ES" sz="1600" dirty="0" err="1">
                <a:highlight>
                  <a:srgbClr val="00FF00"/>
                </a:highlight>
              </a:rPr>
              <a:t>sc</a:t>
            </a:r>
            <a:r>
              <a:rPr lang="es-ES" sz="1600" dirty="0">
                <a:highlight>
                  <a:srgbClr val="00FF00"/>
                </a:highlight>
              </a:rPr>
              <a:t>()” se ejecuten en exclusión mutua. </a:t>
            </a:r>
            <a:r>
              <a:rPr lang="es-ES" sz="1600" dirty="0"/>
              <a:t>Indique qué valor inicial deberán tener los semáforos que haya utilizado. </a:t>
            </a:r>
          </a:p>
          <a:p>
            <a:endParaRPr lang="es-ES_tradnl" sz="1600" dirty="0"/>
          </a:p>
        </p:txBody>
      </p:sp>
      <p:graphicFrame>
        <p:nvGraphicFramePr>
          <p:cNvPr id="4" name="Tabla 3"/>
          <p:cNvGraphicFramePr>
            <a:graphicFrameLocks noGrp="1"/>
          </p:cNvGraphicFramePr>
          <p:nvPr>
            <p:extLst>
              <p:ext uri="{D42A27DB-BD31-4B8C-83A1-F6EECF244321}">
                <p14:modId xmlns:p14="http://schemas.microsoft.com/office/powerpoint/2010/main" val="2972468754"/>
              </p:ext>
            </p:extLst>
          </p:nvPr>
        </p:nvGraphicFramePr>
        <p:xfrm>
          <a:off x="520861" y="2343530"/>
          <a:ext cx="7035001" cy="4145280"/>
        </p:xfrm>
        <a:graphic>
          <a:graphicData uri="http://schemas.openxmlformats.org/drawingml/2006/table">
            <a:tbl>
              <a:tblPr firstRow="1" bandRow="1">
                <a:tableStyleId>{9D7B26C5-4107-4FEC-AEDC-1716B250A1EF}</a:tableStyleId>
              </a:tblPr>
              <a:tblGrid>
                <a:gridCol w="2222395">
                  <a:extLst>
                    <a:ext uri="{9D8B030D-6E8A-4147-A177-3AD203B41FA5}">
                      <a16:colId xmlns:a16="http://schemas.microsoft.com/office/drawing/2014/main" val="20000"/>
                    </a:ext>
                  </a:extLst>
                </a:gridCol>
                <a:gridCol w="2406303">
                  <a:extLst>
                    <a:ext uri="{9D8B030D-6E8A-4147-A177-3AD203B41FA5}">
                      <a16:colId xmlns:a16="http://schemas.microsoft.com/office/drawing/2014/main" val="20001"/>
                    </a:ext>
                  </a:extLst>
                </a:gridCol>
                <a:gridCol w="2406303">
                  <a:extLst>
                    <a:ext uri="{9D8B030D-6E8A-4147-A177-3AD203B41FA5}">
                      <a16:colId xmlns:a16="http://schemas.microsoft.com/office/drawing/2014/main" val="20002"/>
                    </a:ext>
                  </a:extLst>
                </a:gridCol>
              </a:tblGrid>
              <a:tr h="550334">
                <a:tc gridSpan="3">
                  <a:txBody>
                    <a:bodyPr/>
                    <a:lstStyle/>
                    <a:p>
                      <a:r>
                        <a:rPr lang="es-ES_tradnl" dirty="0" err="1"/>
                        <a:t>Semaphore</a:t>
                      </a:r>
                      <a:r>
                        <a:rPr lang="es-ES_tradnl" dirty="0"/>
                        <a:t>:</a:t>
                      </a:r>
                      <a:r>
                        <a:rPr lang="es-ES_tradnl" baseline="0" dirty="0"/>
                        <a:t> </a:t>
                      </a:r>
                      <a:r>
                        <a:rPr lang="es-ES_tradnl" baseline="0" dirty="0" err="1"/>
                        <a:t>mutex</a:t>
                      </a:r>
                      <a:r>
                        <a:rPr lang="es-ES_tradnl" baseline="0" dirty="0"/>
                        <a:t>=1, barrera2 = 0, barrera3= 0,barrera=0</a:t>
                      </a:r>
                    </a:p>
                    <a:p>
                      <a:endParaRPr lang="es-ES_tradnl" dirty="0"/>
                    </a:p>
                  </a:txBody>
                  <a:tcPr/>
                </a:tc>
                <a:tc hMerge="1">
                  <a:txBody>
                    <a:bodyPr/>
                    <a:lstStyle/>
                    <a:p>
                      <a:endParaRPr lang="es-ES_tradnl" dirty="0"/>
                    </a:p>
                  </a:txBody>
                  <a:tcPr/>
                </a:tc>
                <a:tc hMerge="1">
                  <a:txBody>
                    <a:bodyPr/>
                    <a:lstStyle/>
                    <a:p>
                      <a:endParaRPr lang="es-ES_tradnl" dirty="0"/>
                    </a:p>
                  </a:txBody>
                  <a:tcPr/>
                </a:tc>
                <a:extLst>
                  <a:ext uri="{0D108BD9-81ED-4DB2-BD59-A6C34878D82A}">
                    <a16:rowId xmlns:a16="http://schemas.microsoft.com/office/drawing/2014/main" val="10000"/>
                  </a:ext>
                </a:extLst>
              </a:tr>
              <a:tr h="1495778">
                <a:tc>
                  <a:txBody>
                    <a:bodyPr/>
                    <a:lstStyle/>
                    <a:p>
                      <a:r>
                        <a:rPr lang="es-ES" sz="1600" kern="1200" dirty="0">
                          <a:solidFill>
                            <a:schemeClr val="tx1"/>
                          </a:solidFill>
                          <a:effectLst/>
                          <a:latin typeface="+mn-lt"/>
                          <a:ea typeface="+mn-ea"/>
                          <a:cs typeface="+mn-cs"/>
                        </a:rPr>
                        <a:t>//Hilo 1</a:t>
                      </a:r>
                    </a:p>
                    <a:p>
                      <a:r>
                        <a:rPr lang="es-ES" sz="1600" kern="1200" dirty="0">
                          <a:solidFill>
                            <a:schemeClr val="tx1"/>
                          </a:solidFill>
                          <a:effectLst/>
                          <a:highlight>
                            <a:srgbClr val="FFFF00"/>
                          </a:highlight>
                          <a:latin typeface="+mn-lt"/>
                          <a:ea typeface="+mn-ea"/>
                          <a:cs typeface="+mn-cs"/>
                        </a:rPr>
                        <a:t>P(</a:t>
                      </a:r>
                      <a:r>
                        <a:rPr lang="es-ES" sz="1600" kern="1200" dirty="0" err="1">
                          <a:solidFill>
                            <a:schemeClr val="tx1"/>
                          </a:solidFill>
                          <a:effectLst/>
                          <a:highlight>
                            <a:srgbClr val="FFFF00"/>
                          </a:highlight>
                          <a:latin typeface="+mn-lt"/>
                          <a:ea typeface="+mn-ea"/>
                          <a:cs typeface="+mn-cs"/>
                        </a:rPr>
                        <a:t>mutex</a:t>
                      </a:r>
                      <a:r>
                        <a:rPr lang="es-ES" sz="1600" kern="1200" dirty="0">
                          <a:solidFill>
                            <a:schemeClr val="tx1"/>
                          </a:solidFill>
                          <a:effectLst/>
                          <a:highlight>
                            <a:srgbClr val="FFFF00"/>
                          </a:highlight>
                          <a:latin typeface="+mn-lt"/>
                          <a:ea typeface="+mn-ea"/>
                          <a:cs typeface="+mn-cs"/>
                        </a:rPr>
                        <a:t>);</a:t>
                      </a:r>
                    </a:p>
                    <a:p>
                      <a:r>
                        <a:rPr lang="es-ES" sz="1600" kern="1200" dirty="0" err="1">
                          <a:solidFill>
                            <a:schemeClr val="tx1"/>
                          </a:solidFill>
                          <a:effectLst/>
                          <a:latin typeface="+mn-lt"/>
                          <a:ea typeface="+mn-ea"/>
                          <a:cs typeface="+mn-cs"/>
                        </a:rPr>
                        <a:t>sc</a:t>
                      </a:r>
                      <a:r>
                        <a:rPr lang="es-ES" sz="1600" kern="1200" dirty="0">
                          <a:solidFill>
                            <a:schemeClr val="tx1"/>
                          </a:solidFill>
                          <a:effectLst/>
                          <a:latin typeface="+mn-lt"/>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lang="es-ES" sz="1600" kern="1200" dirty="0">
                          <a:solidFill>
                            <a:schemeClr val="tx1"/>
                          </a:solidFill>
                          <a:effectLst/>
                          <a:highlight>
                            <a:srgbClr val="FFFF00"/>
                          </a:highlight>
                          <a:latin typeface="+mn-lt"/>
                          <a:ea typeface="+mn-ea"/>
                          <a:cs typeface="+mn-cs"/>
                        </a:rPr>
                        <a:t>V(</a:t>
                      </a:r>
                      <a:r>
                        <a:rPr lang="es-ES" sz="1600" kern="1200" dirty="0" err="1">
                          <a:solidFill>
                            <a:schemeClr val="tx1"/>
                          </a:solidFill>
                          <a:effectLst/>
                          <a:highlight>
                            <a:srgbClr val="FFFF00"/>
                          </a:highlight>
                          <a:latin typeface="+mn-lt"/>
                          <a:ea typeface="+mn-ea"/>
                          <a:cs typeface="+mn-cs"/>
                        </a:rPr>
                        <a:t>mutex</a:t>
                      </a:r>
                      <a:r>
                        <a:rPr lang="es-ES" sz="1600" kern="1200" dirty="0">
                          <a:solidFill>
                            <a:schemeClr val="tx1"/>
                          </a:solidFill>
                          <a:effectLst/>
                          <a:highlight>
                            <a:srgbClr val="FFFF00"/>
                          </a:highlight>
                          <a:latin typeface="+mn-lt"/>
                          <a:ea typeface="+mn-ea"/>
                          <a:cs typeface="+mn-cs"/>
                        </a:rPr>
                        <a:t>);</a:t>
                      </a:r>
                    </a:p>
                    <a:p>
                      <a:endParaRPr lang="es-ES" sz="1600" kern="1200" dirty="0">
                        <a:solidFill>
                          <a:schemeClr val="tx1"/>
                        </a:solidFill>
                        <a:effectLst/>
                        <a:latin typeface="+mn-lt"/>
                        <a:ea typeface="+mn-ea"/>
                        <a:cs typeface="+mn-cs"/>
                      </a:endParaRPr>
                    </a:p>
                    <a:p>
                      <a:r>
                        <a:rPr lang="es-ES" sz="1600" kern="1200" dirty="0">
                          <a:solidFill>
                            <a:schemeClr val="tx1"/>
                          </a:solidFill>
                          <a:effectLst/>
                          <a:latin typeface="+mn-lt"/>
                          <a:ea typeface="+mn-ea"/>
                          <a:cs typeface="+mn-cs"/>
                        </a:rPr>
                        <a:t>secuencia1();</a:t>
                      </a:r>
                    </a:p>
                    <a:p>
                      <a:r>
                        <a:rPr lang="es-ES" sz="1600" kern="1200" dirty="0">
                          <a:solidFill>
                            <a:schemeClr val="tx1"/>
                          </a:solidFill>
                          <a:effectLst/>
                          <a:highlight>
                            <a:srgbClr val="00FF00"/>
                          </a:highlight>
                          <a:latin typeface="+mn-lt"/>
                          <a:ea typeface="+mn-ea"/>
                          <a:cs typeface="+mn-cs"/>
                        </a:rPr>
                        <a:t>V(barrera)</a:t>
                      </a:r>
                    </a:p>
                    <a:p>
                      <a:pPr marL="0" marR="0" lvl="0" indent="0" algn="l" defTabSz="457200" rtl="0" eaLnBrk="1" fontAlgn="auto" latinLnBrk="0" hangingPunct="1">
                        <a:lnSpc>
                          <a:spcPct val="100000"/>
                        </a:lnSpc>
                        <a:spcBef>
                          <a:spcPts val="0"/>
                        </a:spcBef>
                        <a:spcAft>
                          <a:spcPts val="0"/>
                        </a:spcAft>
                        <a:buClrTx/>
                        <a:buSzTx/>
                        <a:buFontTx/>
                        <a:buNone/>
                        <a:tabLst/>
                        <a:defRPr/>
                      </a:pPr>
                      <a:r>
                        <a:rPr lang="es-ES" sz="1600" kern="1200" dirty="0">
                          <a:solidFill>
                            <a:schemeClr val="tx1"/>
                          </a:solidFill>
                          <a:effectLst/>
                          <a:highlight>
                            <a:srgbClr val="FFFF00"/>
                          </a:highlight>
                          <a:latin typeface="+mn-lt"/>
                          <a:ea typeface="+mn-ea"/>
                          <a:cs typeface="+mn-cs"/>
                        </a:rPr>
                        <a:t>P(</a:t>
                      </a:r>
                      <a:r>
                        <a:rPr lang="es-ES" sz="1600" kern="1200" dirty="0" err="1">
                          <a:solidFill>
                            <a:schemeClr val="tx1"/>
                          </a:solidFill>
                          <a:effectLst/>
                          <a:highlight>
                            <a:srgbClr val="FFFF00"/>
                          </a:highlight>
                          <a:latin typeface="+mn-lt"/>
                          <a:ea typeface="+mn-ea"/>
                          <a:cs typeface="+mn-cs"/>
                        </a:rPr>
                        <a:t>mutex</a:t>
                      </a:r>
                      <a:r>
                        <a:rPr lang="es-ES" sz="1600" kern="1200" dirty="0">
                          <a:solidFill>
                            <a:schemeClr val="tx1"/>
                          </a:solidFill>
                          <a:effectLst/>
                          <a:highlight>
                            <a:srgbClr val="FFFF00"/>
                          </a:highlight>
                          <a:latin typeface="+mn-lt"/>
                          <a:ea typeface="+mn-ea"/>
                          <a:cs typeface="+mn-cs"/>
                        </a:rPr>
                        <a:t>);</a:t>
                      </a:r>
                    </a:p>
                    <a:p>
                      <a:r>
                        <a:rPr lang="es-ES" sz="1600" kern="1200" dirty="0" err="1">
                          <a:solidFill>
                            <a:schemeClr val="tx1"/>
                          </a:solidFill>
                          <a:effectLst/>
                          <a:latin typeface="+mn-lt"/>
                          <a:ea typeface="+mn-ea"/>
                          <a:cs typeface="+mn-cs"/>
                        </a:rPr>
                        <a:t>sc</a:t>
                      </a:r>
                      <a:r>
                        <a:rPr lang="es-ES" sz="1600" kern="1200" dirty="0">
                          <a:solidFill>
                            <a:schemeClr val="tx1"/>
                          </a:solidFill>
                          <a:effectLst/>
                          <a:latin typeface="+mn-lt"/>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lang="es-ES" sz="1600" kern="1200" dirty="0">
                          <a:solidFill>
                            <a:schemeClr val="tx1"/>
                          </a:solidFill>
                          <a:effectLst/>
                          <a:highlight>
                            <a:srgbClr val="FFFF00"/>
                          </a:highlight>
                          <a:latin typeface="+mn-lt"/>
                          <a:ea typeface="+mn-ea"/>
                          <a:cs typeface="+mn-cs"/>
                        </a:rPr>
                        <a:t>V(</a:t>
                      </a:r>
                      <a:r>
                        <a:rPr lang="es-ES" sz="1600" kern="1200" dirty="0" err="1">
                          <a:solidFill>
                            <a:schemeClr val="tx1"/>
                          </a:solidFill>
                          <a:effectLst/>
                          <a:highlight>
                            <a:srgbClr val="FFFF00"/>
                          </a:highlight>
                          <a:latin typeface="+mn-lt"/>
                          <a:ea typeface="+mn-ea"/>
                          <a:cs typeface="+mn-cs"/>
                        </a:rPr>
                        <a:t>mutex</a:t>
                      </a:r>
                      <a:r>
                        <a:rPr lang="es-ES" sz="1600" kern="1200" dirty="0">
                          <a:solidFill>
                            <a:schemeClr val="tx1"/>
                          </a:solidFill>
                          <a:effectLst/>
                          <a:highlight>
                            <a:srgbClr val="FFFF00"/>
                          </a:highlight>
                          <a:latin typeface="+mn-lt"/>
                          <a:ea typeface="+mn-ea"/>
                          <a:cs typeface="+mn-cs"/>
                        </a:rPr>
                        <a:t>);</a:t>
                      </a:r>
                    </a:p>
                    <a:p>
                      <a:endParaRPr lang="es-ES" sz="1600" kern="1200" dirty="0">
                        <a:solidFill>
                          <a:schemeClr val="tx1"/>
                        </a:solidFill>
                        <a:effectLst/>
                        <a:latin typeface="+mn-lt"/>
                        <a:ea typeface="+mn-ea"/>
                        <a:cs typeface="+mn-cs"/>
                      </a:endParaRPr>
                    </a:p>
                    <a:p>
                      <a:r>
                        <a:rPr lang="es-ES" sz="1600" kern="1200" dirty="0">
                          <a:solidFill>
                            <a:schemeClr val="tx1"/>
                          </a:solidFill>
                          <a:effectLst/>
                          <a:highlight>
                            <a:srgbClr val="C0C0C0"/>
                          </a:highlight>
                          <a:latin typeface="+mn-lt"/>
                          <a:ea typeface="+mn-ea"/>
                          <a:cs typeface="+mn-cs"/>
                        </a:rPr>
                        <a:t>P(barrera)</a:t>
                      </a:r>
                    </a:p>
                    <a:p>
                      <a:r>
                        <a:rPr lang="es-ES" sz="1600" kern="1200" dirty="0">
                          <a:solidFill>
                            <a:schemeClr val="tx1"/>
                          </a:solidFill>
                          <a:effectLst/>
                          <a:latin typeface="+mn-lt"/>
                          <a:ea typeface="+mn-ea"/>
                          <a:cs typeface="+mn-cs"/>
                        </a:rPr>
                        <a:t>secuencia3();</a:t>
                      </a:r>
                    </a:p>
                    <a:p>
                      <a:r>
                        <a:rPr lang="es-ES" sz="1600" kern="1200" dirty="0">
                          <a:solidFill>
                            <a:schemeClr val="tx1"/>
                          </a:solidFill>
                          <a:effectLst/>
                          <a:highlight>
                            <a:srgbClr val="00FFFF"/>
                          </a:highlight>
                          <a:latin typeface="+mn-lt"/>
                          <a:ea typeface="+mn-ea"/>
                          <a:cs typeface="+mn-cs"/>
                        </a:rPr>
                        <a:t>V(barrera3);</a:t>
                      </a:r>
                    </a:p>
                  </a:txBody>
                  <a:tcPr>
                    <a:noFill/>
                  </a:tcPr>
                </a:tc>
                <a:tc>
                  <a:txBody>
                    <a:bodyPr/>
                    <a:lstStyle/>
                    <a:p>
                      <a:r>
                        <a:rPr lang="es-ES" sz="1600" kern="1200" dirty="0">
                          <a:solidFill>
                            <a:schemeClr val="tx1"/>
                          </a:solidFill>
                          <a:effectLst/>
                          <a:latin typeface="+mn-lt"/>
                          <a:ea typeface="+mn-ea"/>
                          <a:cs typeface="+mn-cs"/>
                        </a:rPr>
                        <a:t>//Hilo 2</a:t>
                      </a:r>
                    </a:p>
                    <a:p>
                      <a:pPr marL="0" marR="0" lvl="0" indent="0" algn="l" defTabSz="457200" rtl="0" eaLnBrk="1" fontAlgn="auto" latinLnBrk="0" hangingPunct="1">
                        <a:lnSpc>
                          <a:spcPct val="100000"/>
                        </a:lnSpc>
                        <a:spcBef>
                          <a:spcPts val="0"/>
                        </a:spcBef>
                        <a:spcAft>
                          <a:spcPts val="0"/>
                        </a:spcAft>
                        <a:buClrTx/>
                        <a:buSzTx/>
                        <a:buFontTx/>
                        <a:buNone/>
                        <a:tabLst/>
                        <a:defRPr/>
                      </a:pPr>
                      <a:r>
                        <a:rPr lang="es-ES" sz="1600" kern="1200" dirty="0">
                          <a:solidFill>
                            <a:schemeClr val="tx1"/>
                          </a:solidFill>
                          <a:effectLst/>
                          <a:highlight>
                            <a:srgbClr val="FFFF00"/>
                          </a:highlight>
                          <a:latin typeface="+mn-lt"/>
                          <a:ea typeface="+mn-ea"/>
                          <a:cs typeface="+mn-cs"/>
                        </a:rPr>
                        <a:t>P(</a:t>
                      </a:r>
                      <a:r>
                        <a:rPr lang="es-ES" sz="1600" kern="1200" dirty="0" err="1">
                          <a:solidFill>
                            <a:schemeClr val="tx1"/>
                          </a:solidFill>
                          <a:effectLst/>
                          <a:highlight>
                            <a:srgbClr val="FFFF00"/>
                          </a:highlight>
                          <a:latin typeface="+mn-lt"/>
                          <a:ea typeface="+mn-ea"/>
                          <a:cs typeface="+mn-cs"/>
                        </a:rPr>
                        <a:t>mutex</a:t>
                      </a:r>
                      <a:r>
                        <a:rPr lang="es-ES" sz="1600" kern="1200" dirty="0">
                          <a:solidFill>
                            <a:schemeClr val="tx1"/>
                          </a:solidFill>
                          <a:effectLst/>
                          <a:highlight>
                            <a:srgbClr val="FFFF00"/>
                          </a:highlight>
                          <a:latin typeface="+mn-lt"/>
                          <a:ea typeface="+mn-ea"/>
                          <a:cs typeface="+mn-cs"/>
                        </a:rPr>
                        <a:t>);</a:t>
                      </a:r>
                    </a:p>
                    <a:p>
                      <a:r>
                        <a:rPr lang="es-ES" sz="1600" kern="1200" dirty="0" err="1">
                          <a:solidFill>
                            <a:schemeClr val="tx1"/>
                          </a:solidFill>
                          <a:effectLst/>
                          <a:latin typeface="+mn-lt"/>
                          <a:ea typeface="+mn-ea"/>
                          <a:cs typeface="+mn-cs"/>
                        </a:rPr>
                        <a:t>sc</a:t>
                      </a:r>
                      <a:r>
                        <a:rPr lang="es-ES" sz="1600" kern="1200" dirty="0">
                          <a:solidFill>
                            <a:schemeClr val="tx1"/>
                          </a:solidFill>
                          <a:effectLst/>
                          <a:latin typeface="+mn-lt"/>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lang="es-ES" sz="1600" kern="1200" dirty="0">
                          <a:solidFill>
                            <a:schemeClr val="tx1"/>
                          </a:solidFill>
                          <a:effectLst/>
                          <a:highlight>
                            <a:srgbClr val="FFFF00"/>
                          </a:highlight>
                          <a:latin typeface="+mn-lt"/>
                          <a:ea typeface="+mn-ea"/>
                          <a:cs typeface="+mn-cs"/>
                        </a:rPr>
                        <a:t>V(</a:t>
                      </a:r>
                      <a:r>
                        <a:rPr lang="es-ES" sz="1600" kern="1200" dirty="0" err="1">
                          <a:solidFill>
                            <a:schemeClr val="tx1"/>
                          </a:solidFill>
                          <a:effectLst/>
                          <a:highlight>
                            <a:srgbClr val="FFFF00"/>
                          </a:highlight>
                          <a:latin typeface="+mn-lt"/>
                          <a:ea typeface="+mn-ea"/>
                          <a:cs typeface="+mn-cs"/>
                        </a:rPr>
                        <a:t>mutex</a:t>
                      </a:r>
                      <a:r>
                        <a:rPr lang="es-ES" sz="1600" kern="1200" dirty="0">
                          <a:solidFill>
                            <a:schemeClr val="tx1"/>
                          </a:solidFill>
                          <a:effectLst/>
                          <a:highlight>
                            <a:srgbClr val="FFFF00"/>
                          </a:highlight>
                          <a:latin typeface="+mn-lt"/>
                          <a:ea typeface="+mn-ea"/>
                          <a:cs typeface="+mn-cs"/>
                        </a:rPr>
                        <a:t>);</a:t>
                      </a:r>
                    </a:p>
                    <a:p>
                      <a:endParaRPr lang="es-ES" sz="1600" kern="1200" dirty="0">
                        <a:solidFill>
                          <a:schemeClr val="tx1"/>
                        </a:solidFill>
                        <a:effectLst/>
                        <a:latin typeface="+mn-lt"/>
                        <a:ea typeface="+mn-ea"/>
                        <a:cs typeface="+mn-cs"/>
                      </a:endParaRPr>
                    </a:p>
                    <a:p>
                      <a:r>
                        <a:rPr lang="es-ES" sz="1600" kern="1200" dirty="0">
                          <a:solidFill>
                            <a:schemeClr val="tx1"/>
                          </a:solidFill>
                          <a:effectLst/>
                          <a:latin typeface="+mn-lt"/>
                          <a:ea typeface="+mn-ea"/>
                          <a:cs typeface="+mn-cs"/>
                        </a:rPr>
                        <a:t>secuencia1();</a:t>
                      </a:r>
                    </a:p>
                    <a:p>
                      <a:pPr marL="0" marR="0" lvl="0" indent="0" algn="l" defTabSz="457200" rtl="0" eaLnBrk="1" fontAlgn="auto" latinLnBrk="0" hangingPunct="1">
                        <a:lnSpc>
                          <a:spcPct val="100000"/>
                        </a:lnSpc>
                        <a:spcBef>
                          <a:spcPts val="0"/>
                        </a:spcBef>
                        <a:spcAft>
                          <a:spcPts val="0"/>
                        </a:spcAft>
                        <a:buClrTx/>
                        <a:buSzTx/>
                        <a:buFontTx/>
                        <a:buNone/>
                        <a:tabLst/>
                        <a:defRPr/>
                      </a:pPr>
                      <a:r>
                        <a:rPr lang="es-ES" sz="1600" kern="1200" dirty="0">
                          <a:solidFill>
                            <a:schemeClr val="tx1"/>
                          </a:solidFill>
                          <a:effectLst/>
                          <a:highlight>
                            <a:srgbClr val="00FF00"/>
                          </a:highlight>
                          <a:latin typeface="+mn-lt"/>
                          <a:ea typeface="+mn-ea"/>
                          <a:cs typeface="+mn-cs"/>
                        </a:rPr>
                        <a:t>V(barrera2);</a:t>
                      </a:r>
                    </a:p>
                    <a:p>
                      <a:pPr marL="0" marR="0" lvl="0" indent="0" algn="l" defTabSz="457200" rtl="0" eaLnBrk="1" fontAlgn="auto" latinLnBrk="0" hangingPunct="1">
                        <a:lnSpc>
                          <a:spcPct val="100000"/>
                        </a:lnSpc>
                        <a:spcBef>
                          <a:spcPts val="0"/>
                        </a:spcBef>
                        <a:spcAft>
                          <a:spcPts val="0"/>
                        </a:spcAft>
                        <a:buClrTx/>
                        <a:buSzTx/>
                        <a:buFontTx/>
                        <a:buNone/>
                        <a:tabLst/>
                        <a:defRPr/>
                      </a:pPr>
                      <a:r>
                        <a:rPr lang="es-ES" sz="1600" kern="1200" dirty="0">
                          <a:solidFill>
                            <a:schemeClr val="tx1"/>
                          </a:solidFill>
                          <a:effectLst/>
                          <a:highlight>
                            <a:srgbClr val="FFFF00"/>
                          </a:highlight>
                          <a:latin typeface="+mn-lt"/>
                          <a:ea typeface="+mn-ea"/>
                          <a:cs typeface="+mn-cs"/>
                        </a:rPr>
                        <a:t>P(</a:t>
                      </a:r>
                      <a:r>
                        <a:rPr lang="es-ES" sz="1600" kern="1200" dirty="0" err="1">
                          <a:solidFill>
                            <a:schemeClr val="tx1"/>
                          </a:solidFill>
                          <a:effectLst/>
                          <a:highlight>
                            <a:srgbClr val="FFFF00"/>
                          </a:highlight>
                          <a:latin typeface="+mn-lt"/>
                          <a:ea typeface="+mn-ea"/>
                          <a:cs typeface="+mn-cs"/>
                        </a:rPr>
                        <a:t>mutex</a:t>
                      </a:r>
                      <a:r>
                        <a:rPr lang="es-ES" sz="1600" kern="1200" dirty="0">
                          <a:solidFill>
                            <a:schemeClr val="tx1"/>
                          </a:solidFill>
                          <a:effectLst/>
                          <a:highlight>
                            <a:srgbClr val="FFFF00"/>
                          </a:highlight>
                          <a:latin typeface="+mn-lt"/>
                          <a:ea typeface="+mn-ea"/>
                          <a:cs typeface="+mn-cs"/>
                        </a:rPr>
                        <a:t>);</a:t>
                      </a:r>
                    </a:p>
                    <a:p>
                      <a:r>
                        <a:rPr lang="es-ES" sz="1600" kern="1200" dirty="0" err="1">
                          <a:solidFill>
                            <a:schemeClr val="tx1"/>
                          </a:solidFill>
                          <a:effectLst/>
                          <a:latin typeface="+mn-lt"/>
                          <a:ea typeface="+mn-ea"/>
                          <a:cs typeface="+mn-cs"/>
                        </a:rPr>
                        <a:t>sc</a:t>
                      </a:r>
                      <a:r>
                        <a:rPr lang="es-ES" sz="1600" kern="1200" dirty="0">
                          <a:solidFill>
                            <a:schemeClr val="tx1"/>
                          </a:solidFill>
                          <a:effectLst/>
                          <a:latin typeface="+mn-lt"/>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lang="es-ES" sz="1600" kern="1200" dirty="0">
                          <a:solidFill>
                            <a:schemeClr val="tx1"/>
                          </a:solidFill>
                          <a:effectLst/>
                          <a:highlight>
                            <a:srgbClr val="FFFF00"/>
                          </a:highlight>
                          <a:latin typeface="+mn-lt"/>
                          <a:ea typeface="+mn-ea"/>
                          <a:cs typeface="+mn-cs"/>
                        </a:rPr>
                        <a:t>V(</a:t>
                      </a:r>
                      <a:r>
                        <a:rPr lang="es-ES" sz="1600" kern="1200" dirty="0" err="1">
                          <a:solidFill>
                            <a:schemeClr val="tx1"/>
                          </a:solidFill>
                          <a:effectLst/>
                          <a:highlight>
                            <a:srgbClr val="FFFF00"/>
                          </a:highlight>
                          <a:latin typeface="+mn-lt"/>
                          <a:ea typeface="+mn-ea"/>
                          <a:cs typeface="+mn-cs"/>
                        </a:rPr>
                        <a:t>mutex</a:t>
                      </a:r>
                      <a:r>
                        <a:rPr lang="es-ES" sz="1600" kern="1200" dirty="0">
                          <a:solidFill>
                            <a:schemeClr val="tx1"/>
                          </a:solidFill>
                          <a:effectLst/>
                          <a:highlight>
                            <a:srgbClr val="FFFF00"/>
                          </a:highlight>
                          <a:latin typeface="+mn-lt"/>
                          <a:ea typeface="+mn-ea"/>
                          <a:cs typeface="+mn-cs"/>
                        </a:rPr>
                        <a:t>);</a:t>
                      </a:r>
                    </a:p>
                    <a:p>
                      <a:endParaRPr lang="es-ES" sz="16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s-ES" sz="1600" kern="1200" dirty="0">
                          <a:solidFill>
                            <a:schemeClr val="tx1"/>
                          </a:solidFill>
                          <a:effectLst/>
                          <a:highlight>
                            <a:srgbClr val="C0C0C0"/>
                          </a:highlight>
                          <a:latin typeface="+mn-lt"/>
                          <a:ea typeface="+mn-ea"/>
                          <a:cs typeface="+mn-cs"/>
                        </a:rPr>
                        <a:t>P(barrera)</a:t>
                      </a:r>
                      <a:endParaRPr lang="es-ES" sz="1600" kern="1200" dirty="0">
                        <a:solidFill>
                          <a:schemeClr val="tx1"/>
                        </a:solidFill>
                        <a:effectLst/>
                        <a:latin typeface="+mn-lt"/>
                        <a:ea typeface="+mn-ea"/>
                        <a:cs typeface="+mn-cs"/>
                      </a:endParaRPr>
                    </a:p>
                    <a:p>
                      <a:r>
                        <a:rPr lang="es-ES" sz="1600" kern="1200" dirty="0">
                          <a:solidFill>
                            <a:schemeClr val="tx1"/>
                          </a:solidFill>
                          <a:effectLst/>
                          <a:latin typeface="+mn-lt"/>
                          <a:ea typeface="+mn-ea"/>
                          <a:cs typeface="+mn-cs"/>
                        </a:rPr>
                        <a:t>secuencia3();</a:t>
                      </a:r>
                    </a:p>
                    <a:p>
                      <a:r>
                        <a:rPr lang="es-ES_tradnl" sz="1600" dirty="0">
                          <a:highlight>
                            <a:srgbClr val="00FFFF"/>
                          </a:highlight>
                        </a:rPr>
                        <a:t>V(barrera3)</a:t>
                      </a:r>
                    </a:p>
                  </a:txBody>
                  <a:tcP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sz="1600" kern="1200" dirty="0">
                          <a:solidFill>
                            <a:schemeClr val="tx1"/>
                          </a:solidFill>
                          <a:effectLst/>
                          <a:latin typeface="+mn-lt"/>
                          <a:ea typeface="+mn-ea"/>
                          <a:cs typeface="+mn-cs"/>
                        </a:rPr>
                        <a:t>//Hilo 3</a:t>
                      </a:r>
                    </a:p>
                    <a:p>
                      <a:pPr marL="0" marR="0" lvl="0" indent="0" algn="l" defTabSz="457200" rtl="0" eaLnBrk="1" fontAlgn="auto" latinLnBrk="0" hangingPunct="1">
                        <a:lnSpc>
                          <a:spcPct val="100000"/>
                        </a:lnSpc>
                        <a:spcBef>
                          <a:spcPts val="0"/>
                        </a:spcBef>
                        <a:spcAft>
                          <a:spcPts val="0"/>
                        </a:spcAft>
                        <a:buClrTx/>
                        <a:buSzTx/>
                        <a:buFontTx/>
                        <a:buNone/>
                        <a:tabLst/>
                        <a:defRPr/>
                      </a:pPr>
                      <a:r>
                        <a:rPr lang="es-ES" sz="1600" kern="1200" dirty="0">
                          <a:solidFill>
                            <a:schemeClr val="tx1"/>
                          </a:solidFill>
                          <a:effectLst/>
                          <a:highlight>
                            <a:srgbClr val="FFFF00"/>
                          </a:highlight>
                          <a:latin typeface="+mn-lt"/>
                          <a:ea typeface="+mn-ea"/>
                          <a:cs typeface="+mn-cs"/>
                        </a:rPr>
                        <a:t>P(</a:t>
                      </a:r>
                      <a:r>
                        <a:rPr lang="es-ES" sz="1600" kern="1200" dirty="0" err="1">
                          <a:solidFill>
                            <a:schemeClr val="tx1"/>
                          </a:solidFill>
                          <a:effectLst/>
                          <a:highlight>
                            <a:srgbClr val="FFFF00"/>
                          </a:highlight>
                          <a:latin typeface="+mn-lt"/>
                          <a:ea typeface="+mn-ea"/>
                          <a:cs typeface="+mn-cs"/>
                        </a:rPr>
                        <a:t>mutex</a:t>
                      </a:r>
                      <a:r>
                        <a:rPr lang="es-ES" sz="1600" kern="1200" dirty="0">
                          <a:solidFill>
                            <a:schemeClr val="tx1"/>
                          </a:solidFill>
                          <a:effectLst/>
                          <a:highlight>
                            <a:srgbClr val="FFFF00"/>
                          </a:highlight>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r>
                        <a:rPr lang="es-ES" sz="1600" kern="1200" dirty="0" err="1">
                          <a:solidFill>
                            <a:schemeClr val="tx1"/>
                          </a:solidFill>
                          <a:effectLst/>
                          <a:latin typeface="+mn-lt"/>
                          <a:ea typeface="+mn-ea"/>
                          <a:cs typeface="+mn-cs"/>
                        </a:rPr>
                        <a:t>sc</a:t>
                      </a:r>
                      <a:r>
                        <a:rPr lang="es-ES" sz="1600" kern="1200" dirty="0">
                          <a:solidFill>
                            <a:schemeClr val="tx1"/>
                          </a:solidFill>
                          <a:effectLst/>
                          <a:latin typeface="+mn-lt"/>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lang="es-ES" sz="1600" kern="1200" dirty="0">
                          <a:solidFill>
                            <a:schemeClr val="tx1"/>
                          </a:solidFill>
                          <a:effectLst/>
                          <a:highlight>
                            <a:srgbClr val="FFFF00"/>
                          </a:highlight>
                          <a:latin typeface="+mn-lt"/>
                          <a:ea typeface="+mn-ea"/>
                          <a:cs typeface="+mn-cs"/>
                        </a:rPr>
                        <a:t>V(</a:t>
                      </a:r>
                      <a:r>
                        <a:rPr lang="es-ES" sz="1600" kern="1200" dirty="0" err="1">
                          <a:solidFill>
                            <a:schemeClr val="tx1"/>
                          </a:solidFill>
                          <a:effectLst/>
                          <a:highlight>
                            <a:srgbClr val="FFFF00"/>
                          </a:highlight>
                          <a:latin typeface="+mn-lt"/>
                          <a:ea typeface="+mn-ea"/>
                          <a:cs typeface="+mn-cs"/>
                        </a:rPr>
                        <a:t>mutex</a:t>
                      </a:r>
                      <a:r>
                        <a:rPr lang="es-ES" sz="1600" kern="1200" dirty="0">
                          <a:solidFill>
                            <a:schemeClr val="tx1"/>
                          </a:solidFill>
                          <a:effectLst/>
                          <a:highlight>
                            <a:srgbClr val="FFFF00"/>
                          </a:highlight>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r>
                        <a:rPr lang="es-ES" sz="1600" kern="1200" dirty="0">
                          <a:solidFill>
                            <a:schemeClr val="tx1"/>
                          </a:solidFill>
                          <a:effectLst/>
                          <a:highlight>
                            <a:srgbClr val="00FF00"/>
                          </a:highlight>
                          <a:latin typeface="+mn-lt"/>
                          <a:ea typeface="+mn-ea"/>
                          <a:cs typeface="+mn-cs"/>
                        </a:rPr>
                        <a:t>P(barrera2)</a:t>
                      </a:r>
                    </a:p>
                    <a:p>
                      <a:pPr marL="0" marR="0" lvl="0" indent="0" algn="l" defTabSz="457200" rtl="0" eaLnBrk="1" fontAlgn="auto" latinLnBrk="0" hangingPunct="1">
                        <a:lnSpc>
                          <a:spcPct val="100000"/>
                        </a:lnSpc>
                        <a:spcBef>
                          <a:spcPts val="0"/>
                        </a:spcBef>
                        <a:spcAft>
                          <a:spcPts val="0"/>
                        </a:spcAft>
                        <a:buClrTx/>
                        <a:buSzTx/>
                        <a:buFontTx/>
                        <a:buNone/>
                        <a:tabLst/>
                        <a:defRPr/>
                      </a:pPr>
                      <a:r>
                        <a:rPr lang="es-ES" sz="1600" kern="1200" dirty="0">
                          <a:solidFill>
                            <a:schemeClr val="tx1"/>
                          </a:solidFill>
                          <a:effectLst/>
                          <a:highlight>
                            <a:srgbClr val="00FF00"/>
                          </a:highlight>
                          <a:latin typeface="+mn-lt"/>
                          <a:ea typeface="+mn-ea"/>
                          <a:cs typeface="+mn-cs"/>
                        </a:rPr>
                        <a:t>P(barrera2)</a:t>
                      </a:r>
                    </a:p>
                    <a:p>
                      <a:pPr marL="0" marR="0" lvl="0" indent="0" algn="l" defTabSz="457200" rtl="0" eaLnBrk="1" fontAlgn="auto" latinLnBrk="0" hangingPunct="1">
                        <a:lnSpc>
                          <a:spcPct val="100000"/>
                        </a:lnSpc>
                        <a:spcBef>
                          <a:spcPts val="0"/>
                        </a:spcBef>
                        <a:spcAft>
                          <a:spcPts val="0"/>
                        </a:spcAft>
                        <a:buClrTx/>
                        <a:buSzTx/>
                        <a:buFontTx/>
                        <a:buNone/>
                        <a:tabLst/>
                        <a:defRPr/>
                      </a:pPr>
                      <a:r>
                        <a:rPr lang="es-ES" sz="1600" kern="1200" dirty="0">
                          <a:solidFill>
                            <a:schemeClr val="tx1"/>
                          </a:solidFill>
                          <a:effectLst/>
                          <a:highlight>
                            <a:srgbClr val="C0C0C0"/>
                          </a:highlight>
                          <a:latin typeface="+mn-lt"/>
                          <a:ea typeface="+mn-ea"/>
                          <a:cs typeface="+mn-cs"/>
                        </a:rPr>
                        <a:t>V(barrera)</a:t>
                      </a:r>
                    </a:p>
                    <a:p>
                      <a:pPr marL="0" marR="0" lvl="0" indent="0" algn="l" defTabSz="457200" rtl="0" eaLnBrk="1" fontAlgn="auto" latinLnBrk="0" hangingPunct="1">
                        <a:lnSpc>
                          <a:spcPct val="100000"/>
                        </a:lnSpc>
                        <a:spcBef>
                          <a:spcPts val="0"/>
                        </a:spcBef>
                        <a:spcAft>
                          <a:spcPts val="0"/>
                        </a:spcAft>
                        <a:buClrTx/>
                        <a:buSzTx/>
                        <a:buFontTx/>
                        <a:buNone/>
                        <a:tabLst/>
                        <a:defRPr/>
                      </a:pPr>
                      <a:r>
                        <a:rPr lang="es-ES" sz="1600" kern="1200" dirty="0">
                          <a:solidFill>
                            <a:schemeClr val="tx1"/>
                          </a:solidFill>
                          <a:effectLst/>
                          <a:highlight>
                            <a:srgbClr val="C0C0C0"/>
                          </a:highlight>
                          <a:latin typeface="+mn-lt"/>
                          <a:ea typeface="+mn-ea"/>
                          <a:cs typeface="+mn-cs"/>
                        </a:rPr>
                        <a:t>V(barrera)</a:t>
                      </a:r>
                      <a:endParaRPr lang="es-ES" sz="1600" kern="1200" dirty="0">
                        <a:solidFill>
                          <a:schemeClr val="tx1"/>
                        </a:solidFill>
                        <a:effectLst/>
                        <a:highlight>
                          <a:srgbClr val="00FF00"/>
                        </a:highligh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s-ES" sz="1600" kern="1200" dirty="0">
                          <a:solidFill>
                            <a:schemeClr val="tx1"/>
                          </a:solidFill>
                          <a:effectLst/>
                          <a:latin typeface="+mn-lt"/>
                          <a:ea typeface="+mn-ea"/>
                          <a:cs typeface="+mn-cs"/>
                        </a:rPr>
                        <a:t>secuencia2(); </a:t>
                      </a:r>
                    </a:p>
                    <a:p>
                      <a:pPr marL="0" marR="0" indent="0" algn="l" defTabSz="457200" rtl="0" eaLnBrk="1" fontAlgn="auto" latinLnBrk="0" hangingPunct="1">
                        <a:lnSpc>
                          <a:spcPct val="100000"/>
                        </a:lnSpc>
                        <a:spcBef>
                          <a:spcPts val="0"/>
                        </a:spcBef>
                        <a:spcAft>
                          <a:spcPts val="0"/>
                        </a:spcAft>
                        <a:buClrTx/>
                        <a:buSzTx/>
                        <a:buFontTx/>
                        <a:buNone/>
                        <a:tabLst/>
                        <a:defRPr/>
                      </a:pPr>
                      <a:r>
                        <a:rPr lang="es-ES" sz="1600" kern="1200" dirty="0">
                          <a:solidFill>
                            <a:schemeClr val="tx1"/>
                          </a:solidFill>
                          <a:effectLst/>
                          <a:highlight>
                            <a:srgbClr val="00FFFF"/>
                          </a:highlight>
                          <a:latin typeface="+mn-lt"/>
                          <a:ea typeface="+mn-ea"/>
                          <a:cs typeface="+mn-cs"/>
                        </a:rPr>
                        <a:t>P(barrera3);</a:t>
                      </a:r>
                    </a:p>
                    <a:p>
                      <a:pPr marL="0" marR="0" lvl="0" indent="0" algn="l" defTabSz="457200" rtl="0" eaLnBrk="1" fontAlgn="auto" latinLnBrk="0" hangingPunct="1">
                        <a:lnSpc>
                          <a:spcPct val="100000"/>
                        </a:lnSpc>
                        <a:spcBef>
                          <a:spcPts val="0"/>
                        </a:spcBef>
                        <a:spcAft>
                          <a:spcPts val="0"/>
                        </a:spcAft>
                        <a:buClrTx/>
                        <a:buSzTx/>
                        <a:buFontTx/>
                        <a:buNone/>
                        <a:tabLst/>
                        <a:defRPr/>
                      </a:pPr>
                      <a:r>
                        <a:rPr lang="es-ES" sz="1600" kern="1200" dirty="0">
                          <a:solidFill>
                            <a:schemeClr val="tx1"/>
                          </a:solidFill>
                          <a:effectLst/>
                          <a:highlight>
                            <a:srgbClr val="00FFFF"/>
                          </a:highlight>
                          <a:latin typeface="+mn-lt"/>
                          <a:ea typeface="+mn-ea"/>
                          <a:cs typeface="+mn-cs"/>
                        </a:rPr>
                        <a:t>P(barrera3)</a:t>
                      </a:r>
                    </a:p>
                    <a:p>
                      <a:pPr marL="0" marR="0" indent="0" algn="l" defTabSz="457200" rtl="0" eaLnBrk="1" fontAlgn="auto" latinLnBrk="0" hangingPunct="1">
                        <a:lnSpc>
                          <a:spcPct val="100000"/>
                        </a:lnSpc>
                        <a:spcBef>
                          <a:spcPts val="0"/>
                        </a:spcBef>
                        <a:spcAft>
                          <a:spcPts val="0"/>
                        </a:spcAft>
                        <a:buClrTx/>
                        <a:buSzTx/>
                        <a:buFontTx/>
                        <a:buNone/>
                        <a:tabLst/>
                        <a:defRPr/>
                      </a:pPr>
                      <a:endParaRPr lang="es-ES" sz="1600" kern="1200" dirty="0">
                        <a:solidFill>
                          <a:schemeClr val="tx1"/>
                        </a:solidFill>
                        <a:effectLst/>
                        <a:highlight>
                          <a:srgbClr val="00FFFF"/>
                        </a:highligh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s-ES" sz="1600" kern="1200" dirty="0">
                          <a:solidFill>
                            <a:schemeClr val="tx1"/>
                          </a:solidFill>
                          <a:effectLst/>
                          <a:latin typeface="+mn-lt"/>
                          <a:ea typeface="+mn-ea"/>
                          <a:cs typeface="+mn-cs"/>
                        </a:rPr>
                        <a:t>secuencia4();</a:t>
                      </a:r>
                    </a:p>
                    <a:p>
                      <a:endParaRPr lang="es-ES_tradnl" sz="1600" dirty="0"/>
                    </a:p>
                  </a:txBody>
                  <a:tcP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34397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Ejercicio(Noviembre 2012)</a:t>
            </a:r>
          </a:p>
        </p:txBody>
      </p:sp>
      <p:sp>
        <p:nvSpPr>
          <p:cNvPr id="3" name="Marcador de contenido 2"/>
          <p:cNvSpPr>
            <a:spLocks noGrp="1"/>
          </p:cNvSpPr>
          <p:nvPr>
            <p:ph idx="1"/>
          </p:nvPr>
        </p:nvSpPr>
        <p:spPr>
          <a:xfrm>
            <a:off x="309669" y="447125"/>
            <a:ext cx="8583121" cy="1139553"/>
          </a:xfrm>
        </p:spPr>
        <p:txBody>
          <a:bodyPr/>
          <a:lstStyle/>
          <a:p>
            <a:pPr marL="0" indent="0">
              <a:buNone/>
            </a:pPr>
            <a:r>
              <a:rPr lang="es-ES_tradnl" sz="1600" dirty="0"/>
              <a:t> Complete en “Ejemplo4” el código de las funciones </a:t>
            </a:r>
            <a:r>
              <a:rPr lang="es-ES_tradnl" sz="1600" dirty="0" err="1"/>
              <a:t>fth_UNO</a:t>
            </a:r>
            <a:r>
              <a:rPr lang="es-ES_tradnl" sz="1600" dirty="0"/>
              <a:t> y </a:t>
            </a:r>
            <a:r>
              <a:rPr lang="es-ES_tradnl" sz="1600" dirty="0" err="1"/>
              <a:t>fth_DOS</a:t>
            </a:r>
            <a:r>
              <a:rPr lang="es-ES_tradnl" sz="1600" dirty="0"/>
              <a:t>, con las operaciones sobre </a:t>
            </a:r>
            <a:r>
              <a:rPr lang="es-ES_tradnl" sz="1600" b="1" dirty="0"/>
              <a:t>semáforos </a:t>
            </a:r>
            <a:r>
              <a:rPr lang="es-ES_tradnl" sz="1600" dirty="0"/>
              <a:t>necesarias, para que al ejecutarlo muestre por pantalla de manera ordenada,  los diez primeros números enteros, es decir, “ 0 1 2 3 4 5 6 7 8 9” . El hilo “th1” debe mostrar los números impares y “th2” los pares.  Para sincronizar la ejecución de los hilos utilice tantos semáforos como sea necesario y diga su valor de inicialización. Utilice la nomenclatura P y V. </a:t>
            </a:r>
            <a:endParaRPr lang="es-ES" sz="1600" dirty="0"/>
          </a:p>
          <a:p>
            <a:endParaRPr lang="es-ES" sz="1600" dirty="0"/>
          </a:p>
          <a:p>
            <a:endParaRPr lang="es-ES_tradnl" sz="1600" dirty="0"/>
          </a:p>
        </p:txBody>
      </p:sp>
      <p:grpSp>
        <p:nvGrpSpPr>
          <p:cNvPr id="9" name="Grupo 8"/>
          <p:cNvGrpSpPr/>
          <p:nvPr/>
        </p:nvGrpSpPr>
        <p:grpSpPr>
          <a:xfrm>
            <a:off x="1097586" y="1763582"/>
            <a:ext cx="7194619" cy="4993910"/>
            <a:chOff x="1097586" y="1763582"/>
            <a:chExt cx="7194619" cy="4993910"/>
          </a:xfrm>
        </p:grpSpPr>
        <p:grpSp>
          <p:nvGrpSpPr>
            <p:cNvPr id="4" name="Grupo 3"/>
            <p:cNvGrpSpPr/>
            <p:nvPr/>
          </p:nvGrpSpPr>
          <p:grpSpPr>
            <a:xfrm>
              <a:off x="1097586" y="1763582"/>
              <a:ext cx="7194618" cy="2872399"/>
              <a:chOff x="1097586" y="1763582"/>
              <a:chExt cx="7194618" cy="2872399"/>
            </a:xfrm>
          </p:grpSpPr>
          <p:sp>
            <p:nvSpPr>
              <p:cNvPr id="5" name="CuadroTexto 4"/>
              <p:cNvSpPr txBox="1"/>
              <p:nvPr/>
            </p:nvSpPr>
            <p:spPr>
              <a:xfrm>
                <a:off x="1097586" y="1763582"/>
                <a:ext cx="3597309" cy="2677656"/>
              </a:xfrm>
              <a:prstGeom prst="rect">
                <a:avLst/>
              </a:prstGeom>
              <a:noFill/>
              <a:ln>
                <a:solidFill>
                  <a:schemeClr val="tx1"/>
                </a:solidFill>
              </a:ln>
            </p:spPr>
            <p:txBody>
              <a:bodyPr wrap="square" rtlCol="0">
                <a:spAutoFit/>
              </a:bodyPr>
              <a:lstStyle/>
              <a:p>
                <a:r>
                  <a:rPr lang="en-US" sz="1200" dirty="0"/>
                  <a:t>/*** Ejemplo4***/</a:t>
                </a:r>
                <a:endParaRPr lang="es-ES" sz="1200" dirty="0"/>
              </a:p>
              <a:p>
                <a:r>
                  <a:rPr lang="en-US" sz="1200" dirty="0"/>
                  <a:t>#include &lt;</a:t>
                </a:r>
                <a:r>
                  <a:rPr lang="en-US" sz="1200" dirty="0" err="1"/>
                  <a:t>stdio.h</a:t>
                </a:r>
                <a:r>
                  <a:rPr lang="en-US" sz="1200" dirty="0"/>
                  <a:t>&gt;</a:t>
                </a:r>
                <a:endParaRPr lang="es-ES" sz="1200" dirty="0"/>
              </a:p>
              <a:p>
                <a:r>
                  <a:rPr lang="en-US" sz="1200" dirty="0"/>
                  <a:t>#include &lt;</a:t>
                </a:r>
                <a:r>
                  <a:rPr lang="en-US" sz="1200" dirty="0" err="1"/>
                  <a:t>pthread.h</a:t>
                </a:r>
                <a:r>
                  <a:rPr lang="en-US" sz="1200" dirty="0"/>
                  <a:t>&gt;</a:t>
                </a:r>
              </a:p>
              <a:p>
                <a:r>
                  <a:rPr lang="es-ES" sz="1200" dirty="0" err="1">
                    <a:highlight>
                      <a:srgbClr val="FFFF00"/>
                    </a:highlight>
                  </a:rPr>
                  <a:t>Semaforo</a:t>
                </a:r>
                <a:r>
                  <a:rPr lang="es-ES" sz="1200" dirty="0">
                    <a:highlight>
                      <a:srgbClr val="FFFF00"/>
                    </a:highlight>
                  </a:rPr>
                  <a:t>: </a:t>
                </a:r>
                <a:r>
                  <a:rPr lang="es-ES" sz="1200" dirty="0" err="1">
                    <a:highlight>
                      <a:srgbClr val="FFFF00"/>
                    </a:highlight>
                  </a:rPr>
                  <a:t>parimpar</a:t>
                </a:r>
                <a:r>
                  <a:rPr lang="es-ES" sz="1200" dirty="0">
                    <a:highlight>
                      <a:srgbClr val="FFFF00"/>
                    </a:highlight>
                  </a:rPr>
                  <a:t> = 0, </a:t>
                </a:r>
                <a:r>
                  <a:rPr lang="es-ES" sz="1200" dirty="0" err="1">
                    <a:highlight>
                      <a:srgbClr val="FFFF00"/>
                    </a:highlight>
                  </a:rPr>
                  <a:t>mutex</a:t>
                </a:r>
                <a:r>
                  <a:rPr lang="es-ES" sz="1200" dirty="0">
                    <a:highlight>
                      <a:srgbClr val="FFFF00"/>
                    </a:highlight>
                  </a:rPr>
                  <a:t> = 1;</a:t>
                </a:r>
              </a:p>
              <a:p>
                <a:r>
                  <a:rPr lang="en-US" sz="1200" dirty="0"/>
                  <a:t> </a:t>
                </a:r>
                <a:endParaRPr lang="es-ES" sz="1200" dirty="0"/>
              </a:p>
              <a:p>
                <a:r>
                  <a:rPr lang="en-US" sz="1200" b="1" dirty="0"/>
                  <a:t>void *</a:t>
                </a:r>
                <a:r>
                  <a:rPr lang="en-US" sz="1200" b="1" dirty="0" err="1"/>
                  <a:t>fth_UNO</a:t>
                </a:r>
                <a:r>
                  <a:rPr lang="en-US" sz="1200" b="1" dirty="0"/>
                  <a:t>( void *</a:t>
                </a:r>
                <a:r>
                  <a:rPr lang="en-US" sz="1200" b="1" dirty="0" err="1"/>
                  <a:t>ptr</a:t>
                </a:r>
                <a:r>
                  <a:rPr lang="en-US" sz="1200" b="1" dirty="0"/>
                  <a:t> )</a:t>
                </a:r>
                <a:endParaRPr lang="es-ES" sz="1200" dirty="0"/>
              </a:p>
              <a:p>
                <a:r>
                  <a:rPr lang="en-US" sz="1200" b="1" dirty="0"/>
                  <a:t>{</a:t>
                </a:r>
                <a:r>
                  <a:rPr lang="en-US" sz="1200" dirty="0"/>
                  <a:t> </a:t>
                </a:r>
                <a:r>
                  <a:rPr lang="en-US" sz="1200" dirty="0" err="1"/>
                  <a:t>int</a:t>
                </a:r>
                <a:r>
                  <a:rPr lang="en-US" sz="1200" dirty="0"/>
                  <a:t> </a:t>
                </a:r>
                <a:r>
                  <a:rPr lang="en-US" sz="1200" dirty="0" err="1"/>
                  <a:t>i</a:t>
                </a:r>
                <a:r>
                  <a:rPr lang="en-US" sz="1200" dirty="0"/>
                  <a:t>;</a:t>
                </a:r>
                <a:endParaRPr lang="es-ES" sz="1200" dirty="0"/>
              </a:p>
              <a:p>
                <a:r>
                  <a:rPr lang="en-US" sz="1200" dirty="0"/>
                  <a:t>  for (</a:t>
                </a:r>
                <a:r>
                  <a:rPr lang="en-US" sz="1200" dirty="0" err="1"/>
                  <a:t>i</a:t>
                </a:r>
                <a:r>
                  <a:rPr lang="en-US" sz="1200" dirty="0"/>
                  <a:t>=1; </a:t>
                </a:r>
                <a:r>
                  <a:rPr lang="en-US" sz="1200" dirty="0" err="1"/>
                  <a:t>i</a:t>
                </a:r>
                <a:r>
                  <a:rPr lang="en-US" sz="1200" dirty="0"/>
                  <a:t>&lt;10; </a:t>
                </a:r>
                <a:r>
                  <a:rPr lang="en-US" sz="1200" dirty="0" err="1"/>
                  <a:t>i</a:t>
                </a:r>
                <a:r>
                  <a:rPr lang="en-US" sz="1200" dirty="0"/>
                  <a:t>+=2)</a:t>
                </a:r>
                <a:endParaRPr lang="es-ES" sz="1200" dirty="0"/>
              </a:p>
              <a:p>
                <a:r>
                  <a:rPr lang="en-US" sz="1200" dirty="0"/>
                  <a:t>  {</a:t>
                </a:r>
              </a:p>
              <a:p>
                <a:r>
                  <a:rPr lang="es-ES" sz="1200" dirty="0">
                    <a:highlight>
                      <a:srgbClr val="FFFF00"/>
                    </a:highlight>
                  </a:rPr>
                  <a:t>   P(</a:t>
                </a:r>
                <a:r>
                  <a:rPr lang="es-ES" sz="1200" dirty="0" err="1">
                    <a:highlight>
                      <a:srgbClr val="FFFF00"/>
                    </a:highlight>
                  </a:rPr>
                  <a:t>parimpar</a:t>
                </a:r>
                <a:r>
                  <a:rPr lang="es-ES" sz="1200" dirty="0">
                    <a:highlight>
                      <a:srgbClr val="FFFF00"/>
                    </a:highlight>
                  </a:rPr>
                  <a:t>);</a:t>
                </a:r>
              </a:p>
              <a:p>
                <a:r>
                  <a:rPr lang="en-US" sz="1200" dirty="0"/>
                  <a:t>    </a:t>
                </a:r>
                <a:r>
                  <a:rPr lang="en-US" sz="1200" dirty="0" err="1"/>
                  <a:t>printf</a:t>
                </a:r>
                <a:r>
                  <a:rPr lang="en-US" sz="1200" dirty="0"/>
                  <a:t>("%d ",</a:t>
                </a:r>
                <a:r>
                  <a:rPr lang="en-US" sz="1200" dirty="0" err="1"/>
                  <a:t>i</a:t>
                </a:r>
                <a:r>
                  <a:rPr lang="en-US" sz="1200" dirty="0"/>
                  <a:t>);</a:t>
                </a:r>
              </a:p>
              <a:p>
                <a:r>
                  <a:rPr lang="es-ES" sz="1200" dirty="0">
                    <a:highlight>
                      <a:srgbClr val="FFFF00"/>
                    </a:highlight>
                  </a:rPr>
                  <a:t>   V(</a:t>
                </a:r>
                <a:r>
                  <a:rPr lang="es-ES" sz="1200" dirty="0" err="1">
                    <a:highlight>
                      <a:srgbClr val="FFFF00"/>
                    </a:highlight>
                  </a:rPr>
                  <a:t>mutex</a:t>
                </a:r>
                <a:r>
                  <a:rPr lang="es-ES" sz="1200" dirty="0">
                    <a:highlight>
                      <a:srgbClr val="FFFF00"/>
                    </a:highlight>
                  </a:rPr>
                  <a:t>)</a:t>
                </a:r>
              </a:p>
              <a:p>
                <a:r>
                  <a:rPr lang="en-US" sz="1200" dirty="0"/>
                  <a:t>  }</a:t>
                </a:r>
                <a:endParaRPr lang="es-ES" sz="1200" dirty="0"/>
              </a:p>
              <a:p>
                <a:r>
                  <a:rPr lang="en-US" sz="1200" b="1" dirty="0"/>
                  <a:t>}</a:t>
                </a:r>
                <a:endParaRPr lang="en-GB" sz="1200" dirty="0"/>
              </a:p>
            </p:txBody>
          </p:sp>
          <p:sp>
            <p:nvSpPr>
              <p:cNvPr id="6" name="CuadroTexto 5"/>
              <p:cNvSpPr txBox="1"/>
              <p:nvPr/>
            </p:nvSpPr>
            <p:spPr>
              <a:xfrm>
                <a:off x="4694895" y="1773659"/>
                <a:ext cx="3597309" cy="2862322"/>
              </a:xfrm>
              <a:prstGeom prst="rect">
                <a:avLst/>
              </a:prstGeom>
              <a:noFill/>
              <a:ln>
                <a:solidFill>
                  <a:schemeClr val="tx1"/>
                </a:solidFill>
              </a:ln>
            </p:spPr>
            <p:txBody>
              <a:bodyPr wrap="square" rtlCol="0">
                <a:spAutoFit/>
              </a:bodyPr>
              <a:lstStyle/>
              <a:p>
                <a:endParaRPr lang="en-US" sz="1200" b="1" dirty="0"/>
              </a:p>
              <a:p>
                <a:endParaRPr lang="en-US" sz="1200" b="1" dirty="0"/>
              </a:p>
              <a:p>
                <a:endParaRPr lang="en-US" sz="1200" b="1" dirty="0"/>
              </a:p>
              <a:p>
                <a:r>
                  <a:rPr lang="en-US" sz="1200" b="1" dirty="0"/>
                  <a:t>void *</a:t>
                </a:r>
                <a:r>
                  <a:rPr lang="en-US" sz="1200" b="1" dirty="0" err="1"/>
                  <a:t>fth_DOS</a:t>
                </a:r>
                <a:r>
                  <a:rPr lang="en-US" sz="1200" b="1" dirty="0"/>
                  <a:t>( void *</a:t>
                </a:r>
                <a:r>
                  <a:rPr lang="en-US" sz="1200" b="1" dirty="0" err="1"/>
                  <a:t>ptr</a:t>
                </a:r>
                <a:r>
                  <a:rPr lang="en-US" sz="1200" b="1" dirty="0"/>
                  <a:t> )</a:t>
                </a:r>
                <a:endParaRPr lang="es-ES" sz="1200" dirty="0"/>
              </a:p>
              <a:p>
                <a:r>
                  <a:rPr lang="en-US" sz="1200" b="1" dirty="0"/>
                  <a:t>{</a:t>
                </a:r>
                <a:r>
                  <a:rPr lang="en-US" sz="1200" dirty="0"/>
                  <a:t> </a:t>
                </a:r>
                <a:r>
                  <a:rPr lang="en-US" sz="1200" dirty="0" err="1"/>
                  <a:t>int</a:t>
                </a:r>
                <a:r>
                  <a:rPr lang="en-US" sz="1200" dirty="0"/>
                  <a:t> </a:t>
                </a:r>
                <a:r>
                  <a:rPr lang="en-US" sz="1200" dirty="0" err="1"/>
                  <a:t>i</a:t>
                </a:r>
                <a:r>
                  <a:rPr lang="en-US" sz="1200" dirty="0"/>
                  <a:t>;  </a:t>
                </a:r>
                <a:endParaRPr lang="es-ES" sz="1200" dirty="0"/>
              </a:p>
              <a:p>
                <a:r>
                  <a:rPr lang="en-US" sz="1200" dirty="0"/>
                  <a:t>for (</a:t>
                </a:r>
                <a:r>
                  <a:rPr lang="en-US" sz="1200" dirty="0" err="1"/>
                  <a:t>i</a:t>
                </a:r>
                <a:r>
                  <a:rPr lang="en-US" sz="1200" dirty="0"/>
                  <a:t>=0; </a:t>
                </a:r>
                <a:r>
                  <a:rPr lang="en-US" sz="1200" dirty="0" err="1"/>
                  <a:t>i</a:t>
                </a:r>
                <a:r>
                  <a:rPr lang="en-US" sz="1200" dirty="0"/>
                  <a:t>&lt;10; </a:t>
                </a:r>
                <a:r>
                  <a:rPr lang="en-US" sz="1200" dirty="0" err="1"/>
                  <a:t>i</a:t>
                </a:r>
                <a:r>
                  <a:rPr lang="en-US" sz="1200" dirty="0"/>
                  <a:t>+=2)</a:t>
                </a:r>
                <a:endParaRPr lang="es-ES" sz="1200" dirty="0"/>
              </a:p>
              <a:p>
                <a:r>
                  <a:rPr lang="en-US" sz="1200" dirty="0"/>
                  <a:t>  {</a:t>
                </a:r>
              </a:p>
              <a:p>
                <a:endParaRPr lang="en-US" sz="1200" dirty="0"/>
              </a:p>
              <a:p>
                <a:r>
                  <a:rPr lang="es-ES" sz="1200" dirty="0">
                    <a:highlight>
                      <a:srgbClr val="FFFF00"/>
                    </a:highlight>
                  </a:rPr>
                  <a:t> P(</a:t>
                </a:r>
                <a:r>
                  <a:rPr lang="es-ES" sz="1200" dirty="0" err="1">
                    <a:highlight>
                      <a:srgbClr val="FFFF00"/>
                    </a:highlight>
                  </a:rPr>
                  <a:t>mutex</a:t>
                </a:r>
                <a:r>
                  <a:rPr lang="es-ES" sz="1200" dirty="0">
                    <a:highlight>
                      <a:srgbClr val="FFFF00"/>
                    </a:highlight>
                  </a:rPr>
                  <a:t>)</a:t>
                </a:r>
              </a:p>
              <a:p>
                <a:r>
                  <a:rPr lang="en-US" sz="1200" dirty="0"/>
                  <a:t>    </a:t>
                </a:r>
                <a:r>
                  <a:rPr lang="en-US" sz="1200" dirty="0" err="1"/>
                  <a:t>printf</a:t>
                </a:r>
                <a:r>
                  <a:rPr lang="en-US" sz="1200" dirty="0"/>
                  <a:t>("%d ",</a:t>
                </a:r>
                <a:r>
                  <a:rPr lang="en-US" sz="1200" dirty="0" err="1"/>
                  <a:t>i</a:t>
                </a:r>
                <a:r>
                  <a:rPr lang="en-US" sz="1200" dirty="0"/>
                  <a:t>);</a:t>
                </a:r>
                <a:endParaRPr lang="es-ES" sz="1200" dirty="0"/>
              </a:p>
              <a:p>
                <a:r>
                  <a:rPr lang="en-US" sz="1200" dirty="0">
                    <a:highlight>
                      <a:srgbClr val="FFFF00"/>
                    </a:highlight>
                  </a:rPr>
                  <a:t>   V(</a:t>
                </a:r>
                <a:r>
                  <a:rPr lang="en-US" sz="1200" dirty="0" err="1">
                    <a:highlight>
                      <a:srgbClr val="FFFF00"/>
                    </a:highlight>
                  </a:rPr>
                  <a:t>parimpar</a:t>
                </a:r>
                <a:r>
                  <a:rPr lang="en-US" sz="1200" dirty="0">
                    <a:highlight>
                      <a:srgbClr val="FFFF00"/>
                    </a:highlight>
                  </a:rPr>
                  <a:t>);</a:t>
                </a:r>
              </a:p>
              <a:p>
                <a:endParaRPr lang="en-US" sz="1200" dirty="0"/>
              </a:p>
              <a:p>
                <a:r>
                  <a:rPr lang="en-US" sz="1200" dirty="0"/>
                  <a:t>  </a:t>
                </a:r>
                <a:endParaRPr lang="es-ES" sz="1200" dirty="0"/>
              </a:p>
              <a:p>
                <a:r>
                  <a:rPr lang="en-US" sz="1200" dirty="0"/>
                  <a:t>  }</a:t>
                </a:r>
                <a:endParaRPr lang="es-ES" sz="1200" dirty="0"/>
              </a:p>
              <a:p>
                <a:r>
                  <a:rPr lang="en-US" sz="1200" b="1" dirty="0"/>
                  <a:t>}</a:t>
                </a:r>
                <a:endParaRPr lang="en-GB" sz="1200" dirty="0"/>
              </a:p>
            </p:txBody>
          </p:sp>
        </p:grpSp>
        <p:sp>
          <p:nvSpPr>
            <p:cNvPr id="8" name="CuadroTexto 7"/>
            <p:cNvSpPr txBox="1"/>
            <p:nvPr/>
          </p:nvSpPr>
          <p:spPr>
            <a:xfrm>
              <a:off x="1097587" y="4633834"/>
              <a:ext cx="7194618" cy="2123658"/>
            </a:xfrm>
            <a:prstGeom prst="rect">
              <a:avLst/>
            </a:prstGeom>
            <a:noFill/>
            <a:ln>
              <a:solidFill>
                <a:schemeClr val="tx1"/>
              </a:solidFill>
            </a:ln>
          </p:spPr>
          <p:txBody>
            <a:bodyPr wrap="square" rtlCol="0">
              <a:spAutoFit/>
            </a:bodyPr>
            <a:lstStyle/>
            <a:p>
              <a:r>
                <a:rPr lang="en-US" sz="1200" dirty="0" err="1"/>
                <a:t>int</a:t>
              </a:r>
              <a:r>
                <a:rPr lang="en-US" sz="1200" dirty="0"/>
                <a:t> main()</a:t>
              </a:r>
              <a:endParaRPr lang="es-ES" sz="1200" dirty="0"/>
            </a:p>
            <a:p>
              <a:r>
                <a:rPr lang="en-US" sz="1200" dirty="0"/>
                <a:t>{ </a:t>
              </a:r>
              <a:r>
                <a:rPr lang="en-US" sz="1200" dirty="0" err="1"/>
                <a:t>pthread_attr_t</a:t>
              </a:r>
              <a:r>
                <a:rPr lang="en-US" sz="1200" dirty="0"/>
                <a:t> </a:t>
              </a:r>
              <a:r>
                <a:rPr lang="en-US" sz="1200" dirty="0" err="1"/>
                <a:t>atrib</a:t>
              </a:r>
              <a:r>
                <a:rPr lang="en-US" sz="1200" dirty="0"/>
                <a:t>;</a:t>
              </a:r>
              <a:endParaRPr lang="es-ES" sz="1200" dirty="0"/>
            </a:p>
            <a:p>
              <a:r>
                <a:rPr lang="en-US" sz="1200" dirty="0"/>
                <a:t>  </a:t>
              </a:r>
              <a:r>
                <a:rPr lang="en-US" sz="1200" dirty="0" err="1"/>
                <a:t>pthread_t</a:t>
              </a:r>
              <a:r>
                <a:rPr lang="en-US" sz="1200" dirty="0"/>
                <a:t> th1, th2;</a:t>
              </a:r>
              <a:endParaRPr lang="es-ES" sz="1200" dirty="0"/>
            </a:p>
            <a:p>
              <a:r>
                <a:rPr lang="en-US" sz="1200" dirty="0"/>
                <a:t> </a:t>
              </a:r>
              <a:endParaRPr lang="es-ES" sz="1200" dirty="0"/>
            </a:p>
            <a:p>
              <a:r>
                <a:rPr lang="en-US" sz="1200" dirty="0"/>
                <a:t>  </a:t>
              </a:r>
              <a:r>
                <a:rPr lang="en-US" sz="1200" dirty="0" err="1"/>
                <a:t>pthread_attr_init</a:t>
              </a:r>
              <a:r>
                <a:rPr lang="en-US" sz="1200" dirty="0"/>
                <a:t>( &amp;</a:t>
              </a:r>
              <a:r>
                <a:rPr lang="en-US" sz="1200" dirty="0" err="1"/>
                <a:t>atrib</a:t>
              </a:r>
              <a:r>
                <a:rPr lang="en-US" sz="1200" dirty="0"/>
                <a:t> );</a:t>
              </a:r>
              <a:endParaRPr lang="es-ES" sz="1200" dirty="0"/>
            </a:p>
            <a:p>
              <a:r>
                <a:rPr lang="en-US" sz="1200" dirty="0"/>
                <a:t>  </a:t>
              </a:r>
              <a:r>
                <a:rPr lang="en-US" sz="1200" dirty="0" err="1"/>
                <a:t>pthread_create</a:t>
              </a:r>
              <a:r>
                <a:rPr lang="en-US" sz="1200" dirty="0"/>
                <a:t>(&amp;th1,&amp;atrib,fth_UNO, NULL);</a:t>
              </a:r>
              <a:endParaRPr lang="es-ES" sz="1200" dirty="0"/>
            </a:p>
            <a:p>
              <a:r>
                <a:rPr lang="en-US" sz="1200" dirty="0"/>
                <a:t>  </a:t>
              </a:r>
              <a:r>
                <a:rPr lang="en-US" sz="1200" dirty="0" err="1"/>
                <a:t>pthread_create</a:t>
              </a:r>
              <a:r>
                <a:rPr lang="en-US" sz="1200" dirty="0"/>
                <a:t>(&amp;th2,&amp;atrib,fth_DOS, NULL);</a:t>
              </a:r>
              <a:endParaRPr lang="es-ES" sz="1200" dirty="0"/>
            </a:p>
            <a:p>
              <a:r>
                <a:rPr lang="en-US" sz="1200" dirty="0"/>
                <a:t>  </a:t>
              </a:r>
              <a:r>
                <a:rPr lang="en-US" sz="1200" dirty="0" err="1"/>
                <a:t>pthread_join</a:t>
              </a:r>
              <a:r>
                <a:rPr lang="en-US" sz="1200" dirty="0"/>
                <a:t>( th1, NULL);</a:t>
              </a:r>
              <a:endParaRPr lang="es-ES" sz="1200" dirty="0"/>
            </a:p>
            <a:p>
              <a:r>
                <a:rPr lang="en-US" sz="1200" dirty="0"/>
                <a:t>  </a:t>
              </a:r>
              <a:r>
                <a:rPr lang="en-US" sz="1200" dirty="0" err="1"/>
                <a:t>pthread_join</a:t>
              </a:r>
              <a:r>
                <a:rPr lang="en-US" sz="1200" dirty="0"/>
                <a:t>( th2, NULL);</a:t>
              </a:r>
              <a:endParaRPr lang="es-ES" sz="1200" dirty="0"/>
            </a:p>
            <a:p>
              <a:r>
                <a:rPr lang="en-US" sz="1200" dirty="0"/>
                <a:t>  </a:t>
              </a:r>
              <a:r>
                <a:rPr lang="en-US" sz="1200" dirty="0" err="1"/>
                <a:t>printf</a:t>
              </a:r>
              <a:r>
                <a:rPr lang="en-US" sz="1200" dirty="0"/>
                <a:t> (“\n”);</a:t>
              </a:r>
              <a:endParaRPr lang="es-ES" sz="1200" dirty="0"/>
            </a:p>
            <a:p>
              <a:r>
                <a:rPr lang="en-US" sz="1200" dirty="0"/>
                <a:t>}</a:t>
              </a:r>
              <a:endParaRPr lang="en-GB" sz="1200" dirty="0"/>
            </a:p>
          </p:txBody>
        </p:sp>
      </p:grpSp>
    </p:spTree>
    <p:extLst>
      <p:ext uri="{BB962C8B-B14F-4D97-AF65-F5344CB8AC3E}">
        <p14:creationId xmlns:p14="http://schemas.microsoft.com/office/powerpoint/2010/main" val="1820711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Ejercicio (Nov 2012)</a:t>
            </a:r>
          </a:p>
        </p:txBody>
      </p:sp>
      <p:sp>
        <p:nvSpPr>
          <p:cNvPr id="3" name="Marcador de contenido 2"/>
          <p:cNvSpPr>
            <a:spLocks noGrp="1"/>
          </p:cNvSpPr>
          <p:nvPr>
            <p:ph idx="1"/>
          </p:nvPr>
        </p:nvSpPr>
        <p:spPr>
          <a:xfrm>
            <a:off x="580095" y="821892"/>
            <a:ext cx="8229600" cy="1097220"/>
          </a:xfrm>
        </p:spPr>
        <p:txBody>
          <a:bodyPr/>
          <a:lstStyle/>
          <a:p>
            <a:r>
              <a:rPr lang="es-ES_tradnl" sz="1800" dirty="0"/>
              <a:t>Indique todos los posibles valores que puede alcanzar la variable x tras la ejecución concurrente de los procesos A, B y C. Justifique su respuesta indicando para cada uno de valores el orden de ejecución de las distintas secciones. </a:t>
            </a:r>
          </a:p>
        </p:txBody>
      </p:sp>
      <p:pic>
        <p:nvPicPr>
          <p:cNvPr id="4" name="Imagen 3"/>
          <p:cNvPicPr>
            <a:picLocks noChangeAspect="1"/>
          </p:cNvPicPr>
          <p:nvPr/>
        </p:nvPicPr>
        <p:blipFill>
          <a:blip r:embed="rId2"/>
          <a:stretch>
            <a:fillRect/>
          </a:stretch>
        </p:blipFill>
        <p:spPr>
          <a:xfrm>
            <a:off x="580095" y="1945922"/>
            <a:ext cx="7365109" cy="2061633"/>
          </a:xfrm>
          <a:prstGeom prst="rect">
            <a:avLst/>
          </a:prstGeom>
        </p:spPr>
      </p:pic>
      <p:sp>
        <p:nvSpPr>
          <p:cNvPr id="5" name="Marcador de contenido 2"/>
          <p:cNvSpPr txBox="1">
            <a:spLocks/>
          </p:cNvSpPr>
          <p:nvPr/>
        </p:nvSpPr>
        <p:spPr bwMode="auto">
          <a:xfrm>
            <a:off x="580095" y="3808071"/>
            <a:ext cx="8229600" cy="29283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ES_tradnl" sz="1800" dirty="0"/>
              <a:t>Solución</a:t>
            </a:r>
          </a:p>
          <a:p>
            <a:r>
              <a:rPr lang="es-ES_tradnl" sz="1800" dirty="0"/>
              <a:t>(posible sol)X=1 -&gt; CP(S1) S1=2 -&gt; CX=X+2 =&gt; X=3 -&gt; CV(S3) S3=1 -&gt; CP(S1)S1=1 -&gt; CX=X+3=&gt;X=6 -&gt; BP(S1) S1=0 -&gt; BP(S2) S2=-1(SUSPENDIDO EN S2) -&gt; AP(S1) = -1(SUSPENDIDO EN S1) </a:t>
            </a:r>
            <a:r>
              <a:rPr lang="es-ES_tradnl" sz="1800" dirty="0">
                <a:highlight>
                  <a:srgbClr val="FFFF00"/>
                </a:highlight>
                <a:sym typeface="Wingdings" panose="05000000000000000000" pitchFamily="2" charset="2"/>
              </a:rPr>
              <a:t> X=6 y quedan 2 procesos suspendidos que no se van a ejecutar.</a:t>
            </a:r>
            <a:endParaRPr lang="es-ES_tradnl" sz="1800" dirty="0">
              <a:highlight>
                <a:srgbClr val="FFFF00"/>
              </a:highlight>
            </a:endParaRPr>
          </a:p>
          <a:p>
            <a:r>
              <a:rPr lang="es-ES_tradnl" sz="1800" dirty="0"/>
              <a:t>(otra sol) X=1-&gt; AP(S1)S1=2-&gt;AP(S3)S3=-1(SUSPENDIDO)-&gt;BP(S1)=1 -&gt;BP(S2)=-1(SUSPENDIDO)-&gt;CP(S1)=0-&gt;X=X+2=&gt;X=3-&gt;CV(S3)=0-&gt;CP(S1)=-1(SUSPENDIDO)-&gt;[AP(S3)=0]-&gt;X=2*X+1=&gt;X=7-&gt;AV(S2)=0-&gt;[BP(S2)=0] -&gt; X=X*3=&gt;X=21-&gt; BV(S1)=0-&gt;[CP(S1)=0]-&gt;X=X+3=&gt;X=24 </a:t>
            </a:r>
            <a:r>
              <a:rPr lang="es-ES_tradnl" sz="1800" dirty="0">
                <a:sym typeface="Wingdings" panose="05000000000000000000" pitchFamily="2" charset="2"/>
              </a:rPr>
              <a:t> </a:t>
            </a:r>
            <a:r>
              <a:rPr lang="es-ES_tradnl" sz="1800" dirty="0">
                <a:highlight>
                  <a:srgbClr val="FFFF00"/>
                </a:highlight>
                <a:sym typeface="Wingdings" panose="05000000000000000000" pitchFamily="2" charset="2"/>
              </a:rPr>
              <a:t>X=24</a:t>
            </a:r>
          </a:p>
          <a:p>
            <a:r>
              <a:rPr lang="es-ES_tradnl" sz="1800" dirty="0">
                <a:sym typeface="Wingdings" panose="05000000000000000000" pitchFamily="2" charset="2"/>
              </a:rPr>
              <a:t>(HAY MAS POSIBLES)</a:t>
            </a:r>
            <a:endParaRPr lang="es-ES_tradnl" sz="1800" dirty="0"/>
          </a:p>
        </p:txBody>
      </p:sp>
    </p:spTree>
    <p:extLst>
      <p:ext uri="{BB962C8B-B14F-4D97-AF65-F5344CB8AC3E}">
        <p14:creationId xmlns:p14="http://schemas.microsoft.com/office/powerpoint/2010/main" val="308003928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EC685BE79102044CA977D2C7A7F3F835" ma:contentTypeVersion="2" ma:contentTypeDescription="Crear nuevo documento." ma:contentTypeScope="" ma:versionID="6565f2a35dbdf19ce866134bfaa1b14e">
  <xsd:schema xmlns:xsd="http://www.w3.org/2001/XMLSchema" xmlns:xs="http://www.w3.org/2001/XMLSchema" xmlns:p="http://schemas.microsoft.com/office/2006/metadata/properties" xmlns:ns2="357c0614-93aa-45f8-9b1d-e4fd2724f125" targetNamespace="http://schemas.microsoft.com/office/2006/metadata/properties" ma:root="true" ma:fieldsID="b1603885975fcaddfcc5d94002b54285" ns2:_="">
    <xsd:import namespace="357c0614-93aa-45f8-9b1d-e4fd2724f12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7c0614-93aa-45f8-9b1d-e4fd2724f1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FDE545F-DD3F-41A6-BAE9-08A18B3EB8D8}">
  <ds:schemaRefs>
    <ds:schemaRef ds:uri="http://schemas.microsoft.com/sharepoint/v3/contenttype/forms"/>
  </ds:schemaRefs>
</ds:datastoreItem>
</file>

<file path=customXml/itemProps2.xml><?xml version="1.0" encoding="utf-8"?>
<ds:datastoreItem xmlns:ds="http://schemas.openxmlformats.org/officeDocument/2006/customXml" ds:itemID="{AFBEF0D5-F0CA-453A-8D92-24FF0A3A0E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7c0614-93aa-45f8-9b1d-e4fd2724f1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7CF5A3F-3684-4EF2-B214-B1FBD150F3D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4958</TotalTime>
  <Words>1256</Words>
  <Application>Microsoft Office PowerPoint</Application>
  <PresentationFormat>Presentación en pantalla (4:3)</PresentationFormat>
  <Paragraphs>153</Paragraphs>
  <Slides>7</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Arial Rounded MT Bold</vt:lpstr>
      <vt:lpstr>Calibri</vt:lpstr>
      <vt:lpstr>Courier New</vt:lpstr>
      <vt:lpstr>Tema de Office</vt:lpstr>
      <vt:lpstr>Bloque Temático 2: Ejercicios</vt:lpstr>
      <vt:lpstr>Ejercicios</vt:lpstr>
      <vt:lpstr>Ejercicios</vt:lpstr>
      <vt:lpstr>Ejercicios</vt:lpstr>
      <vt:lpstr>Ejercicio(Noviembre -2014)</vt:lpstr>
      <vt:lpstr>Ejercicio(Noviembre 2012)</vt:lpstr>
      <vt:lpstr>Ejercicio (Nov 2012)</vt:lpstr>
    </vt:vector>
  </TitlesOfParts>
  <Company>UPV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Gabriela Andreu</dc:creator>
  <cp:lastModifiedBy>Joan Gómez Carbó</cp:lastModifiedBy>
  <cp:revision>254</cp:revision>
  <dcterms:created xsi:type="dcterms:W3CDTF">2011-03-07T17:31:40Z</dcterms:created>
  <dcterms:modified xsi:type="dcterms:W3CDTF">2020-11-10T09:53:01Z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0x010100EC685BE79102044CA977D2C7A7F3F835</vt:lpwstr>
  </property>
</Properties>
</file>