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32" r:id="rId4"/>
  </p:sldMasterIdLst>
  <p:notesMasterIdLst>
    <p:notesMasterId r:id="rId12"/>
  </p:notesMasterIdLst>
  <p:handoutMasterIdLst>
    <p:handoutMasterId r:id="rId13"/>
  </p:handoutMasterIdLst>
  <p:sldIdLst>
    <p:sldId id="264" r:id="rId5"/>
    <p:sldId id="315" r:id="rId6"/>
    <p:sldId id="277" r:id="rId7"/>
    <p:sldId id="317" r:id="rId8"/>
    <p:sldId id="318" r:id="rId9"/>
    <p:sldId id="319" r:id="rId10"/>
    <p:sldId id="316" r:id="rId11"/>
  </p:sldIdLst>
  <p:sldSz cx="9144000" cy="6858000" type="screen4x3"/>
  <p:notesSz cx="7010400" cy="9236075"/>
  <p:custDataLst>
    <p:tags r:id="rId14"/>
  </p:custDataLst>
  <p:defaultTextStyle>
    <a:defPPr>
      <a:defRPr lang="es-C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" pos="1746" userDrawn="1">
          <p15:clr>
            <a:srgbClr val="A4A3A4"/>
          </p15:clr>
        </p15:guide>
        <p15:guide id="3" orient="horz" pos="2840" userDrawn="1">
          <p15:clr>
            <a:srgbClr val="A4A3A4"/>
          </p15:clr>
        </p15:guide>
        <p15:guide id="4" pos="839" userDrawn="1">
          <p15:clr>
            <a:srgbClr val="A4A3A4"/>
          </p15:clr>
        </p15:guide>
        <p15:guide id="5" pos="2789" userDrawn="1">
          <p15:clr>
            <a:srgbClr val="A4A3A4"/>
          </p15:clr>
        </p15:guide>
        <p15:guide id="6" orient="horz" pos="527" userDrawn="1">
          <p15:clr>
            <a:srgbClr val="A4A3A4"/>
          </p15:clr>
        </p15:guide>
        <p15:guide id="7" pos="2245" userDrawn="1">
          <p15:clr>
            <a:srgbClr val="A4A3A4"/>
          </p15:clr>
        </p15:guide>
        <p15:guide id="8" pos="3696" userDrawn="1">
          <p15:clr>
            <a:srgbClr val="A4A3A4"/>
          </p15:clr>
        </p15:guide>
        <p15:guide id="9" pos="4604" userDrawn="1">
          <p15:clr>
            <a:srgbClr val="A4A3A4"/>
          </p15:clr>
        </p15:guide>
        <p15:guide id="10" pos="51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5A28"/>
    <a:srgbClr val="25823B"/>
    <a:srgbClr val="80B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3817" autoAdjust="0"/>
  </p:normalViewPr>
  <p:slideViewPr>
    <p:cSldViewPr>
      <p:cViewPr varScale="1">
        <p:scale>
          <a:sx n="114" d="100"/>
          <a:sy n="114" d="100"/>
        </p:scale>
        <p:origin x="1566" y="102"/>
      </p:cViewPr>
      <p:guideLst>
        <p:guide pos="1746"/>
        <p:guide orient="horz" pos="2840"/>
        <p:guide pos="839"/>
        <p:guide pos="2789"/>
        <p:guide orient="horz" pos="527"/>
        <p:guide pos="2245"/>
        <p:guide pos="3696"/>
        <p:guide pos="4604"/>
        <p:guide pos="51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38"/>
    </p:cViewPr>
  </p:sorterViewPr>
  <p:notesViewPr>
    <p:cSldViewPr showGuides="1">
      <p:cViewPr varScale="1">
        <p:scale>
          <a:sx n="64" d="100"/>
          <a:sy n="64" d="100"/>
        </p:scale>
        <p:origin x="3086" y="77"/>
      </p:cViewPr>
      <p:guideLst>
        <p:guide orient="horz" pos="2909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21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40" y="0"/>
            <a:ext cx="3038475" cy="4621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6B3FB-252C-420C-A562-EA677B9716E4}" type="datetimeFigureOut">
              <a:rPr lang="es-CL" smtClean="0"/>
              <a:t>04-03-2020</a:t>
            </a:fld>
            <a:endParaRPr lang="es-C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2" y="8772378"/>
            <a:ext cx="3038475" cy="4621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40" y="8772378"/>
            <a:ext cx="3038475" cy="4621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10BB9-0B97-427E-BEE9-A59B1705FF4C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98775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21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159" y="0"/>
            <a:ext cx="3038604" cy="4621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920E7-9BD1-4099-8EFC-CC85620D8CE6}" type="datetimeFigureOut">
              <a:rPr lang="es-CL" smtClean="0"/>
              <a:t>04-03-2020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0714" y="4386952"/>
            <a:ext cx="5608975" cy="41566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772428"/>
            <a:ext cx="3038604" cy="4621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159" y="8772428"/>
            <a:ext cx="3038604" cy="4621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54420-A90A-4C03-83E5-C1E914AB2D9F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66333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5.xml"/><Relationship Id="rId7" Type="http://schemas.openxmlformats.org/officeDocument/2006/relationships/image" Target="../media/image1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Relationship Id="rId9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8.xml"/><Relationship Id="rId7" Type="http://schemas.openxmlformats.org/officeDocument/2006/relationships/image" Target="../media/image1.emf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6.jpeg"/><Relationship Id="rId4" Type="http://schemas.openxmlformats.org/officeDocument/2006/relationships/tags" Target="../tags/tag9.xml"/><Relationship Id="rId9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1.xml"/><Relationship Id="rId7" Type="http://schemas.openxmlformats.org/officeDocument/2006/relationships/image" Target="../media/image1.emf"/><Relationship Id="rId2" Type="http://schemas.openxmlformats.org/officeDocument/2006/relationships/tags" Target="../tags/tag1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6.jpeg"/><Relationship Id="rId4" Type="http://schemas.openxmlformats.org/officeDocument/2006/relationships/tags" Target="../tags/tag12.xml"/><Relationship Id="rId9" Type="http://schemas.openxmlformats.org/officeDocument/2006/relationships/image" Target="../media/image7.jpe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6.jpeg"/><Relationship Id="rId5" Type="http://schemas.openxmlformats.org/officeDocument/2006/relationships/slideMaster" Target="../slideMasters/slideMaster1.xml"/><Relationship Id="rId10" Type="http://schemas.microsoft.com/office/2007/relationships/hdphoto" Target="../media/hdphoto1.wdp"/><Relationship Id="rId4" Type="http://schemas.openxmlformats.org/officeDocument/2006/relationships/tags" Target="../tags/tag15.xml"/><Relationship Id="rId9" Type="http://schemas.openxmlformats.org/officeDocument/2006/relationships/image" Target="../media/image8.jpe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6.jpeg"/><Relationship Id="rId4" Type="http://schemas.openxmlformats.org/officeDocument/2006/relationships/tags" Target="../tags/tag18.xml"/><Relationship Id="rId9" Type="http://schemas.openxmlformats.org/officeDocument/2006/relationships/image" Target="../media/image9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7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96" name="Diapositiva de think-cell" r:id="rId6" imgW="270" imgH="270" progId="TCLayout.ActiveDocument.1">
                  <p:embed/>
                </p:oleObj>
              </mc:Choice>
              <mc:Fallback>
                <p:oleObj name="Diapositiva de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1 Título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995936" y="4581128"/>
            <a:ext cx="4104456" cy="10801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>
              <a:buFontTx/>
              <a:buNone/>
              <a:defRPr lang="es-CL" sz="2400" b="1" cap="none">
                <a:solidFill>
                  <a:srgbClr val="195A28"/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15" name="2 Subtítulo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3995936" y="6165304"/>
            <a:ext cx="4104456" cy="2154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>
              <a:buNone/>
              <a:defRPr lang="es-CL" sz="1400" b="0" cap="none" baseline="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pPr marL="0" lvl="0" indent="0">
              <a:spcBef>
                <a:spcPct val="0"/>
              </a:spcBef>
            </a:pPr>
            <a:r>
              <a:rPr lang="es-ES" dirty="0"/>
              <a:t>Haga clic para agregar fecha</a:t>
            </a:r>
            <a:endParaRPr lang="es-CL" dirty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3747922" y="4581128"/>
            <a:ext cx="0" cy="2281733"/>
          </a:xfrm>
          <a:prstGeom prst="line">
            <a:avLst/>
          </a:prstGeom>
          <a:ln w="6350" cmpd="sng">
            <a:solidFill>
              <a:srgbClr val="428D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logo achs 300x300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1760" y="4581128"/>
            <a:ext cx="1224136" cy="1224136"/>
          </a:xfrm>
          <a:prstGeom prst="rect">
            <a:avLst/>
          </a:prstGeom>
        </p:spPr>
      </p:pic>
      <p:pic>
        <p:nvPicPr>
          <p:cNvPr id="275471" name="D1EC7014-9162-46A6-93E0-0E1D15A532F9" descr="13FB9395-00A5-40E3-AB42-2D6CC0B4287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60648"/>
            <a:ext cx="1592571" cy="159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22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86" name="Diapositiva de think-cell" r:id="rId6" imgW="270" imgH="270" progId="TCLayout.ActiveDocument.1">
                  <p:embed/>
                </p:oleObj>
              </mc:Choice>
              <mc:Fallback>
                <p:oleObj name="Diapositiva de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n 9" descr="BajaRETOQUE ACHS FORESTAL.jpg"/>
          <p:cNvPicPr>
            <a:picLocks noChangeAspect="1"/>
          </p:cNvPicPr>
          <p:nvPr userDrawn="1"/>
        </p:nvPicPr>
        <p:blipFill rotWithShape="1">
          <a:blip r:embed="rId8" cstate="screen">
            <a:alphaModFix amt="2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644008" cy="6858000"/>
          </a:xfrm>
          <a:prstGeom prst="rect">
            <a:avLst/>
          </a:prstGeom>
        </p:spPr>
      </p:pic>
      <p:sp>
        <p:nvSpPr>
          <p:cNvPr id="14" name="1 Título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788024" y="4221668"/>
            <a:ext cx="4104456" cy="115154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>
              <a:buFontTx/>
              <a:buNone/>
              <a:defRPr lang="es-CL" sz="2400" b="0" cap="none">
                <a:solidFill>
                  <a:srgbClr val="195A28"/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15" name="2 Subtítulo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788024" y="6021868"/>
            <a:ext cx="4104456" cy="2154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>
              <a:buNone/>
              <a:defRPr lang="es-CL" sz="1400" b="0" cap="none" baseline="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pPr marL="0" lvl="0" indent="0">
              <a:spcBef>
                <a:spcPct val="0"/>
              </a:spcBef>
            </a:pPr>
            <a:r>
              <a:rPr lang="es-ES" dirty="0"/>
              <a:t>Haga clic para agregar fecha</a:t>
            </a:r>
            <a:endParaRPr lang="es-CL" dirty="0"/>
          </a:p>
        </p:txBody>
      </p:sp>
      <p:pic>
        <p:nvPicPr>
          <p:cNvPr id="17" name="Imagen 16" descr="logo achs 300x300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6416" y="188640"/>
            <a:ext cx="624548" cy="624548"/>
          </a:xfrm>
          <a:prstGeom prst="rect">
            <a:avLst/>
          </a:prstGeom>
        </p:spPr>
      </p:pic>
      <p:pic>
        <p:nvPicPr>
          <p:cNvPr id="8" name="D1EC7014-9162-46A6-93E0-0E1D15A532F9" descr="13FB9395-00A5-40E3-AB42-2D6CC0B4287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16632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335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9" name="Diapositiva de think-cell" r:id="rId6" imgW="270" imgH="270" progId="TCLayout.ActiveDocument.1">
                  <p:embed/>
                </p:oleObj>
              </mc:Choice>
              <mc:Fallback>
                <p:oleObj name="Diapositiva de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Imagen 16" descr="logo achs 300x300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6416" y="188640"/>
            <a:ext cx="624548" cy="624548"/>
          </a:xfrm>
          <a:prstGeom prst="rect">
            <a:avLst/>
          </a:prstGeom>
        </p:spPr>
      </p:pic>
      <p:pic>
        <p:nvPicPr>
          <p:cNvPr id="7" name="Imagen 6" descr="SOLDADOR 2.jpg"/>
          <p:cNvPicPr>
            <a:picLocks noChangeAspect="1"/>
          </p:cNvPicPr>
          <p:nvPr userDrawn="1"/>
        </p:nvPicPr>
        <p:blipFill rotWithShape="1">
          <a:blip r:embed="rId9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48" y="2"/>
            <a:ext cx="4655334" cy="6857998"/>
          </a:xfrm>
          <a:prstGeom prst="rect">
            <a:avLst/>
          </a:prstGeom>
        </p:spPr>
      </p:pic>
      <p:sp>
        <p:nvSpPr>
          <p:cNvPr id="16" name="1 Título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788024" y="4221668"/>
            <a:ext cx="4104456" cy="115154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>
              <a:buFontTx/>
              <a:buNone/>
              <a:defRPr lang="es-CL" sz="2400" b="0" cap="none">
                <a:solidFill>
                  <a:srgbClr val="195A28"/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18" name="2 Subtítulo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788024" y="6021868"/>
            <a:ext cx="4104456" cy="2154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>
              <a:buNone/>
              <a:defRPr lang="es-CL" sz="1400" b="0" cap="none" baseline="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pPr marL="0" lvl="0" indent="0">
              <a:spcBef>
                <a:spcPct val="0"/>
              </a:spcBef>
            </a:pPr>
            <a:r>
              <a:rPr lang="es-ES" dirty="0"/>
              <a:t>Haga clic para agregar fecha</a:t>
            </a:r>
            <a:endParaRPr lang="es-CL" dirty="0"/>
          </a:p>
        </p:txBody>
      </p:sp>
      <p:pic>
        <p:nvPicPr>
          <p:cNvPr id="11" name="D1EC7014-9162-46A6-93E0-0E1D15A532F9" descr="13FB9395-00A5-40E3-AB42-2D6CC0B4287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16632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761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43" name="Diapositiva de think-cell" r:id="rId6" imgW="270" imgH="270" progId="TCLayout.ActiveDocument.1">
                  <p:embed/>
                </p:oleObj>
              </mc:Choice>
              <mc:Fallback>
                <p:oleObj name="Diapositiva de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Imagen 16" descr="logo achs 300x300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6416" y="188640"/>
            <a:ext cx="624548" cy="624548"/>
          </a:xfrm>
          <a:prstGeom prst="rect">
            <a:avLst/>
          </a:prstGeom>
        </p:spPr>
      </p:pic>
      <p:pic>
        <p:nvPicPr>
          <p:cNvPr id="8" name="Imagen 7" descr="shutterstock_400657882.jpg"/>
          <p:cNvPicPr>
            <a:picLocks noChangeAspect="1"/>
          </p:cNvPicPr>
          <p:nvPr userDrawn="1"/>
        </p:nvPicPr>
        <p:blipFill rotWithShape="1">
          <a:blip r:embed="rId9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6" y="954"/>
            <a:ext cx="4642728" cy="6857046"/>
          </a:xfrm>
          <a:prstGeom prst="rect">
            <a:avLst/>
          </a:prstGeom>
        </p:spPr>
      </p:pic>
      <p:sp>
        <p:nvSpPr>
          <p:cNvPr id="16" name="1 Título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788024" y="4221668"/>
            <a:ext cx="4104456" cy="115154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>
              <a:buFontTx/>
              <a:buNone/>
              <a:defRPr lang="es-CL" sz="2400" b="0" cap="none">
                <a:solidFill>
                  <a:srgbClr val="195A28"/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18" name="2 Subtítulo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788024" y="6021868"/>
            <a:ext cx="4104456" cy="2154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>
              <a:buNone/>
              <a:defRPr lang="es-CL" sz="1400" b="0" cap="none" baseline="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pPr marL="0" lvl="0" indent="0">
              <a:spcBef>
                <a:spcPct val="0"/>
              </a:spcBef>
            </a:pPr>
            <a:r>
              <a:rPr lang="es-ES" dirty="0"/>
              <a:t>Haga clic para agregar fecha</a:t>
            </a:r>
            <a:endParaRPr lang="es-CL" dirty="0"/>
          </a:p>
        </p:txBody>
      </p:sp>
      <p:pic>
        <p:nvPicPr>
          <p:cNvPr id="10" name="D1EC7014-9162-46A6-93E0-0E1D15A532F9" descr="13FB9395-00A5-40E3-AB42-2D6CC0B4287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16632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43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67" name="Diapositiva de think-cell" r:id="rId6" imgW="270" imgH="270" progId="TCLayout.ActiveDocument.1">
                  <p:embed/>
                </p:oleObj>
              </mc:Choice>
              <mc:Fallback>
                <p:oleObj name="Diapositiva de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Imagen 16" descr="logo achs 300x300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6416" y="188640"/>
            <a:ext cx="624548" cy="624548"/>
          </a:xfrm>
          <a:prstGeom prst="rect">
            <a:avLst/>
          </a:prstGeom>
        </p:spPr>
      </p:pic>
      <p:pic>
        <p:nvPicPr>
          <p:cNvPr id="7" name="Imagen 6" descr="PANADERIA-2.jpg"/>
          <p:cNvPicPr>
            <a:picLocks noChangeAspect="1"/>
          </p:cNvPicPr>
          <p:nvPr userDrawn="1"/>
        </p:nvPicPr>
        <p:blipFill rotWithShape="1">
          <a:blip r:embed="rId9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6" y="4814"/>
            <a:ext cx="4646384" cy="6853186"/>
          </a:xfrm>
          <a:prstGeom prst="rect">
            <a:avLst/>
          </a:prstGeom>
        </p:spPr>
      </p:pic>
      <p:sp>
        <p:nvSpPr>
          <p:cNvPr id="16" name="1 Título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788024" y="4221668"/>
            <a:ext cx="4104456" cy="115154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>
              <a:buFontTx/>
              <a:buNone/>
              <a:defRPr lang="es-CL" sz="2400" b="0" cap="none">
                <a:solidFill>
                  <a:srgbClr val="195A28"/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18" name="2 Subtítulo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788024" y="6021868"/>
            <a:ext cx="4104456" cy="2154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>
              <a:buNone/>
              <a:defRPr lang="es-CL" sz="1400" b="0" cap="none" baseline="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pPr marL="0" lvl="0" indent="0">
              <a:spcBef>
                <a:spcPct val="0"/>
              </a:spcBef>
            </a:pPr>
            <a:r>
              <a:rPr lang="es-ES" dirty="0"/>
              <a:t>Haga clic para agregar fecha</a:t>
            </a:r>
            <a:endParaRPr lang="es-CL" dirty="0"/>
          </a:p>
        </p:txBody>
      </p:sp>
      <p:pic>
        <p:nvPicPr>
          <p:cNvPr id="10" name="D1EC7014-9162-46A6-93E0-0E1D15A532F9" descr="13FB9395-00A5-40E3-AB42-2D6CC0B4287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16632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66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Marcador de título"/>
          <p:cNvSpPr>
            <a:spLocks noGrp="1"/>
          </p:cNvSpPr>
          <p:nvPr>
            <p:ph type="title" hasCustomPrompt="1"/>
          </p:nvPr>
        </p:nvSpPr>
        <p:spPr bwMode="auto">
          <a:xfrm>
            <a:off x="395536" y="168895"/>
            <a:ext cx="79928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 algn="l"/>
            <a:r>
              <a:rPr lang="es-ES" altLang="es-CL" dirty="0"/>
              <a:t>Haga clic para modificar estilo de título del patrón</a:t>
            </a:r>
            <a:endParaRPr lang="es-CL" altLang="es-CL" dirty="0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0488" y="6587480"/>
            <a:ext cx="324000" cy="15388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9FA6486-1192-41E2-B325-83AE41CAEC79}" type="slidenum">
              <a:rPr lang="es-CL" smtClean="0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CL">
              <a:solidFill>
                <a:srgbClr val="000000"/>
              </a:solidFill>
            </a:endParaRPr>
          </a:p>
        </p:txBody>
      </p:sp>
      <p:sp>
        <p:nvSpPr>
          <p:cNvPr id="10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95536" y="6587480"/>
            <a:ext cx="799288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lang="es-CL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564444" indent="-564444" defTabSz="922451">
              <a:tabLst>
                <a:tab pos="535870" algn="r"/>
              </a:tabLst>
            </a:pPr>
            <a:endParaRPr dirty="0">
              <a:solidFill>
                <a:srgbClr val="000000"/>
              </a:solidFill>
            </a:endParaRPr>
          </a:p>
        </p:txBody>
      </p:sp>
      <p:pic>
        <p:nvPicPr>
          <p:cNvPr id="11" name="Imagen 10" descr="logo achs 300x3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0432" y="116632"/>
            <a:ext cx="536665" cy="536665"/>
          </a:xfrm>
          <a:prstGeom prst="rect">
            <a:avLst/>
          </a:prstGeom>
        </p:spPr>
      </p:pic>
      <p:cxnSp>
        <p:nvCxnSpPr>
          <p:cNvPr id="13" name="Conector recto 12"/>
          <p:cNvCxnSpPr/>
          <p:nvPr userDrawn="1"/>
        </p:nvCxnSpPr>
        <p:spPr>
          <a:xfrm>
            <a:off x="395536" y="792322"/>
            <a:ext cx="8568000" cy="0"/>
          </a:xfrm>
          <a:prstGeom prst="line">
            <a:avLst/>
          </a:prstGeom>
          <a:ln w="9525" cmpd="sng">
            <a:solidFill>
              <a:srgbClr val="428D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 userDrawn="1"/>
        </p:nvCxnSpPr>
        <p:spPr>
          <a:xfrm>
            <a:off x="395536" y="6416840"/>
            <a:ext cx="8568000" cy="0"/>
          </a:xfrm>
          <a:prstGeom prst="line">
            <a:avLst/>
          </a:prstGeom>
          <a:ln w="9525" cmpd="sng">
            <a:solidFill>
              <a:srgbClr val="428D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08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39166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07" name="Diapositiva de think-cell" r:id="rId4" imgW="530" imgH="531" progId="TCLayout.ActiveDocument.1">
                  <p:embed/>
                </p:oleObj>
              </mc:Choice>
              <mc:Fallback>
                <p:oleObj name="Diapositiva de think-cell" r:id="rId4" imgW="530" imgH="5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1 Marcador de título"/>
          <p:cNvSpPr>
            <a:spLocks noGrp="1"/>
          </p:cNvSpPr>
          <p:nvPr>
            <p:ph type="title" hasCustomPrompt="1"/>
          </p:nvPr>
        </p:nvSpPr>
        <p:spPr bwMode="auto">
          <a:xfrm>
            <a:off x="395536" y="168895"/>
            <a:ext cx="79928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b="1"/>
            </a:lvl1pPr>
          </a:lstStyle>
          <a:p>
            <a:pPr lvl="0" algn="l"/>
            <a:r>
              <a:rPr lang="es-ES" altLang="es-CL" dirty="0"/>
              <a:t>Haga clic para modificar estilo de título del patrón</a:t>
            </a:r>
            <a:endParaRPr lang="es-CL" altLang="es-CL" dirty="0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0488" y="6587480"/>
            <a:ext cx="324000" cy="15388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9FA6486-1192-41E2-B325-83AE41CAEC79}" type="slidenum">
              <a:rPr lang="es-CL" smtClean="0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CL">
              <a:solidFill>
                <a:srgbClr val="000000"/>
              </a:solidFill>
            </a:endParaRPr>
          </a:p>
        </p:txBody>
      </p:sp>
      <p:sp>
        <p:nvSpPr>
          <p:cNvPr id="10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95536" y="6587480"/>
            <a:ext cx="799288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lang="es-CL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564444" indent="-564444" defTabSz="922451">
              <a:tabLst>
                <a:tab pos="535870" algn="r"/>
              </a:tabLst>
            </a:pPr>
            <a:endParaRPr dirty="0">
              <a:solidFill>
                <a:srgbClr val="000000"/>
              </a:solidFill>
            </a:endParaRPr>
          </a:p>
        </p:txBody>
      </p:sp>
      <p:pic>
        <p:nvPicPr>
          <p:cNvPr id="11" name="Imagen 10" descr="logo achs 300x300.pn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0432" y="116632"/>
            <a:ext cx="536665" cy="53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6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71"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n 9" descr="Captura de pantalla 2017-03-24 a las 2.52.06 p.m..png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049" t="12315" r="2959" b="7232"/>
          <a:stretch/>
        </p:blipFill>
        <p:spPr>
          <a:xfrm>
            <a:off x="3563888" y="2561124"/>
            <a:ext cx="2011338" cy="1587956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350162" y="6309320"/>
            <a:ext cx="8424936" cy="0"/>
          </a:xfrm>
          <a:prstGeom prst="line">
            <a:avLst/>
          </a:prstGeom>
          <a:ln w="9525" cmpd="sng">
            <a:solidFill>
              <a:srgbClr val="428D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70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54065939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63" name="Diapositiva de think-cell" r:id="rId13" imgW="270" imgH="270" progId="TCLayout.ActiveDocument.1">
                  <p:embed/>
                </p:oleObj>
              </mc:Choice>
              <mc:Fallback>
                <p:oleObj name="Diapositiva de think-cell" r:id="rId1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ángulo 3" hidden="1"/>
          <p:cNvSpPr/>
          <p:nvPr>
            <p:custDataLst>
              <p:tags r:id="rId1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195A2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s-CL" sz="1400" dirty="0">
              <a:solidFill>
                <a:srgbClr val="FFFFFF"/>
              </a:solidFill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64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3" r:id="rId2"/>
    <p:sldLayoutId id="2147483737" r:id="rId3"/>
    <p:sldLayoutId id="2147483738" r:id="rId4"/>
    <p:sldLayoutId id="2147483739" r:id="rId5"/>
    <p:sldLayoutId id="2147483734" r:id="rId6"/>
    <p:sldLayoutId id="2147483741" r:id="rId7"/>
    <p:sldLayoutId id="2147483736" r:id="rId8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s-CL" altLang="es-CL" sz="2000" b="1" kern="1200" cap="all" baseline="0" smtClean="0">
          <a:solidFill>
            <a:srgbClr val="195A28"/>
          </a:solidFill>
          <a:latin typeface="Arial" charset="0"/>
          <a:ea typeface="+mj-ea"/>
          <a:cs typeface="Arial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lang="es-ES" altLang="es-CL" sz="2000" kern="1200" smtClean="0">
          <a:solidFill>
            <a:schemeClr val="bg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lang="es-ES" altLang="es-CL" sz="2000" kern="1200" smtClean="0">
          <a:solidFill>
            <a:schemeClr val="bg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lang="es-ES" altLang="es-CL" sz="1600" kern="1200" smtClean="0">
          <a:solidFill>
            <a:schemeClr val="bg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lang="es-ES" altLang="es-CL" sz="1400" kern="1200" smtClean="0">
          <a:solidFill>
            <a:schemeClr val="bg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lang="es-CL" altLang="es-CL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080FD-9E95-45E8-8F74-9F6E693BA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AUTOMATIZACIÓN MALLA CONTROLES MÉDICO A.P.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C9D25D-2770-4775-A5C2-2F89BFA2E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27 noviembre 2019</a:t>
            </a:r>
          </a:p>
        </p:txBody>
      </p:sp>
    </p:spTree>
    <p:extLst>
      <p:ext uri="{BB962C8B-B14F-4D97-AF65-F5344CB8AC3E}">
        <p14:creationId xmlns:p14="http://schemas.microsoft.com/office/powerpoint/2010/main" val="141323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A248345-4185-4FE3-8B1E-645BAD544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Contexto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FB16321-47F1-4E10-B874-2E02D8AA11DC}"/>
              </a:ext>
            </a:extLst>
          </p:cNvPr>
          <p:cNvSpPr txBox="1"/>
          <p:nvPr/>
        </p:nvSpPr>
        <p:spPr>
          <a:xfrm>
            <a:off x="405086" y="1165239"/>
            <a:ext cx="8358485" cy="39735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L" sz="2400" dirty="0"/>
              <a:t>Objetivo: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Automatizar la herramienta de </a:t>
            </a:r>
            <a:r>
              <a:rPr lang="es-CL" dirty="0" err="1"/>
              <a:t>capacity</a:t>
            </a:r>
            <a:r>
              <a:rPr lang="es-CL" dirty="0"/>
              <a:t> de médicos A.P. para entregar malla de controles a la operación de forma periódica junto con indicadores de interés buscando entregar herramientas para mejorar la gestión de los JOA. </a:t>
            </a:r>
          </a:p>
          <a:p>
            <a:pPr>
              <a:lnSpc>
                <a:spcPct val="150000"/>
              </a:lnSpc>
            </a:pPr>
            <a:r>
              <a:rPr lang="es-CL" sz="2400" dirty="0"/>
              <a:t>Lógica: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Generar un código que pueda correr automáticamente, con periodicidad por definir, para lograr el objetivo.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3809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91BC-3D89-43A2-BBB3-5051E53C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Modelo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347D38D-3B64-47A1-AF1A-77FC05CF9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9FA6486-1192-41E2-B325-83AE41CAEC79}" type="slidenum">
              <a:rPr lang="es-CL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s-CL" dirty="0">
              <a:solidFill>
                <a:srgbClr val="000000"/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71F88B-914E-47C7-87A0-51CF1336B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564444" indent="-564444" defTabSz="922451">
              <a:tabLst>
                <a:tab pos="535870" algn="r"/>
              </a:tabLst>
            </a:pPr>
            <a:endParaRPr lang="es-CL" dirty="0">
              <a:solidFill>
                <a:srgbClr val="00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EEA2D9B-DD71-4073-A230-FB102B3F2A35}"/>
              </a:ext>
            </a:extLst>
          </p:cNvPr>
          <p:cNvSpPr txBox="1"/>
          <p:nvPr/>
        </p:nvSpPr>
        <p:spPr>
          <a:xfrm>
            <a:off x="405086" y="1165239"/>
            <a:ext cx="8358485" cy="41120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Minimizar el espacio ocioso del día.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La malla de controles propuesta es igual al 120% del pronóstico de la demanda. 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La demanda propuesta por bloque no supera junto predecesor la capacidad real del turno (si uno sobrepasa la capacidad, su vecino compensan).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Cuando sobrepasa no supera un 15% de la capacidad del bloque. 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Preferir bloques con menos desviación estándar.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Aumentar la cantidad de controles para cuando se sobrepasa el Horizonte cita.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Castigar gran cantidad de controles en un bloque, alisar la carga. 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5260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91BC-3D89-43A2-BBB3-5051E53C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Modelo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347D38D-3B64-47A1-AF1A-77FC05CF9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9FA6486-1192-41E2-B325-83AE41CAEC79}" type="slidenum">
              <a:rPr lang="es-CL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s-CL" dirty="0">
              <a:solidFill>
                <a:srgbClr val="000000"/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71F88B-914E-47C7-87A0-51CF1336B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564444" indent="-564444" defTabSz="922451">
              <a:tabLst>
                <a:tab pos="535870" algn="r"/>
              </a:tabLst>
            </a:pPr>
            <a:endParaRPr lang="es-CL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EEA2D9B-DD71-4073-A230-FB102B3F2A35}"/>
                  </a:ext>
                </a:extLst>
              </p:cNvPr>
              <p:cNvSpPr txBox="1"/>
              <p:nvPr/>
            </p:nvSpPr>
            <p:spPr>
              <a:xfrm>
                <a:off x="392757" y="1052736"/>
                <a:ext cx="8358485" cy="56355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CL" dirty="0"/>
                  <a:t>Variables: </a:t>
                </a:r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CL" sz="1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CL" sz="1600" i="1" dirty="0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es-CL" sz="1600" i="1" dirty="0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s-CL" sz="16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CL" sz="16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CL" sz="1600" b="0" i="1" dirty="0" smtClean="0">
                        <a:latin typeface="Cambria Math" panose="02040503050406030204" pitchFamily="18" charset="0"/>
                      </a:rPr>
                      <m:t>=[0,1,2,3,4,5,6]</m:t>
                    </m:r>
                  </m:oMath>
                </a14:m>
                <a:endParaRPr lang="es-CL" sz="1600" dirty="0"/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𝐶𝑒𝑛𝑡𝑟𝑜𝑠</m:t>
                    </m:r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CL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1600" b="0" i="1" smtClean="0">
                            <a:latin typeface="Cambria Math" panose="02040503050406030204" pitchFamily="18" charset="0"/>
                          </a:rPr>
                          <m:t>𝐴𝑛𝑔𝑜𝑙</m:t>
                        </m:r>
                        <m:r>
                          <a:rPr lang="es-CL" sz="16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s-CL" sz="1600" b="0" dirty="0"/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𝐵𝑙𝑜𝑞𝑢𝑒𝑠</m:t>
                    </m:r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=[1,…,48]</m:t>
                    </m:r>
                  </m:oMath>
                </a14:m>
                <a:endParaRPr lang="es-CL" sz="1600" dirty="0"/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CL" sz="1600" i="1" dirty="0">
                    <a:latin typeface="Cambria Math" panose="02040503050406030204" pitchFamily="18" charset="0"/>
                  </a:rPr>
                  <a:t>Cantidad de controles por bloque : Q=[1,…,10]</a:t>
                </a:r>
                <a:endParaRPr lang="es-CL" sz="1600" dirty="0"/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CL" sz="1600" b="0" i="1" dirty="0" smtClean="0">
                        <a:latin typeface="Cambria Math" panose="02040503050406030204" pitchFamily="18" charset="0"/>
                      </a:rPr>
                      <m:t>𝐷𝑒𝑚𝑎𝑛𝑑𝑎</m:t>
                    </m:r>
                    <m:r>
                      <a:rPr lang="es-CL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1600" b="0" i="1" dirty="0" smtClean="0">
                        <a:latin typeface="Cambria Math" panose="02040503050406030204" pitchFamily="18" charset="0"/>
                      </a:rPr>
                      <m:t>𝑣𝑎𝑟𝑖𝑎𝑏𝑙𝑒𝑠</m:t>
                    </m:r>
                    <m:r>
                      <a:rPr lang="es-CL" sz="1600" b="0" i="1" dirty="0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s-CL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6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s-CL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s-CL" sz="1600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  <m:sub>
                        <m:r>
                          <a:rPr lang="es-CL" sz="1600" b="0" i="1" smtClean="0">
                            <a:latin typeface="Cambria Math" panose="02040503050406030204" pitchFamily="18" charset="0"/>
                          </a:rPr>
                          <m:t>𝑐𝑑𝑖</m:t>
                        </m:r>
                      </m:sub>
                    </m:sSub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s-C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s-CL" sz="1600" dirty="0"/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CL" sz="1600" i="1" dirty="0">
                        <a:latin typeface="Cambria Math" panose="02040503050406030204" pitchFamily="18" charset="0"/>
                      </a:rPr>
                      <m:t>𝐷𝑒𝑚𝑎𝑛𝑑𝑎</m:t>
                    </m:r>
                    <m:r>
                      <a:rPr lang="es-CL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1600" b="0" i="1" dirty="0" smtClean="0">
                        <a:latin typeface="Cambria Math" panose="02040503050406030204" pitchFamily="18" charset="0"/>
                      </a:rPr>
                      <m:t>𝑝𝑟𝑜𝑔𝑟𝑎𝑚𝑎𝑑𝑎</m:t>
                    </m:r>
                    <m:r>
                      <a:rPr lang="es-CL" sz="1600" i="1" dirty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s-C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6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s-CL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s-CL" sz="1600" b="0" i="1" smtClean="0">
                            <a:latin typeface="Cambria Math" panose="02040503050406030204" pitchFamily="18" charset="0"/>
                          </a:rPr>
                          <m:t>𝑝𝑟𝑜𝑔</m:t>
                        </m:r>
                      </m:e>
                      <m:sub>
                        <m:r>
                          <a:rPr lang="es-CL" sz="1600" i="1">
                            <a:latin typeface="Cambria Math" panose="02040503050406030204" pitchFamily="18" charset="0"/>
                          </a:rPr>
                          <m:t>𝑐𝑑𝑖</m:t>
                        </m:r>
                      </m:sub>
                    </m:sSub>
                    <m:r>
                      <a:rPr lang="es-CL" sz="1600" i="1">
                        <a:latin typeface="Cambria Math" panose="02040503050406030204" pitchFamily="18" charset="0"/>
                      </a:rPr>
                      <m:t>                                             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s-CL" sz="1600" dirty="0"/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CL" sz="1600" b="0" i="1" dirty="0" smtClean="0">
                        <a:latin typeface="Cambria Math" panose="02040503050406030204" pitchFamily="18" charset="0"/>
                      </a:rPr>
                      <m:t>𝐷𝑒𝑠𝑣𝑖𝑎𝑐𝑖</m:t>
                    </m:r>
                    <m:r>
                      <a:rPr lang="es-CL" sz="1600" b="0" i="1" dirty="0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es-CL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1600" b="0" i="1" dirty="0" smtClean="0">
                        <a:latin typeface="Cambria Math" panose="02040503050406030204" pitchFamily="18" charset="0"/>
                      </a:rPr>
                      <m:t>𝑑𝑒𝑚𝑎𝑛𝑑𝑎</m:t>
                    </m:r>
                    <m:r>
                      <a:rPr lang="es-CL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1600" b="0" i="1" dirty="0" smtClean="0">
                        <a:latin typeface="Cambria Math" panose="02040503050406030204" pitchFamily="18" charset="0"/>
                      </a:rPr>
                      <m:t>𝑝𝑟𝑜𝑔𝑟𝑎𝑚𝑎𝑑𝑎</m:t>
                    </m:r>
                    <m:r>
                      <a:rPr lang="es-CL" sz="1600" b="0" i="1" dirty="0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s-C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6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s-CL" sz="1600" b="0" i="1" smtClean="0">
                            <a:latin typeface="Cambria Math" panose="02040503050406030204" pitchFamily="18" charset="0"/>
                          </a:rPr>
                          <m:t>𝑒𝑠𝑣</m:t>
                        </m:r>
                        <m:r>
                          <a:rPr lang="es-CL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s-CL" sz="1600" i="1">
                            <a:latin typeface="Cambria Math" panose="02040503050406030204" pitchFamily="18" charset="0"/>
                          </a:rPr>
                          <m:t>𝑝𝑟𝑜𝑔</m:t>
                        </m:r>
                      </m:e>
                      <m:sub>
                        <m:r>
                          <a:rPr lang="es-CL" sz="1600" i="1">
                            <a:latin typeface="Cambria Math" panose="02040503050406030204" pitchFamily="18" charset="0"/>
                          </a:rPr>
                          <m:t>𝑐𝑑𝑖</m:t>
                        </m:r>
                      </m:sub>
                    </m:sSub>
                    <m:r>
                      <a:rPr lang="es-CL" sz="1600" i="1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s-CL" sz="1600" b="0" i="1" dirty="0">
                  <a:latin typeface="Cambria Math" panose="02040503050406030204" pitchFamily="18" charset="0"/>
                </a:endParaRPr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CL" sz="1600" b="0" i="1" dirty="0" smtClean="0">
                        <a:latin typeface="Cambria Math" panose="02040503050406030204" pitchFamily="18" charset="0"/>
                      </a:rPr>
                      <m:t>𝑇𝑢𝑟𝑛𝑜𝑠</m:t>
                    </m:r>
                    <m:r>
                      <a:rPr lang="es-CL" sz="1600" i="1" dirty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s-C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600" b="0" i="1" smtClean="0">
                            <a:latin typeface="Cambria Math" panose="02040503050406030204" pitchFamily="18" charset="0"/>
                          </a:rPr>
                          <m:t>𝑇𝑢𝑟</m:t>
                        </m:r>
                      </m:e>
                      <m:sub>
                        <m:r>
                          <a:rPr lang="es-CL" sz="1600" i="1">
                            <a:latin typeface="Cambria Math" panose="02040503050406030204" pitchFamily="18" charset="0"/>
                          </a:rPr>
                          <m:t>𝑐𝑑𝑖</m:t>
                        </m:r>
                      </m:sub>
                    </m:sSub>
                    <m:r>
                      <a:rPr lang="es-CL" sz="1600" i="1">
                        <a:latin typeface="Cambria Math" panose="02040503050406030204" pitchFamily="18" charset="0"/>
                      </a:rPr>
                      <m:t>                                                  </m:t>
                    </m:r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                        </m:t>
                    </m:r>
                    <m:r>
                      <a:rPr lang="es-CL" sz="1600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s-CL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s-CL" sz="1600" dirty="0"/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CL" sz="1600" i="1" dirty="0">
                    <a:latin typeface="Cambria Math" panose="02040503050406030204" pitchFamily="18" charset="0"/>
                  </a:rPr>
                  <a:t>Comienzo de turnos: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L" sz="1600" i="1" dirty="0">
                            <a:latin typeface="Cambria Math" panose="02040503050406030204" pitchFamily="18" charset="0"/>
                          </a:rPr>
                          <m:t>𝐼𝑛𝑖𝑐𝑖𝑜</m:t>
                        </m:r>
                      </m:e>
                      <m:sub>
                        <m:r>
                          <a:rPr lang="es-CL" sz="1600" b="0" i="1" dirty="0" smtClean="0">
                            <a:latin typeface="Cambria Math" panose="02040503050406030204" pitchFamily="18" charset="0"/>
                          </a:rPr>
                          <m:t>𝑐𝑑</m:t>
                        </m:r>
                      </m:sub>
                    </m:sSub>
                    <m:r>
                      <a:rPr lang="es-CL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s-CL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s-CL" sz="1600" i="1" dirty="0">
                  <a:latin typeface="Cambria Math" panose="02040503050406030204" pitchFamily="18" charset="0"/>
                </a:endParaRPr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CL" sz="1600" i="1" dirty="0">
                    <a:latin typeface="Cambria Math" panose="02040503050406030204" pitchFamily="18" charset="0"/>
                  </a:rPr>
                  <a:t>Fin de turnos: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L" sz="1600" b="0" i="1" dirty="0" smtClean="0">
                            <a:latin typeface="Cambria Math" panose="02040503050406030204" pitchFamily="18" charset="0"/>
                          </a:rPr>
                          <m:t>𝐹𝑖𝑛</m:t>
                        </m:r>
                      </m:e>
                      <m:sub>
                        <m:r>
                          <a:rPr lang="es-CL" sz="16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s-CL" sz="1600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s-CL" sz="1600" i="1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</m:t>
                    </m:r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s-CL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s-CL" sz="1600" i="1" dirty="0">
                  <a:latin typeface="Cambria Math" panose="02040503050406030204" pitchFamily="18" charset="0"/>
                </a:endParaRPr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CL" sz="1600" i="1" dirty="0">
                    <a:latin typeface="Cambria Math" panose="02040503050406030204" pitchFamily="18" charset="0"/>
                  </a:rPr>
                  <a:t>Productividad meta: P = 83%</a:t>
                </a:r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CL" sz="1600" i="1" dirty="0">
                    <a:latin typeface="Cambria Math" panose="02040503050406030204" pitchFamily="18" charset="0"/>
                  </a:rPr>
                  <a:t>Controles por bloque: F=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s-CL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16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es-CL" sz="16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s-CL" sz="16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s-CL" sz="1600" i="1" dirty="0">
                  <a:latin typeface="Cambria Math" panose="02040503050406030204" pitchFamily="18" charset="0"/>
                </a:endParaRPr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CL" sz="1600" i="1" dirty="0">
                    <a:latin typeface="Cambria Math" panose="02040503050406030204" pitchFamily="18" charset="0"/>
                  </a:rPr>
                  <a:t>Ponderador horizonte cita: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1600" b="0" i="1" dirty="0" smtClean="0">
                            <a:latin typeface="Cambria Math" panose="02040503050406030204" pitchFamily="18" charset="0"/>
                          </a:rPr>
                          <m:t>𝐻𝐶</m:t>
                        </m:r>
                      </m:e>
                      <m:sub>
                        <m:r>
                          <a:rPr lang="es-CL" sz="16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s-CL" i="1" dirty="0">
                    <a:latin typeface="Cambria Math" panose="02040503050406030204" pitchFamily="18" charset="0"/>
                  </a:rPr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i="1" dirty="0">
                    <a:latin typeface="Cambria Math" panose="02040503050406030204" pitchFamily="18" charset="0"/>
                  </a:rPr>
                  <a:t>                         </a:t>
                </a:r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s-CL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EEA2D9B-DD71-4073-A230-FB102B3F2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7" y="1052736"/>
                <a:ext cx="8358485" cy="5635517"/>
              </a:xfrm>
              <a:prstGeom prst="rect">
                <a:avLst/>
              </a:prstGeom>
              <a:blipFill>
                <a:blip r:embed="rId2"/>
                <a:stretch>
                  <a:fillRect l="-167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26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91BC-3D89-43A2-BBB3-5051E53C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Modelo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347D38D-3B64-47A1-AF1A-77FC05CF9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9FA6486-1192-41E2-B325-83AE41CAEC79}" type="slidenum">
              <a:rPr lang="es-CL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s-CL" dirty="0">
              <a:solidFill>
                <a:srgbClr val="000000"/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71F88B-914E-47C7-87A0-51CF1336B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564444" indent="-564444" defTabSz="922451">
              <a:tabLst>
                <a:tab pos="535870" algn="r"/>
              </a:tabLst>
            </a:pPr>
            <a:endParaRPr lang="es-CL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EEA2D9B-DD71-4073-A230-FB102B3F2A35}"/>
                  </a:ext>
                </a:extLst>
              </p:cNvPr>
              <p:cNvSpPr txBox="1"/>
              <p:nvPr/>
            </p:nvSpPr>
            <p:spPr>
              <a:xfrm>
                <a:off x="395536" y="1196752"/>
                <a:ext cx="8358485" cy="68436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CL" dirty="0"/>
                  <a:t>Variable de decisión:</a:t>
                </a:r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𝐶𝑜𝑛𝑡𝑟𝑜𝑙𝑒𝑠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𝐵𝑖𝑛𝑎𝑟𝑖𝑎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): </m:t>
                    </m:r>
                    <m:sSub>
                      <m:sSubPr>
                        <m:ctrlPr>
                          <a:rPr lang="es-C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𝑞𝑐𝑑𝑖</m:t>
                        </m:r>
                      </m:sub>
                    </m:sSub>
                  </m:oMath>
                </a14:m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                  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s-CL" dirty="0"/>
              </a:p>
              <a:p>
                <a:pPr>
                  <a:lnSpc>
                    <a:spcPct val="150000"/>
                  </a:lnSpc>
                </a:pPr>
                <a:r>
                  <a:rPr lang="es-CL" dirty="0"/>
                  <a:t>Función objetivo: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: </m:t>
                    </m:r>
                    <m:nary>
                      <m:naryPr>
                        <m:chr m:val="∑"/>
                        <m:supHide m:val="on"/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CL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s-CL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s-CL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s-CL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/>
                              <m:e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[100∗(−</m:t>
                                </m:r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nary>
                          </m:e>
                        </m:nary>
                        <m:r>
                          <m:rPr>
                            <m:nor/>
                          </m:rPr>
                          <a:rPr lang="es-CL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𝑇𝑢𝑟</m:t>
                            </m:r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𝑐𝑑𝑖</m:t>
                            </m:r>
                          </m:sub>
                        </m:sSub>
                        <m:r>
                          <a:rPr lang="es-CL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𝑣𝑎𝑟</m:t>
                            </m:r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𝑐𝑑𝑖</m:t>
                            </m:r>
                          </m:sub>
                        </m:sSub>
                      </m:e>
                    </m:nary>
                    <m:r>
                      <a:rPr lang="es-CL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CL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CL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CL" i="1" dirty="0">
                                <a:latin typeface="Cambria Math" panose="02040503050406030204" pitchFamily="18" charset="0"/>
                              </a:rPr>
                              <m:t>𝑞𝑐𝑑𝑖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s-CL" i="1" dirty="0">
                    <a:latin typeface="Cambria Math" panose="02040503050406030204" pitchFamily="18" charset="0"/>
                  </a:rPr>
                  <a:t>)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s-CL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 10∗(</m:t>
                    </m:r>
                    <m:nary>
                      <m:naryPr>
                        <m:chr m:val="∑"/>
                        <m:supHide m:val="on"/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CL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CL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CL" i="1" dirty="0">
                                <a:latin typeface="Cambria Math" panose="02040503050406030204" pitchFamily="18" charset="0"/>
                              </a:rPr>
                              <m:t>𝑞𝑐𝑑𝑖</m:t>
                            </m:r>
                          </m:sub>
                        </m:sSub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s-CL" dirty="0"/>
                  <a:t> </a:t>
                </a:r>
                <a:endParaRPr lang="es-CL" b="0" i="0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s-CL" b="0" i="0" smtClean="0">
                        <a:latin typeface="Cambria Math" panose="02040503050406030204" pitchFamily="18" charset="0"/>
                      </a:rPr>
                      <m:t>+(5∗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𝐷𝑒𝑠𝑣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𝑝𝑟𝑜𝑔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𝑐𝑑𝑖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L" dirty="0"/>
                  <a:t>)*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CL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CL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CL" i="1" dirty="0">
                                <a:latin typeface="Cambria Math" panose="02040503050406030204" pitchFamily="18" charset="0"/>
                              </a:rPr>
                              <m:t>𝑞𝑐𝑑𝑖</m:t>
                            </m:r>
                          </m:sub>
                        </m:sSub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 ]</m:t>
                        </m:r>
                      </m:e>
                    </m:nary>
                  </m:oMath>
                </a14:m>
                <a:endParaRPr lang="es-CL" sz="2000" dirty="0"/>
              </a:p>
              <a:p>
                <a:pPr>
                  <a:lnSpc>
                    <a:spcPct val="150000"/>
                  </a:lnSpc>
                </a:pPr>
                <a:r>
                  <a:rPr lang="es-CL" dirty="0"/>
                  <a:t>Restricciones: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CL" i="1" dirty="0">
                    <a:latin typeface="Cambria Math" panose="02040503050406030204" pitchFamily="18" charset="0"/>
                  </a:rPr>
                  <a:t>Si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𝑇𝑢𝑟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𝑐𝑑𝑖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𝑐𝑑𝑖</m:t>
                        </m:r>
                      </m:sub>
                    </m:sSub>
                  </m:oMath>
                </a14:m>
                <a:r>
                  <a:rPr lang="es-CL" i="1" dirty="0">
                    <a:latin typeface="Cambria Math" panose="02040503050406030204" pitchFamily="18" charset="0"/>
                  </a:rPr>
                  <a:t>:</a:t>
                </a:r>
                <a:r>
                  <a:rPr lang="es-CL" dirty="0"/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𝐷𝑣𝑎𝑟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𝑐𝑑𝑖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CL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CL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CL" i="1" dirty="0">
                                <a:latin typeface="Cambria Math" panose="02040503050406030204" pitchFamily="18" charset="0"/>
                              </a:rPr>
                              <m:t>𝑞𝑐𝑑𝑖</m:t>
                            </m:r>
                          </m:sub>
                        </m:sSub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≤1,15∗</m:t>
                        </m:r>
                      </m:e>
                    </m:nary>
                  </m:oMath>
                </a14:m>
                <a:r>
                  <a:rPr lang="es-CL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𝑇𝑢𝑟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𝑐𝑑𝑖</m:t>
                        </m:r>
                      </m:sub>
                    </m:sSub>
                  </m:oMath>
                </a14:m>
                <a:r>
                  <a:rPr lang="es-CL" i="1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s-CL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CL" dirty="0" err="1"/>
                  <a:t>Else</a:t>
                </a:r>
                <a:r>
                  <a:rPr lang="es-CL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CL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CL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CL" i="1" dirty="0">
                                <a:latin typeface="Cambria Math" panose="02040503050406030204" pitchFamily="18" charset="0"/>
                              </a:rPr>
                              <m:t>𝑞𝑐𝑑𝑖</m:t>
                            </m:r>
                          </m:sub>
                        </m:sSub>
                        <m:r>
                          <a:rPr lang="es-CL" i="1" dirty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0                     </m:t>
                        </m:r>
                      </m:e>
                    </m:nary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s-CL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s-CL" dirty="0"/>
              </a:p>
              <a:p>
                <a:pPr lvl="1">
                  <a:lnSpc>
                    <a:spcPct val="150000"/>
                  </a:lnSpc>
                </a:pPr>
                <a:endParaRPr lang="es-CL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s-CL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s-CL" dirty="0"/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s-CL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EEA2D9B-DD71-4073-A230-FB102B3F2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96752"/>
                <a:ext cx="8358485" cy="6843605"/>
              </a:xfrm>
              <a:prstGeom prst="rect">
                <a:avLst/>
              </a:prstGeom>
              <a:blipFill>
                <a:blip r:embed="rId2"/>
                <a:stretch>
                  <a:fillRect l="-1751" r="-65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7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91BC-3D89-43A2-BBB3-5051E53C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Modelo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347D38D-3B64-47A1-AF1A-77FC05CF9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9FA6486-1192-41E2-B325-83AE41CAEC79}" type="slidenum">
              <a:rPr lang="es-CL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s-CL" dirty="0">
              <a:solidFill>
                <a:srgbClr val="000000"/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71F88B-914E-47C7-87A0-51CF1336B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564444" indent="-564444" defTabSz="922451">
              <a:tabLst>
                <a:tab pos="535870" algn="r"/>
              </a:tabLst>
            </a:pPr>
            <a:endParaRPr lang="es-CL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EEA2D9B-DD71-4073-A230-FB102B3F2A35}"/>
                  </a:ext>
                </a:extLst>
              </p:cNvPr>
              <p:cNvSpPr txBox="1"/>
              <p:nvPr/>
            </p:nvSpPr>
            <p:spPr>
              <a:xfrm>
                <a:off x="395536" y="908720"/>
                <a:ext cx="8358485" cy="7332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CL" dirty="0"/>
                  <a:t>Restricciones: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CL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𝑝𝑟𝑜𝑔</m:t>
                            </m:r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𝑐𝑑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CL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i="1" dirty="0">
                                <a:latin typeface="Cambria Math" panose="02040503050406030204" pitchFamily="18" charset="0"/>
                              </a:rPr>
                              <m:t>𝐻𝐶</m:t>
                            </m:r>
                          </m:e>
                          <m:sub>
                            <m:r>
                              <a:rPr lang="es-CL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nary>
                    <m:r>
                      <a:rPr lang="es-CL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CL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s-CL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s-CL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i="1" dirty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s-CL" i="1" dirty="0">
                                    <a:latin typeface="Cambria Math" panose="02040503050406030204" pitchFamily="18" charset="0"/>
                                  </a:rPr>
                                  <m:t>𝑞𝑐𝑑𝑖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s-CL" i="1" dirty="0">
                    <a:latin typeface="Cambria Math" panose="02040503050406030204" pitchFamily="18" charset="0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s-CL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CL" i="1" dirty="0">
                    <a:latin typeface="Cambria Math" panose="02040503050406030204" pitchFamily="18" charset="0"/>
                  </a:rPr>
                  <a:t>Si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𝑇𝑢𝑟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𝑐𝑑𝑖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𝑐𝑑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 &amp; </m:t>
                    </m:r>
                  </m:oMath>
                </a14:m>
                <a:r>
                  <a:rPr lang="es-CL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𝑇𝑢𝑟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𝑐𝑑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𝑐𝑑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&amp; </m:t>
                    </m:r>
                    <m:r>
                      <m:rPr>
                        <m:nor/>
                      </m:rPr>
                      <a:rPr lang="es-CL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𝑇𝑢𝑟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𝑐𝑑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1)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𝑣𝑎𝑟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𝑐𝑑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L" i="1">
                            <a:latin typeface="Cambria Math" panose="02040503050406030204" pitchFamily="18" charset="0"/>
                          </a:rPr>
                          <m:t>1)</m:t>
                        </m:r>
                      </m:sub>
                    </m:sSub>
                  </m:oMath>
                </a14:m>
                <a:r>
                  <a:rPr lang="es-CL" i="1" dirty="0">
                    <a:latin typeface="Cambria Math" panose="02040503050406030204" pitchFamily="18" charset="0"/>
                  </a:rPr>
                  <a:t>: </a:t>
                </a:r>
                <a:r>
                  <a:rPr lang="es-CL" dirty="0"/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s-CL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CL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𝑣𝑎𝑟</m:t>
                            </m:r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𝑐𝑑𝑖</m:t>
                            </m:r>
                          </m:sub>
                        </m:sSub>
                      </m:e>
                    </m:nary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CL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CL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CL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CL" i="1" dirty="0">
                                <a:latin typeface="Cambria Math" panose="02040503050406030204" pitchFamily="18" charset="0"/>
                              </a:rPr>
                              <m:t>𝑞𝑐𝑑𝑖</m:t>
                            </m:r>
                          </m:sub>
                        </m:sSub>
                        <m:r>
                          <a:rPr lang="es-CL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𝑇𝑢𝑟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𝑐𝑑</m:t>
                        </m:r>
                        <m:r>
                          <a:rPr lang="es-CL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CL" dirty="0"/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dirty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         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(1:−1)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CL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CL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CL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CL" i="1" dirty="0">
                                <a:latin typeface="Cambria Math" panose="02040503050406030204" pitchFamily="18" charset="0"/>
                              </a:rPr>
                              <m:t>𝑞𝑐𝑑</m:t>
                            </m:r>
                            <m:r>
                              <a:rPr lang="es-CL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CL" b="0" i="1" dirty="0" smtClean="0">
                                <a:latin typeface="Cambria Math" panose="02040503050406030204" pitchFamily="18" charset="0"/>
                              </a:rPr>
                              <m:t>𝑓𝑖𝑛</m:t>
                            </m:r>
                            <m:r>
                              <a:rPr lang="es-CL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s-CL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s-CL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s-CL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i="1" dirty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s-CL" i="1" dirty="0">
                                    <a:latin typeface="Cambria Math" panose="02040503050406030204" pitchFamily="18" charset="0"/>
                                  </a:rPr>
                                  <m:t>𝑞𝑐𝑑</m:t>
                                </m:r>
                                <m:r>
                                  <a:rPr lang="es-CL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L" i="1" dirty="0">
                                    <a:latin typeface="Cambria Math" panose="02040503050406030204" pitchFamily="18" charset="0"/>
                                  </a:rPr>
                                  <m:t>𝑓𝑖𝑛</m:t>
                                </m:r>
                                <m:r>
                                  <a:rPr lang="es-CL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s-CL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s-CL" b="0" i="1" dirty="0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s-CL" dirty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s-CL" dirty="0"/>
              </a:p>
              <a:p>
                <a:pPr>
                  <a:lnSpc>
                    <a:spcPct val="150000"/>
                  </a:lnSpc>
                </a:pPr>
                <a:r>
                  <a:rPr lang="es-CL" dirty="0"/>
                  <a:t>Glosario:</a:t>
                </a:r>
              </a:p>
              <a:p>
                <a:pPr>
                  <a:lnSpc>
                    <a:spcPct val="150000"/>
                  </a:lnSpc>
                </a:pPr>
                <a:r>
                  <a:rPr lang="es-CL" sz="1600" dirty="0"/>
                  <a:t>R1: Siempre que el turno sea factible agendar, la demanda variable y la propuesta de controles no superan un 15% la capacidad médica. Caso contrario asegura que no hay controles en ese horario.</a:t>
                </a:r>
              </a:p>
              <a:p>
                <a:pPr>
                  <a:lnSpc>
                    <a:spcPct val="150000"/>
                  </a:lnSpc>
                </a:pPr>
                <a:r>
                  <a:rPr lang="es-CL" sz="1600" dirty="0"/>
                  <a:t>R2: Los controles propuestos son siempre superior o igual P75 </a:t>
                </a:r>
                <a:r>
                  <a:rPr lang="es-CL" sz="1600"/>
                  <a:t>de la demanda </a:t>
                </a:r>
                <a:r>
                  <a:rPr lang="es-CL" sz="1600" dirty="0"/>
                  <a:t>histórica de controles, ponderado por el ponderador de horizonte cita. </a:t>
                </a:r>
              </a:p>
              <a:p>
                <a:pPr>
                  <a:lnSpc>
                    <a:spcPct val="150000"/>
                  </a:lnSpc>
                </a:pPr>
                <a:r>
                  <a:rPr lang="es-CL" sz="1600" dirty="0"/>
                  <a:t>R3: Junto con el vecino anterior, permite que se supere la capacidad, pero tiene que compensar. </a:t>
                </a:r>
              </a:p>
              <a:p>
                <a:pPr>
                  <a:lnSpc>
                    <a:spcPct val="150000"/>
                  </a:lnSpc>
                </a:pPr>
                <a:r>
                  <a:rPr lang="es-CL" sz="1600" dirty="0"/>
                  <a:t>R4: No se agendan controles a la última hora del horario del centro.</a:t>
                </a:r>
              </a:p>
              <a:p>
                <a:pPr>
                  <a:lnSpc>
                    <a:spcPct val="150000"/>
                  </a:lnSpc>
                </a:pPr>
                <a:endParaRPr lang="es-CL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s-CL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s-CL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s-CL" dirty="0"/>
              </a:p>
              <a:p>
                <a:pPr marL="214313" indent="-21431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s-CL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EEA2D9B-DD71-4073-A230-FB102B3F2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908720"/>
                <a:ext cx="8358485" cy="7332200"/>
              </a:xfrm>
              <a:prstGeom prst="rect">
                <a:avLst/>
              </a:prstGeom>
              <a:blipFill>
                <a:blip r:embed="rId2"/>
                <a:stretch>
                  <a:fillRect l="-1751" r="-65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57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91BC-3D89-43A2-BBB3-5051E53C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Indicadores acordados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347D38D-3B64-47A1-AF1A-77FC05CF9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9FA6486-1192-41E2-B325-83AE41CAEC79}" type="slidenum">
              <a:rPr lang="es-CL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s-CL" dirty="0">
              <a:solidFill>
                <a:srgbClr val="000000"/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71F88B-914E-47C7-87A0-51CF1336B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564444" indent="-564444" defTabSz="922451">
              <a:tabLst>
                <a:tab pos="535870" algn="r"/>
              </a:tabLst>
            </a:pPr>
            <a:endParaRPr lang="es-CL" dirty="0">
              <a:solidFill>
                <a:srgbClr val="00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EEA2D9B-DD71-4073-A230-FB102B3F2A35}"/>
              </a:ext>
            </a:extLst>
          </p:cNvPr>
          <p:cNvSpPr txBox="1"/>
          <p:nvPr/>
        </p:nvSpPr>
        <p:spPr>
          <a:xfrm>
            <a:off x="405086" y="1165239"/>
            <a:ext cx="8358485" cy="2450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Ocupación.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Cantidad de controles por día (P75 histórico y propuesto).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Desglose de ingresos, para poder identificar con que registro se trabaja.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Malla de controles.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dirty="0"/>
              <a:t>Horizonte cita.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392751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6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m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8&quot;&gt;&lt;elem m_fUsage=&quot;4.73670707183290050000E+000&quot;&gt;&lt;m_msothmcolidx val=&quot;0&quot;/&gt;&lt;m_rgb r=&quot;80&quot; g=&quot;BD&quot; b=&quot;26&quot;/&gt;&lt;m_nBrightness val=&quot;0&quot;/&gt;&lt;/elem&gt;&lt;elem m_fUsage=&quot;1.43574159609000060000E+000&quot;&gt;&lt;m_msothmcolidx val=&quot;0&quot;/&gt;&lt;m_rgb r=&quot;F3&quot; g=&quot;7D&quot; b=&quot;1E&quot;/&gt;&lt;m_nBrightness val=&quot;0&quot;/&gt;&lt;/elem&gt;&lt;elem m_fUsage=&quot;9.07368601766213150000E-001&quot;&gt;&lt;m_msothmcolidx val=&quot;0&quot;/&gt;&lt;m_rgb r=&quot;02&quot; g=&quot;78&quot; b=&quot;3A&quot;/&gt;&lt;m_nBrightness val=&quot;0&quot;/&gt;&lt;/elem&gt;&lt;elem m_fUsage=&quot;7.60726436481000250000E-001&quot;&gt;&lt;m_msothmcolidx val=&quot;0&quot;/&gt;&lt;m_rgb r=&quot;19&quot; g=&quot;5A&quot; b=&quot;28&quot;/&gt;&lt;m_nBrightness val=&quot;0&quot;/&gt;&lt;/elem&gt;&lt;elem m_fUsage=&quot;5.77446364649610300000E-001&quot;&gt;&lt;m_msothmcolidx val=&quot;0&quot;/&gt;&lt;m_rgb r=&quot;6B&quot; g=&quot;6D&quot; b=&quot;70&quot;/&gt;&lt;m_nBrightness val=&quot;0&quot;/&gt;&lt;/elem&gt;&lt;elem m_fUsage=&quot;4.30467210000000160000E-001&quot;&gt;&lt;m_msothmcolidx val=&quot;0&quot;/&gt;&lt;m_rgb r=&quot;E3&quot; g=&quot;00&quot; b=&quot;00&quot;/&gt;&lt;m_nBrightness val=&quot;0&quot;/&gt;&lt;/elem&gt;&lt;elem m_fUsage=&quot;3.53878288411552060000E-001&quot;&gt;&lt;m_msothmcolidx val=&quot;0&quot;/&gt;&lt;m_rgb r=&quot;05&quot; g=&quot;72&quot; b=&quot;26&quot;/&gt;&lt;m_nBrightness val=&quot;0&quot;/&gt;&lt;/elem&gt;&lt;elem m_fUsage=&quot;7.97664430768725700000E-002&quot;&gt;&lt;m_msothmcolidx val=&quot;0&quot;/&gt;&lt;m_rgb r=&quot;02&quot; g=&quot;4F&quot; b=&quot;21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uOaD3tlK02guB014SRdZ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cYd98S9FEiHFTFJLIlqf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uOaD3tlK02guB014SRdZ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cYd98S9FEiHFTFJLIlqf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uOaD3tlK02guB014SRdZ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cYd98S9FEiHFTFJLIlqf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NX31cF6Vk66VeFKRd7Lk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uOaD3tlK02guB014SRdZ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cYd98S9FEiHFTFJLIlqf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uOaD3tlK02guB014SRdZ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cYd98S9FEiHFTFJLIlqfg"/>
</p:tagLst>
</file>

<file path=ppt/theme/theme1.xml><?xml version="1.0" encoding="utf-8"?>
<a:theme xmlns:a="http://schemas.openxmlformats.org/drawingml/2006/main" name="1_20151203-PPT USO INTERNO ACHS">
  <a:themeElements>
    <a:clrScheme name="Personalizado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0BD26"/>
      </a:accent1>
      <a:accent2>
        <a:srgbClr val="25823B"/>
      </a:accent2>
      <a:accent3>
        <a:srgbClr val="D8D8D8"/>
      </a:accent3>
      <a:accent4>
        <a:srgbClr val="FFFFFF"/>
      </a:accent4>
      <a:accent5>
        <a:srgbClr val="D8D8D8"/>
      </a:accent5>
      <a:accent6>
        <a:srgbClr val="FFC000"/>
      </a:accent6>
      <a:hlink>
        <a:srgbClr val="195A28"/>
      </a:hlink>
      <a:folHlink>
        <a:srgbClr val="FF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95A28"/>
        </a:solidFill>
        <a:ln w="6350">
          <a:noFill/>
        </a:ln>
      </a:spPr>
      <a:bodyPr lIns="36000" tIns="36000" rIns="36000" bIns="36000" rtlCol="0" anchor="ctr"/>
      <a:lstStyle>
        <a:defPPr algn="ctr">
          <a:defRPr sz="1400" dirty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16E2C63DA2FAA4293016C7B76433719" ma:contentTypeVersion="0" ma:contentTypeDescription="Crear nuevo documento." ma:contentTypeScope="" ma:versionID="75e82e58241d12e95a7b06c4c2faf8e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ba8a198e9bb40c3eeca6d0bd4125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34E4D5-080F-44B1-A490-5EFCB4B341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C15A705-9C66-4CCB-9F36-C4FCEE8B5157}">
  <ds:schemaRefs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BC5BE2D-9DD0-469D-95D5-8AF684F484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32195</TotalTime>
  <Words>440</Words>
  <Application>Microsoft Office PowerPoint</Application>
  <PresentationFormat>Presentación en pantalla (4:3)</PresentationFormat>
  <Paragraphs>71</Paragraphs>
  <Slides>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1_20151203-PPT USO INTERNO ACHS</vt:lpstr>
      <vt:lpstr>Diapositiva de think-cell</vt:lpstr>
      <vt:lpstr>AUTOMATIZACIÓN MALLA CONTROLES MÉDICO A.P.</vt:lpstr>
      <vt:lpstr>Contexto</vt:lpstr>
      <vt:lpstr>Modelo</vt:lpstr>
      <vt:lpstr>Modelo</vt:lpstr>
      <vt:lpstr>Modelo</vt:lpstr>
      <vt:lpstr>Modelo</vt:lpstr>
      <vt:lpstr>Indicadores acordados</vt:lpstr>
    </vt:vector>
  </TitlesOfParts>
  <Company>ACHS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Título: ARIAL 20, RGB: 25.90.40</dc:title>
  <dc:creator>ACHS</dc:creator>
  <cp:lastModifiedBy>González Ham, Joaquín Damián</cp:lastModifiedBy>
  <cp:revision>730</cp:revision>
  <cp:lastPrinted>2017-02-03T13:22:22Z</cp:lastPrinted>
  <dcterms:created xsi:type="dcterms:W3CDTF">2016-07-28T13:47:51Z</dcterms:created>
  <dcterms:modified xsi:type="dcterms:W3CDTF">2020-03-04T18:58:25Z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0x010100A16E2C63DA2FAA4293016C7B76433719</vt:lpwstr>
  </property>
</Properties>
</file>